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3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drawings/drawing1.xml" ContentType="application/vnd.openxmlformats-officedocument.drawingml.chartshapes+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drawings/drawing2.xml" ContentType="application/vnd.openxmlformats-officedocument.drawingml.chartshapes+xml"/>
  <Override PartName="/ppt/charts/chart36.xml" ContentType="application/vnd.openxmlformats-officedocument.drawingml.chart+xml"/>
  <Override PartName="/ppt/drawings/drawing3.xml" ContentType="application/vnd.openxmlformats-officedocument.drawingml.chartshapes+xml"/>
  <Override PartName="/ppt/charts/chart37.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8.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9.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40.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41.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42.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43.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44.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45.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46.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47.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8.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9.xml" ContentType="application/vnd.openxmlformats-officedocument.drawingml.chart+xml"/>
  <Override PartName="/ppt/charts/style38.xml" ContentType="application/vnd.ms-office.chartstyle+xml"/>
  <Override PartName="/ppt/charts/colors3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 id="2147483685" r:id="rId3"/>
    <p:sldMasterId id="2147483697" r:id="rId4"/>
    <p:sldMasterId id="2147483709" r:id="rId5"/>
  </p:sldMasterIdLst>
  <p:notesMasterIdLst>
    <p:notesMasterId r:id="rId63"/>
  </p:notesMasterIdLst>
  <p:sldIdLst>
    <p:sldId id="320" r:id="rId6"/>
    <p:sldId id="333" r:id="rId7"/>
    <p:sldId id="334" r:id="rId8"/>
    <p:sldId id="335" r:id="rId9"/>
    <p:sldId id="336" r:id="rId10"/>
    <p:sldId id="310" r:id="rId11"/>
    <p:sldId id="265" r:id="rId12"/>
    <p:sldId id="269" r:id="rId13"/>
    <p:sldId id="268" r:id="rId14"/>
    <p:sldId id="315" r:id="rId15"/>
    <p:sldId id="318" r:id="rId16"/>
    <p:sldId id="317" r:id="rId17"/>
    <p:sldId id="271" r:id="rId18"/>
    <p:sldId id="349" r:id="rId19"/>
    <p:sldId id="350" r:id="rId20"/>
    <p:sldId id="351"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3" r:id="rId34"/>
    <p:sldId id="294" r:id="rId35"/>
    <p:sldId id="332" r:id="rId36"/>
    <p:sldId id="321" r:id="rId37"/>
    <p:sldId id="322" r:id="rId38"/>
    <p:sldId id="323" r:id="rId39"/>
    <p:sldId id="324" r:id="rId40"/>
    <p:sldId id="325" r:id="rId41"/>
    <p:sldId id="326" r:id="rId42"/>
    <p:sldId id="327" r:id="rId43"/>
    <p:sldId id="328" r:id="rId44"/>
    <p:sldId id="329" r:id="rId45"/>
    <p:sldId id="330" r:id="rId46"/>
    <p:sldId id="331" r:id="rId47"/>
    <p:sldId id="353" r:id="rId48"/>
    <p:sldId id="337" r:id="rId49"/>
    <p:sldId id="338" r:id="rId50"/>
    <p:sldId id="339" r:id="rId51"/>
    <p:sldId id="340" r:id="rId52"/>
    <p:sldId id="341" r:id="rId53"/>
    <p:sldId id="342" r:id="rId54"/>
    <p:sldId id="343" r:id="rId55"/>
    <p:sldId id="344" r:id="rId56"/>
    <p:sldId id="345" r:id="rId57"/>
    <p:sldId id="346" r:id="rId58"/>
    <p:sldId id="347" r:id="rId59"/>
    <p:sldId id="348" r:id="rId60"/>
    <p:sldId id="352" r:id="rId61"/>
    <p:sldId id="301" r:id="rId62"/>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SFin" initials="G" lastIdx="19" clrIdx="0">
    <p:extLst>
      <p:ext uri="{19B8F6BF-5375-455C-9EA6-DF929625EA0E}">
        <p15:presenceInfo xmlns:p15="http://schemas.microsoft.com/office/powerpoint/2012/main" userId="GSFin" providerId="None"/>
      </p:ext>
    </p:extLst>
  </p:cmAuthor>
  <p:cmAuthor id="2" name="GSFin" initials="G [2]" lastIdx="3" clrIdx="1">
    <p:extLst>
      <p:ext uri="{19B8F6BF-5375-455C-9EA6-DF929625EA0E}">
        <p15:presenceInfo xmlns:p15="http://schemas.microsoft.com/office/powerpoint/2012/main" userId="S-1-5-21-3650422174-2731991250-3892812189-16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5395"/>
    <a:srgbClr val="00CC99"/>
    <a:srgbClr val="CC34C1"/>
    <a:srgbClr val="CCFFFF"/>
    <a:srgbClr val="E1C85D"/>
    <a:srgbClr val="FC8442"/>
    <a:srgbClr val="DBDE60"/>
    <a:srgbClr val="CC9900"/>
    <a:srgbClr val="91A961"/>
    <a:srgbClr val="DF33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Светлый стиль 2 — акцент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6682" autoAdjust="0"/>
  </p:normalViewPr>
  <p:slideViewPr>
    <p:cSldViewPr>
      <p:cViewPr varScale="1">
        <p:scale>
          <a:sx n="114" d="100"/>
          <a:sy n="114" d="100"/>
        </p:scale>
        <p:origin x="1386"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5.xml"/><Relationship Id="rId1" Type="http://schemas.microsoft.com/office/2011/relationships/chartStyle" Target="style25.xml"/></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26.xml"/><Relationship Id="rId1" Type="http://schemas.microsoft.com/office/2011/relationships/chartStyle" Target="style26.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27.xml"/><Relationship Id="rId1" Type="http://schemas.microsoft.com/office/2011/relationships/chartStyle" Target="style27.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28.xml"/><Relationship Id="rId1" Type="http://schemas.microsoft.com/office/2011/relationships/chartStyle" Target="style28.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29.xml"/><Relationship Id="rId1" Type="http://schemas.microsoft.com/office/2011/relationships/chartStyle" Target="style29.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0.xml"/><Relationship Id="rId1" Type="http://schemas.microsoft.com/office/2011/relationships/chartStyle" Target="style30.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31.xml"/><Relationship Id="rId1" Type="http://schemas.microsoft.com/office/2011/relationships/chartStyle" Target="style31.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32.xml"/><Relationship Id="rId1" Type="http://schemas.microsoft.com/office/2011/relationships/chartStyle" Target="style32.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3.xml"/><Relationship Id="rId1" Type="http://schemas.microsoft.com/office/2011/relationships/chartStyle" Target="style33.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34.xml"/><Relationship Id="rId1" Type="http://schemas.microsoft.com/office/2011/relationships/chartStyle" Target="style34.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35.xml"/><Relationship Id="rId1" Type="http://schemas.microsoft.com/office/2011/relationships/chartStyle" Target="style35.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36.xml"/><Relationship Id="rId1" Type="http://schemas.microsoft.com/office/2011/relationships/chartStyle" Target="style36.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37.xml"/><Relationship Id="rId1" Type="http://schemas.microsoft.com/office/2011/relationships/chartStyle" Target="style37.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38.xml"/><Relationship Id="rId1" Type="http://schemas.microsoft.com/office/2011/relationships/chartStyle" Target="style38.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Численность рабочей силы, тыс. чел.</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4-5E97-4E25-950E-8DDE97CF29F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E97-4E25-950E-8DDE97CF29F9}"/>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5E97-4E25-950E-8DDE97CF29F9}"/>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6-5E97-4E25-950E-8DDE97CF29F9}"/>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7-5E97-4E25-950E-8DDE97CF29F9}"/>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0.0</c:formatCode>
                <c:ptCount val="5"/>
                <c:pt idx="0">
                  <c:v>2.29</c:v>
                </c:pt>
                <c:pt idx="1">
                  <c:v>2.1819999999999999</c:v>
                </c:pt>
                <c:pt idx="2">
                  <c:v>2.0419999999999998</c:v>
                </c:pt>
                <c:pt idx="3">
                  <c:v>1.93</c:v>
                </c:pt>
                <c:pt idx="4">
                  <c:v>1.9610000000000001</c:v>
                </c:pt>
              </c:numCache>
            </c:numRef>
          </c:val>
          <c:extLst>
            <c:ext xmlns:c16="http://schemas.microsoft.com/office/drawing/2014/chart" uri="{C3380CC4-5D6E-409C-BE32-E72D297353CC}">
              <c16:uniqueId val="{00000000-5E97-4E25-950E-8DDE97CF29F9}"/>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Уровень безработицы, % к раб силе</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C23-4515-9CE6-166EF20A3895}"/>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AC23-4515-9CE6-166EF20A3895}"/>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AC23-4515-9CE6-166EF20A3895}"/>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AC23-4515-9CE6-166EF20A3895}"/>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AC23-4515-9CE6-166EF20A3895}"/>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1.6</c:v>
                </c:pt>
                <c:pt idx="1">
                  <c:v>1.5</c:v>
                </c:pt>
                <c:pt idx="2">
                  <c:v>1.6</c:v>
                </c:pt>
                <c:pt idx="3">
                  <c:v>1.6</c:v>
                </c:pt>
                <c:pt idx="4">
                  <c:v>1.4</c:v>
                </c:pt>
              </c:numCache>
            </c:numRef>
          </c:val>
          <c:extLst>
            <c:ext xmlns:c16="http://schemas.microsoft.com/office/drawing/2014/chart" uri="{C3380CC4-5D6E-409C-BE32-E72D297353CC}">
              <c16:uniqueId val="{0000000A-AC23-4515-9CE6-166EF20A3895}"/>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Индекс производительности труда в % к предыдущему году</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781-42DD-91A0-EEF003B6882B}"/>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A781-42DD-91A0-EEF003B6882B}"/>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A781-42DD-91A0-EEF003B6882B}"/>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A781-42DD-91A0-EEF003B6882B}"/>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A781-42DD-91A0-EEF003B6882B}"/>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100.7</c:v>
                </c:pt>
                <c:pt idx="1">
                  <c:v>101.8</c:v>
                </c:pt>
                <c:pt idx="2">
                  <c:v>103.8</c:v>
                </c:pt>
                <c:pt idx="3">
                  <c:v>102.6</c:v>
                </c:pt>
                <c:pt idx="4">
                  <c:v>102.5</c:v>
                </c:pt>
              </c:numCache>
            </c:numRef>
          </c:val>
          <c:extLst>
            <c:ext xmlns:c16="http://schemas.microsoft.com/office/drawing/2014/chart" uri="{C3380CC4-5D6E-409C-BE32-E72D297353CC}">
              <c16:uniqueId val="{0000000A-A781-42DD-91A0-EEF003B6882B}"/>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ru-RU" dirty="0"/>
              <a:t>Численность населения старше трудоспособного возраста,</a:t>
            </a:r>
            <a:r>
              <a:rPr lang="ru-RU" baseline="0" dirty="0"/>
              <a:t> тыс. руб.</a:t>
            </a:r>
            <a:endParaRPr lang="ru-RU" dirty="0"/>
          </a:p>
        </c:rich>
      </c:tx>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Численность населения старше трудоспособного возраста, тыс. руб.</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5CD1-44A7-9697-74A83AA3111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CD1-44A7-9697-74A83AA31117}"/>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5CD1-44A7-9697-74A83AA31117}"/>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5CD1-44A7-9697-74A83AA31117}"/>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5CD1-44A7-9697-74A83AA31117}"/>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0.63200000000000001</c:v>
                </c:pt>
                <c:pt idx="1">
                  <c:v>0.502</c:v>
                </c:pt>
                <c:pt idx="2">
                  <c:v>0.48099999999999998</c:v>
                </c:pt>
                <c:pt idx="3">
                  <c:v>0.47199999999999998</c:v>
                </c:pt>
                <c:pt idx="4">
                  <c:v>0.46300000000000002</c:v>
                </c:pt>
              </c:numCache>
            </c:numRef>
          </c:val>
          <c:extLst>
            <c:ext xmlns:c16="http://schemas.microsoft.com/office/drawing/2014/chart" uri="{C3380CC4-5D6E-409C-BE32-E72D297353CC}">
              <c16:uniqueId val="{0000000A-5CD1-44A7-9697-74A83AA31117}"/>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Индекс промышленного производства, % к предыдущему году в сопоставимых ценах</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4-5E97-4E25-950E-8DDE97CF29F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E97-4E25-950E-8DDE97CF29F9}"/>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5E97-4E25-950E-8DDE97CF29F9}"/>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6-5E97-4E25-950E-8DDE97CF29F9}"/>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7-5E97-4E25-950E-8DDE97CF29F9}"/>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0.0</c:formatCode>
                <c:ptCount val="5"/>
                <c:pt idx="0">
                  <c:v>74.2</c:v>
                </c:pt>
                <c:pt idx="1">
                  <c:v>113.6</c:v>
                </c:pt>
                <c:pt idx="2">
                  <c:v>101.8</c:v>
                </c:pt>
                <c:pt idx="3">
                  <c:v>102</c:v>
                </c:pt>
                <c:pt idx="4">
                  <c:v>102.5</c:v>
                </c:pt>
              </c:numCache>
            </c:numRef>
          </c:val>
          <c:extLst>
            <c:ext xmlns:c16="http://schemas.microsoft.com/office/drawing/2014/chart" uri="{C3380CC4-5D6E-409C-BE32-E72D297353CC}">
              <c16:uniqueId val="{00000000-5E97-4E25-950E-8DDE97CF29F9}"/>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Прожиточный минимум в среднем на душу населения (в среднем за год), руб./мес.</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FAD2-4A2E-8045-2BD3F76F620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AD2-4A2E-8045-2BD3F76F6200}"/>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FAD2-4A2E-8045-2BD3F76F6200}"/>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FAD2-4A2E-8045-2BD3F76F6200}"/>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FAD2-4A2E-8045-2BD3F76F6200}"/>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24268</c:v>
                </c:pt>
                <c:pt idx="1">
                  <c:v>26388</c:v>
                </c:pt>
                <c:pt idx="2">
                  <c:v>27444</c:v>
                </c:pt>
                <c:pt idx="3">
                  <c:v>28542</c:v>
                </c:pt>
                <c:pt idx="4" formatCode="0">
                  <c:v>30805</c:v>
                </c:pt>
              </c:numCache>
            </c:numRef>
          </c:val>
          <c:extLst>
            <c:ext xmlns:c16="http://schemas.microsoft.com/office/drawing/2014/chart" uri="{C3380CC4-5D6E-409C-BE32-E72D297353CC}">
              <c16:uniqueId val="{0000000A-FAD2-4A2E-8045-2BD3F76F6200}"/>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Средние тарифы на электроэнергию, отпущенную различным категориям потребителей, руб./тыс.кВт.ч</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8880-4717-A773-7EFF56A57F3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8880-4717-A773-7EFF56A57F3C}"/>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8880-4717-A773-7EFF56A57F3C}"/>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8880-4717-A773-7EFF56A57F3C}"/>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8880-4717-A773-7EFF56A57F3C}"/>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8509.2000000000007</c:v>
                </c:pt>
                <c:pt idx="1">
                  <c:v>11849.3</c:v>
                </c:pt>
                <c:pt idx="2">
                  <c:v>11615</c:v>
                </c:pt>
                <c:pt idx="3">
                  <c:v>15076</c:v>
                </c:pt>
                <c:pt idx="4">
                  <c:v>19971</c:v>
                </c:pt>
              </c:numCache>
            </c:numRef>
          </c:val>
          <c:extLst>
            <c:ext xmlns:c16="http://schemas.microsoft.com/office/drawing/2014/chart" uri="{C3380CC4-5D6E-409C-BE32-E72D297353CC}">
              <c16:uniqueId val="{0000000A-8880-4717-A773-7EFF56A57F3C}"/>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Количество малых и средних предприятий, включая микропредприятия (на конец года), ед.</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C23-4515-9CE6-166EF20A3895}"/>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AC23-4515-9CE6-166EF20A3895}"/>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AC23-4515-9CE6-166EF20A3895}"/>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AC23-4515-9CE6-166EF20A3895}"/>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AC23-4515-9CE6-166EF20A3895}"/>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56</c:v>
                </c:pt>
                <c:pt idx="1">
                  <c:v>57</c:v>
                </c:pt>
                <c:pt idx="2">
                  <c:v>60</c:v>
                </c:pt>
                <c:pt idx="3">
                  <c:v>61</c:v>
                </c:pt>
                <c:pt idx="4">
                  <c:v>61</c:v>
                </c:pt>
              </c:numCache>
            </c:numRef>
          </c:val>
          <c:extLst>
            <c:ext xmlns:c16="http://schemas.microsoft.com/office/drawing/2014/chart" uri="{C3380CC4-5D6E-409C-BE32-E72D297353CC}">
              <c16:uniqueId val="{0000000A-AC23-4515-9CE6-166EF20A3895}"/>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Водоснабжение; водоотведение, организация сбора и утилизации отходов, % к предыдущему году в сопоставимых ценах</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781-42DD-91A0-EEF003B6882B}"/>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A781-42DD-91A0-EEF003B6882B}"/>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A781-42DD-91A0-EEF003B6882B}"/>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A781-42DD-91A0-EEF003B6882B}"/>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A781-42DD-91A0-EEF003B6882B}"/>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93.2</c:v>
                </c:pt>
                <c:pt idx="1">
                  <c:v>100</c:v>
                </c:pt>
                <c:pt idx="2">
                  <c:v>100.1</c:v>
                </c:pt>
                <c:pt idx="3">
                  <c:v>100.2</c:v>
                </c:pt>
                <c:pt idx="4">
                  <c:v>100.2</c:v>
                </c:pt>
              </c:numCache>
            </c:numRef>
          </c:val>
          <c:extLst>
            <c:ext xmlns:c16="http://schemas.microsoft.com/office/drawing/2014/chart" uri="{C3380CC4-5D6E-409C-BE32-E72D297353CC}">
              <c16:uniqueId val="{0000000A-A781-42DD-91A0-EEF003B6882B}"/>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ru-RU" dirty="0"/>
              <a:t>Численность населения старше трудоспособного возраста,</a:t>
            </a:r>
            <a:r>
              <a:rPr lang="ru-RU" baseline="0" dirty="0"/>
              <a:t> тыс. руб.</a:t>
            </a:r>
            <a:endParaRPr lang="ru-RU" dirty="0"/>
          </a:p>
        </c:rich>
      </c:tx>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Индекс  потребительских цен в среднем за год, % г/г</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5CD1-44A7-9697-74A83AA3111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CD1-44A7-9697-74A83AA31117}"/>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5CD1-44A7-9697-74A83AA31117}"/>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5CD1-44A7-9697-74A83AA31117}"/>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5CD1-44A7-9697-74A83AA31117}"/>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111.9</c:v>
                </c:pt>
                <c:pt idx="1">
                  <c:v>105</c:v>
                </c:pt>
                <c:pt idx="2">
                  <c:v>104.7</c:v>
                </c:pt>
                <c:pt idx="3">
                  <c:v>104</c:v>
                </c:pt>
                <c:pt idx="4">
                  <c:v>104</c:v>
                </c:pt>
              </c:numCache>
            </c:numRef>
          </c:val>
          <c:extLst>
            <c:ext xmlns:c16="http://schemas.microsoft.com/office/drawing/2014/chart" uri="{C3380CC4-5D6E-409C-BE32-E72D297353CC}">
              <c16:uniqueId val="{0000000A-5CD1-44A7-9697-74A83AA31117}"/>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Индекс производства продукции сельского хозяйства, % к предыдущему году в сопоставимых ценах</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FAD2-4A2E-8045-2BD3F76F620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AD2-4A2E-8045-2BD3F76F6200}"/>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FAD2-4A2E-8045-2BD3F76F6200}"/>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FAD2-4A2E-8045-2BD3F76F6200}"/>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FAD2-4A2E-8045-2BD3F76F6200}"/>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215.9</c:v>
                </c:pt>
                <c:pt idx="1">
                  <c:v>104.4</c:v>
                </c:pt>
                <c:pt idx="2">
                  <c:v>100.1</c:v>
                </c:pt>
                <c:pt idx="3">
                  <c:v>100.1</c:v>
                </c:pt>
                <c:pt idx="4" formatCode="0.0">
                  <c:v>100.1</c:v>
                </c:pt>
              </c:numCache>
            </c:numRef>
          </c:val>
          <c:extLst>
            <c:ext xmlns:c16="http://schemas.microsoft.com/office/drawing/2014/chart" uri="{C3380CC4-5D6E-409C-BE32-E72D297353CC}">
              <c16:uniqueId val="{0000000A-FAD2-4A2E-8045-2BD3F76F6200}"/>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Численность населения (среднегодовая) тыс. чел.</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FAD2-4A2E-8045-2BD3F76F620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AD2-4A2E-8045-2BD3F76F6200}"/>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FAD2-4A2E-8045-2BD3F76F6200}"/>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FAD2-4A2E-8045-2BD3F76F6200}"/>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FAD2-4A2E-8045-2BD3F76F6200}"/>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2.4</c:v>
                </c:pt>
                <c:pt idx="1">
                  <c:v>1.9</c:v>
                </c:pt>
                <c:pt idx="2">
                  <c:v>1.9</c:v>
                </c:pt>
                <c:pt idx="3">
                  <c:v>1.9</c:v>
                </c:pt>
                <c:pt idx="4">
                  <c:v>1.9</c:v>
                </c:pt>
              </c:numCache>
            </c:numRef>
          </c:val>
          <c:extLst>
            <c:ext xmlns:c16="http://schemas.microsoft.com/office/drawing/2014/chart" uri="{C3380CC4-5D6E-409C-BE32-E72D297353CC}">
              <c16:uniqueId val="{0000000A-FAD2-4A2E-8045-2BD3F76F6200}"/>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Индекс физического объема оборота розничной торговли, % к предыдущему году</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8880-4717-A773-7EFF56A57F3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8880-4717-A773-7EFF56A57F3C}"/>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8880-4717-A773-7EFF56A57F3C}"/>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8880-4717-A773-7EFF56A57F3C}"/>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8880-4717-A773-7EFF56A57F3C}"/>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68.5</c:v>
                </c:pt>
                <c:pt idx="1">
                  <c:v>111.1</c:v>
                </c:pt>
                <c:pt idx="2">
                  <c:v>102</c:v>
                </c:pt>
                <c:pt idx="3">
                  <c:v>102.2</c:v>
                </c:pt>
                <c:pt idx="4">
                  <c:v>102.5</c:v>
                </c:pt>
              </c:numCache>
            </c:numRef>
          </c:val>
          <c:extLst>
            <c:ext xmlns:c16="http://schemas.microsoft.com/office/drawing/2014/chart" uri="{C3380CC4-5D6E-409C-BE32-E72D297353CC}">
              <c16:uniqueId val="{0000000A-8880-4717-A773-7EFF56A57F3C}"/>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Водоснабжение; водоотведение, организация сбора и утилизации отходов, % к предыдущему году в сопоставимых ценах</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781-42DD-91A0-EEF003B6882B}"/>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A781-42DD-91A0-EEF003B6882B}"/>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A781-42DD-91A0-EEF003B6882B}"/>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A781-42DD-91A0-EEF003B6882B}"/>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A781-42DD-91A0-EEF003B6882B}"/>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93.2</c:v>
                </c:pt>
                <c:pt idx="1">
                  <c:v>100</c:v>
                </c:pt>
                <c:pt idx="2">
                  <c:v>100.1</c:v>
                </c:pt>
                <c:pt idx="3">
                  <c:v>100.2</c:v>
                </c:pt>
                <c:pt idx="4">
                  <c:v>100.2</c:v>
                </c:pt>
              </c:numCache>
            </c:numRef>
          </c:val>
          <c:extLst>
            <c:ext xmlns:c16="http://schemas.microsoft.com/office/drawing/2014/chart" uri="{C3380CC4-5D6E-409C-BE32-E72D297353CC}">
              <c16:uniqueId val="{0000000A-A781-42DD-91A0-EEF003B6882B}"/>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ru-RU" dirty="0"/>
              <a:t>Индекс физического объема</a:t>
            </a:r>
            <a:r>
              <a:rPr lang="ru-RU" baseline="0" dirty="0"/>
              <a:t> инвестиций в основной капитал, % г/г</a:t>
            </a:r>
            <a:endParaRPr lang="ru-RU" dirty="0"/>
          </a:p>
        </c:rich>
      </c:tx>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Индекс физического объема инвестиций в основной капитал, % г/г</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5CD1-44A7-9697-74A83AA3111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CD1-44A7-9697-74A83AA31117}"/>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5CD1-44A7-9697-74A83AA31117}"/>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5CD1-44A7-9697-74A83AA31117}"/>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5CD1-44A7-9697-74A83AA31117}"/>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174</c:v>
                </c:pt>
                <c:pt idx="1">
                  <c:v>82.5</c:v>
                </c:pt>
                <c:pt idx="2">
                  <c:v>95.6</c:v>
                </c:pt>
                <c:pt idx="3">
                  <c:v>100.6</c:v>
                </c:pt>
                <c:pt idx="4">
                  <c:v>94.9</c:v>
                </c:pt>
              </c:numCache>
            </c:numRef>
          </c:val>
          <c:extLst>
            <c:ext xmlns:c16="http://schemas.microsoft.com/office/drawing/2014/chart" uri="{C3380CC4-5D6E-409C-BE32-E72D297353CC}">
              <c16:uniqueId val="{0000000A-5CD1-44A7-9697-74A83AA31117}"/>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ru-RU" dirty="0"/>
              <a:t>Оборот розничной торговли, млн. рублей</a:t>
            </a:r>
          </a:p>
        </c:rich>
      </c:tx>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Оборот розничной торговли, млн. рублей</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9700-4537-8768-885F2EFDA703}"/>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9700-4537-8768-885F2EFDA703}"/>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9700-4537-8768-885F2EFDA703}"/>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9700-4537-8768-885F2EFDA703}"/>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9700-4537-8768-885F2EFDA703}"/>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84.9</c:v>
                </c:pt>
                <c:pt idx="1">
                  <c:v>94.3</c:v>
                </c:pt>
                <c:pt idx="2">
                  <c:v>95.9</c:v>
                </c:pt>
                <c:pt idx="3">
                  <c:v>97.6</c:v>
                </c:pt>
                <c:pt idx="4">
                  <c:v>99.6</c:v>
                </c:pt>
              </c:numCache>
            </c:numRef>
          </c:val>
          <c:extLst>
            <c:ext xmlns:c16="http://schemas.microsoft.com/office/drawing/2014/chart" uri="{C3380CC4-5D6E-409C-BE32-E72D297353CC}">
              <c16:uniqueId val="{0000000A-9700-4537-8768-885F2EFDA703}"/>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0"/>
      <c:rotY val="30"/>
      <c:depthPercent val="100"/>
      <c:rAngAx val="1"/>
    </c:view3D>
    <c:floor>
      <c:thickness val="0"/>
    </c:floor>
    <c:sideWall>
      <c:thickness val="0"/>
    </c:sideWall>
    <c:backWall>
      <c:thickness val="0"/>
    </c:backWall>
    <c:plotArea>
      <c:layout>
        <c:manualLayout>
          <c:layoutTarget val="inner"/>
          <c:xMode val="edge"/>
          <c:yMode val="edge"/>
          <c:x val="0.15118840380067042"/>
          <c:y val="3.4796453452246565E-2"/>
          <c:w val="0.83329208127026699"/>
          <c:h val="0.85223483533983435"/>
        </c:manualLayout>
      </c:layout>
      <c:bar3DChart>
        <c:barDir val="col"/>
        <c:grouping val="stacked"/>
        <c:varyColors val="0"/>
        <c:ser>
          <c:idx val="0"/>
          <c:order val="0"/>
          <c:tx>
            <c:strRef>
              <c:f>Лист1!$B$1</c:f>
              <c:strCache>
                <c:ptCount val="1"/>
                <c:pt idx="0">
                  <c:v>дефицит</c:v>
                </c:pt>
              </c:strCache>
            </c:strRef>
          </c:tx>
          <c:spPr>
            <a:solidFill>
              <a:srgbClr val="FD9DB4"/>
            </a:solidFill>
            <a:scene3d>
              <a:camera prst="orthographicFront"/>
              <a:lightRig rig="threePt" dir="t"/>
            </a:scene3d>
            <a:sp3d>
              <a:bevelT w="114300" prst="artDeco"/>
              <a:bevelB w="114300" prst="artDeco"/>
            </a:sp3d>
          </c:spPr>
          <c:invertIfNegative val="0"/>
          <c:dLbls>
            <c:dLbl>
              <c:idx val="0"/>
              <c:layout>
                <c:manualLayout>
                  <c:x val="2.2675433285526857E-2"/>
                  <c:y val="5.9672966958897785E-3"/>
                </c:manualLayout>
              </c:layout>
              <c:showLegendKey val="0"/>
              <c:showVal val="1"/>
              <c:showCatName val="0"/>
              <c:showSerName val="0"/>
              <c:showPercent val="0"/>
              <c:showBubbleSize val="0"/>
              <c:extLst>
                <c:ext xmlns:c15="http://schemas.microsoft.com/office/drawing/2012/chart" uri="{CE6537A1-D6FC-4f65-9D91-7224C49458BB}">
                  <c15:layout>
                    <c:manualLayout>
                      <c:w val="9.4450301447414162E-2"/>
                      <c:h val="3.5103910110937782E-2"/>
                    </c:manualLayout>
                  </c15:layout>
                </c:ext>
                <c:ext xmlns:c16="http://schemas.microsoft.com/office/drawing/2014/chart" uri="{C3380CC4-5D6E-409C-BE32-E72D297353CC}">
                  <c16:uniqueId val="{00000000-D36D-4C2B-84B7-E2D20A171C73}"/>
                </c:ext>
              </c:extLst>
            </c:dLbl>
            <c:dLbl>
              <c:idx val="1"/>
              <c:layout>
                <c:manualLayout>
                  <c:x val="1.9702729634941511E-2"/>
                  <c:y val="1.19334971531465E-2"/>
                </c:manualLayout>
              </c:layout>
              <c:showLegendKey val="0"/>
              <c:showVal val="1"/>
              <c:showCatName val="0"/>
              <c:showSerName val="0"/>
              <c:showPercent val="0"/>
              <c:showBubbleSize val="0"/>
              <c:extLst>
                <c:ext xmlns:c15="http://schemas.microsoft.com/office/drawing/2012/chart" uri="{CE6537A1-D6FC-4f65-9D91-7224C49458BB}">
                  <c15:layout>
                    <c:manualLayout>
                      <c:w val="3.9722959439297802E-2"/>
                      <c:h val="3.5103910110937782E-2"/>
                    </c:manualLayout>
                  </c15:layout>
                </c:ext>
                <c:ext xmlns:c16="http://schemas.microsoft.com/office/drawing/2014/chart" uri="{C3380CC4-5D6E-409C-BE32-E72D297353CC}">
                  <c16:uniqueId val="{00000001-D36D-4C2B-84B7-E2D20A171C73}"/>
                </c:ext>
              </c:extLst>
            </c:dLbl>
            <c:dLbl>
              <c:idx val="2"/>
              <c:layout>
                <c:manualLayout>
                  <c:x val="2.1390490769943361E-2"/>
                  <c:y val="1.3564856844546001E-2"/>
                </c:manualLayout>
              </c:layout>
              <c:showLegendKey val="0"/>
              <c:showVal val="1"/>
              <c:showCatName val="0"/>
              <c:showSerName val="0"/>
              <c:showPercent val="0"/>
              <c:showBubbleSize val="0"/>
              <c:extLst>
                <c:ext xmlns:c15="http://schemas.microsoft.com/office/drawing/2012/chart" uri="{CE6537A1-D6FC-4f65-9D91-7224C49458BB}">
                  <c15:layout>
                    <c:manualLayout>
                      <c:w val="5.1009879387706812E-2"/>
                      <c:h val="3.5103910110937782E-2"/>
                    </c:manualLayout>
                  </c15:layout>
                </c:ext>
                <c:ext xmlns:c16="http://schemas.microsoft.com/office/drawing/2014/chart" uri="{C3380CC4-5D6E-409C-BE32-E72D297353CC}">
                  <c16:uniqueId val="{00000002-D36D-4C2B-84B7-E2D20A171C73}"/>
                </c:ext>
              </c:extLst>
            </c:dLbl>
            <c:dLbl>
              <c:idx val="3"/>
              <c:layout>
                <c:manualLayout>
                  <c:x val="2.4791675229987556E-2"/>
                  <c:y val="1.19334971531465E-2"/>
                </c:manualLayout>
              </c:layout>
              <c:showLegendKey val="0"/>
              <c:showVal val="1"/>
              <c:showCatName val="0"/>
              <c:showSerName val="0"/>
              <c:showPercent val="0"/>
              <c:showBubbleSize val="0"/>
              <c:extLst>
                <c:ext xmlns:c15="http://schemas.microsoft.com/office/drawing/2012/chart" uri="{CE6537A1-D6FC-4f65-9D91-7224C49458BB}">
                  <c15:layout>
                    <c:manualLayout>
                      <c:w val="4.6777284407053435E-2"/>
                      <c:h val="3.5103910110937782E-2"/>
                    </c:manualLayout>
                  </c15:layout>
                </c:ext>
                <c:ext xmlns:c16="http://schemas.microsoft.com/office/drawing/2014/chart" uri="{C3380CC4-5D6E-409C-BE32-E72D297353CC}">
                  <c16:uniqueId val="{00000003-D36D-4C2B-84B7-E2D20A171C73}"/>
                </c:ext>
              </c:extLst>
            </c:dLbl>
            <c:spPr>
              <a:noFill/>
              <a:ln w="25390">
                <a:noFill/>
              </a:ln>
            </c:spPr>
            <c:txPr>
              <a:bodyPr rot="0" vertOverflow="overflow" horzOverflow="overflow" vert="horz" wrap="square" anchor="ctr" anchorCtr="1">
                <a:noAutofit/>
              </a:bodyPr>
              <a:lstStyle/>
              <a:p>
                <a:pPr>
                  <a:defRPr sz="1200" b="0"/>
                </a:pPr>
                <a:endParaRPr lang="ru-RU"/>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Лист1!$A$2:$A$5</c:f>
              <c:strCache>
                <c:ptCount val="4"/>
                <c:pt idx="0">
                  <c:v>2023 год</c:v>
                </c:pt>
                <c:pt idx="1">
                  <c:v>2024 год</c:v>
                </c:pt>
                <c:pt idx="2">
                  <c:v>2025 год</c:v>
                </c:pt>
                <c:pt idx="3">
                  <c:v>2026 год</c:v>
                </c:pt>
              </c:strCache>
            </c:strRef>
          </c:cat>
          <c:val>
            <c:numRef>
              <c:f>Лист1!$B$2:$B$5</c:f>
              <c:numCache>
                <c:formatCode>#\ ##0.0</c:formatCode>
                <c:ptCount val="4"/>
                <c:pt idx="0">
                  <c:v>-500364.76946999994</c:v>
                </c:pt>
                <c:pt idx="1">
                  <c:v>0</c:v>
                </c:pt>
                <c:pt idx="2">
                  <c:v>4.079999984242022E-3</c:v>
                </c:pt>
                <c:pt idx="3">
                  <c:v>-1.9199999514967203E-3</c:v>
                </c:pt>
              </c:numCache>
            </c:numRef>
          </c:val>
          <c:extLst>
            <c:ext xmlns:c16="http://schemas.microsoft.com/office/drawing/2014/chart" uri="{C3380CC4-5D6E-409C-BE32-E72D297353CC}">
              <c16:uniqueId val="{00000004-D36D-4C2B-84B7-E2D20A171C73}"/>
            </c:ext>
          </c:extLst>
        </c:ser>
        <c:ser>
          <c:idx val="1"/>
          <c:order val="1"/>
          <c:tx>
            <c:strRef>
              <c:f>Лист1!$C$1</c:f>
              <c:strCache>
                <c:ptCount val="1"/>
                <c:pt idx="0">
                  <c:v>Расход</c:v>
                </c:pt>
              </c:strCache>
            </c:strRef>
          </c:tx>
          <c:spPr>
            <a:solidFill>
              <a:srgbClr val="92D050"/>
            </a:solidFill>
            <a:scene3d>
              <a:camera prst="orthographicFront"/>
              <a:lightRig rig="threePt" dir="t"/>
            </a:scene3d>
            <a:sp3d>
              <a:bevelT w="114300" prst="artDeco"/>
              <a:bevelB w="114300" prst="artDeco"/>
            </a:sp3d>
          </c:spPr>
          <c:invertIfNegative val="0"/>
          <c:dLbls>
            <c:dLbl>
              <c:idx val="0"/>
              <c:layout>
                <c:manualLayout>
                  <c:x val="1.7687074829931981E-2"/>
                  <c:y val="-4.69240976856254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6D-4C2B-84B7-E2D20A171C73}"/>
                </c:ext>
              </c:extLst>
            </c:dLbl>
            <c:dLbl>
              <c:idx val="1"/>
              <c:layout>
                <c:manualLayout>
                  <c:x val="2.0408163265306187E-2"/>
                  <c:y val="-4.6924097685625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6D-4C2B-84B7-E2D20A171C73}"/>
                </c:ext>
              </c:extLst>
            </c:dLbl>
            <c:dLbl>
              <c:idx val="2"/>
              <c:layout>
                <c:manualLayout>
                  <c:x val="1.6452463292514527E-2"/>
                  <c:y val="-3.97778018254252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6D-4C2B-84B7-E2D20A171C73}"/>
                </c:ext>
              </c:extLst>
            </c:dLbl>
            <c:dLbl>
              <c:idx val="3"/>
              <c:layout>
                <c:manualLayout>
                  <c:x val="2.045843114034541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6D-4C2B-84B7-E2D20A171C73}"/>
                </c:ext>
              </c:extLst>
            </c:dLbl>
            <c:numFmt formatCode="#,##0.0" sourceLinked="0"/>
            <c:spPr>
              <a:noFill/>
              <a:ln w="25390">
                <a:noFill/>
              </a:ln>
            </c:spPr>
            <c:txPr>
              <a:bodyPr/>
              <a:lstStyle/>
              <a:p>
                <a:pPr>
                  <a:defRPr sz="1200" b="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2023 год</c:v>
                </c:pt>
                <c:pt idx="1">
                  <c:v>2024 год</c:v>
                </c:pt>
                <c:pt idx="2">
                  <c:v>2025 год</c:v>
                </c:pt>
                <c:pt idx="3">
                  <c:v>2026 год</c:v>
                </c:pt>
              </c:strCache>
            </c:strRef>
          </c:cat>
          <c:val>
            <c:numRef>
              <c:f>Лист1!$C$2:$C$5</c:f>
              <c:numCache>
                <c:formatCode>#\ ##0.0</c:formatCode>
                <c:ptCount val="4"/>
                <c:pt idx="0">
                  <c:v>1315519.79947</c:v>
                </c:pt>
                <c:pt idx="1">
                  <c:v>951515.22</c:v>
                </c:pt>
                <c:pt idx="2">
                  <c:v>965788.06591999996</c:v>
                </c:pt>
                <c:pt idx="3">
                  <c:v>1021446.91192</c:v>
                </c:pt>
              </c:numCache>
            </c:numRef>
          </c:val>
          <c:extLst>
            <c:ext xmlns:c16="http://schemas.microsoft.com/office/drawing/2014/chart" uri="{C3380CC4-5D6E-409C-BE32-E72D297353CC}">
              <c16:uniqueId val="{00000009-D36D-4C2B-84B7-E2D20A171C73}"/>
            </c:ext>
          </c:extLst>
        </c:ser>
        <c:ser>
          <c:idx val="2"/>
          <c:order val="2"/>
          <c:tx>
            <c:strRef>
              <c:f>Лист1!$D$1</c:f>
              <c:strCache>
                <c:ptCount val="1"/>
                <c:pt idx="0">
                  <c:v>доход</c:v>
                </c:pt>
              </c:strCache>
            </c:strRef>
          </c:tx>
          <c:spPr>
            <a:solidFill>
              <a:srgbClr val="FFFF00"/>
            </a:solidFill>
            <a:scene3d>
              <a:camera prst="orthographicFront"/>
              <a:lightRig rig="threePt" dir="t"/>
            </a:scene3d>
            <a:sp3d>
              <a:bevelT prst="convex"/>
            </a:sp3d>
          </c:spPr>
          <c:invertIfNegative val="0"/>
          <c:dLbls>
            <c:dLbl>
              <c:idx val="0"/>
              <c:layout>
                <c:manualLayout>
                  <c:x val="2.0521488320717485E-2"/>
                  <c:y val="-1.3478031466512309E-3"/>
                </c:manualLayout>
              </c:layout>
              <c:tx>
                <c:rich>
                  <a:bodyPr/>
                  <a:lstStyle/>
                  <a:p>
                    <a:r>
                      <a:rPr lang="en-US" sz="1200" dirty="0"/>
                      <a:t>815 155,03</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6D-4C2B-84B7-E2D20A171C73}"/>
                </c:ext>
              </c:extLst>
            </c:dLbl>
            <c:dLbl>
              <c:idx val="1"/>
              <c:layout>
                <c:manualLayout>
                  <c:x val="2.3343039047632803E-2"/>
                  <c:y val="-5.9196886181144665E-4"/>
                </c:manualLayout>
              </c:layout>
              <c:tx>
                <c:rich>
                  <a:bodyPr/>
                  <a:lstStyle/>
                  <a:p>
                    <a:r>
                      <a:rPr lang="en-US" sz="1200" dirty="0"/>
                      <a:t>951</a:t>
                    </a:r>
                    <a:r>
                      <a:rPr lang="en-US" sz="1200" baseline="0" dirty="0"/>
                      <a:t> 515,22</a:t>
                    </a:r>
                    <a:endParaRPr lang="en-US" sz="1200"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6D-4C2B-84B7-E2D20A171C73}"/>
                </c:ext>
              </c:extLst>
            </c:dLbl>
            <c:dLbl>
              <c:idx val="2"/>
              <c:layout>
                <c:manualLayout>
                  <c:x val="2.0672504907477251E-2"/>
                  <c:y val="-1.8577956113182605E-2"/>
                </c:manualLayout>
              </c:layout>
              <c:spPr/>
              <c:txPr>
                <a:bodyPr/>
                <a:lstStyle/>
                <a:p>
                  <a:pPr>
                    <a:defRPr sz="1200"/>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6D-4C2B-84B7-E2D20A171C73}"/>
                </c:ext>
              </c:extLst>
            </c:dLbl>
            <c:dLbl>
              <c:idx val="3"/>
              <c:layout>
                <c:manualLayout>
                  <c:x val="2.1806524296439877E-2"/>
                  <c:y val="-2.0690492050281048E-2"/>
                </c:manualLayout>
              </c:layout>
              <c:spPr/>
              <c:txPr>
                <a:bodyPr/>
                <a:lstStyle/>
                <a:p>
                  <a:pPr>
                    <a:defRPr sz="1200"/>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36D-4C2B-84B7-E2D20A171C73}"/>
                </c:ext>
              </c:extLst>
            </c:dLbl>
            <c:spPr>
              <a:noFill/>
              <a:ln>
                <a:noFill/>
              </a:ln>
              <a:effectLst/>
            </c:spPr>
            <c:txPr>
              <a:bodyPr/>
              <a:lstStyle/>
              <a:p>
                <a:pPr>
                  <a:defRPr sz="1299"/>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2023 год</c:v>
                </c:pt>
                <c:pt idx="1">
                  <c:v>2024 год</c:v>
                </c:pt>
                <c:pt idx="2">
                  <c:v>2025 год</c:v>
                </c:pt>
                <c:pt idx="3">
                  <c:v>2026 год</c:v>
                </c:pt>
              </c:strCache>
            </c:strRef>
          </c:cat>
          <c:val>
            <c:numRef>
              <c:f>Лист1!$D$2:$D$5</c:f>
              <c:numCache>
                <c:formatCode>#\ ##0.0</c:formatCode>
                <c:ptCount val="4"/>
                <c:pt idx="0">
                  <c:v>815155.03</c:v>
                </c:pt>
                <c:pt idx="1">
                  <c:v>951515.22</c:v>
                </c:pt>
                <c:pt idx="2">
                  <c:v>965788.07</c:v>
                </c:pt>
                <c:pt idx="3">
                  <c:v>1021446.91</c:v>
                </c:pt>
              </c:numCache>
            </c:numRef>
          </c:val>
          <c:extLst>
            <c:ext xmlns:c16="http://schemas.microsoft.com/office/drawing/2014/chart" uri="{C3380CC4-5D6E-409C-BE32-E72D297353CC}">
              <c16:uniqueId val="{0000000E-D36D-4C2B-84B7-E2D20A171C73}"/>
            </c:ext>
          </c:extLst>
        </c:ser>
        <c:dLbls>
          <c:showLegendKey val="0"/>
          <c:showVal val="0"/>
          <c:showCatName val="0"/>
          <c:showSerName val="0"/>
          <c:showPercent val="0"/>
          <c:showBubbleSize val="0"/>
        </c:dLbls>
        <c:gapWidth val="115"/>
        <c:gapDepth val="46"/>
        <c:shape val="cylinder"/>
        <c:axId val="72418432"/>
        <c:axId val="70861952"/>
        <c:axId val="0"/>
      </c:bar3DChart>
      <c:catAx>
        <c:axId val="72418432"/>
        <c:scaling>
          <c:orientation val="minMax"/>
        </c:scaling>
        <c:delete val="0"/>
        <c:axPos val="b"/>
        <c:numFmt formatCode="General" sourceLinked="0"/>
        <c:majorTickMark val="none"/>
        <c:minorTickMark val="none"/>
        <c:tickLblPos val="low"/>
        <c:crossAx val="70861952"/>
        <c:crosses val="autoZero"/>
        <c:auto val="1"/>
        <c:lblAlgn val="ctr"/>
        <c:lblOffset val="100"/>
        <c:tickLblSkip val="1"/>
        <c:noMultiLvlLbl val="0"/>
      </c:catAx>
      <c:valAx>
        <c:axId val="70861952"/>
        <c:scaling>
          <c:orientation val="minMax"/>
        </c:scaling>
        <c:delete val="0"/>
        <c:axPos val="l"/>
        <c:numFmt formatCode="#,##0" sourceLinked="0"/>
        <c:majorTickMark val="none"/>
        <c:minorTickMark val="none"/>
        <c:tickLblPos val="nextTo"/>
        <c:crossAx val="72418432"/>
        <c:crosses val="autoZero"/>
        <c:crossBetween val="between"/>
      </c:valAx>
      <c:spPr>
        <a:noFill/>
        <a:ln w="25390">
          <a:noFill/>
        </a:ln>
      </c:spPr>
    </c:plotArea>
    <c:legend>
      <c:legendPos val="b"/>
      <c:layout>
        <c:manualLayout>
          <c:xMode val="edge"/>
          <c:yMode val="edge"/>
          <c:x val="0.39880076475548148"/>
          <c:y val="7.8497889975539789E-2"/>
          <c:w val="0.31950026495378031"/>
          <c:h val="0.10406828251197131"/>
        </c:manualLayout>
      </c:layout>
      <c:overlay val="0"/>
      <c:txPr>
        <a:bodyPr/>
        <a:lstStyle/>
        <a:p>
          <a:pPr>
            <a:defRPr sz="1599"/>
          </a:pPr>
          <a:endParaRPr lang="ru-RU"/>
        </a:p>
      </c:txPr>
    </c:legend>
    <c:plotVisOnly val="1"/>
    <c:dispBlanksAs val="gap"/>
    <c:showDLblsOverMax val="0"/>
  </c:chart>
  <c:spPr>
    <a:noFill/>
  </c:spPr>
  <c:txPr>
    <a:bodyPr/>
    <a:lstStyle/>
    <a:p>
      <a:pPr>
        <a:defRPr sz="1799"/>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0" b="0" i="0" u="none" strike="noStrike" kern="1200" spc="0" baseline="0">
                <a:solidFill>
                  <a:schemeClr val="tx1">
                    <a:lumMod val="65000"/>
                    <a:lumOff val="35000"/>
                  </a:schemeClr>
                </a:solidFill>
                <a:latin typeface="+mn-lt"/>
                <a:ea typeface="+mn-ea"/>
                <a:cs typeface="+mn-cs"/>
              </a:defRPr>
            </a:pPr>
            <a:r>
              <a:rPr lang="ru-RU" sz="900" u="sng" dirty="0">
                <a:solidFill>
                  <a:schemeClr val="tx1"/>
                </a:solidFill>
              </a:rPr>
              <a:t>2023 год</a:t>
            </a:r>
          </a:p>
        </c:rich>
      </c:tx>
      <c:layout>
        <c:manualLayout>
          <c:xMode val="edge"/>
          <c:yMode val="edge"/>
          <c:x val="0.42005435868739754"/>
          <c:y val="2.3493148765656988E-2"/>
        </c:manualLayout>
      </c:layout>
      <c:overlay val="0"/>
      <c:spPr>
        <a:noFill/>
        <a:ln w="25374">
          <a:noFill/>
        </a:ln>
      </c:spPr>
    </c:title>
    <c:autoTitleDeleted val="0"/>
    <c:view3D>
      <c:rotX val="30"/>
      <c:rotY val="0"/>
      <c:rAngAx val="0"/>
    </c:view3D>
    <c:floor>
      <c:thickness val="0"/>
    </c:floor>
    <c:sideWall>
      <c:thickness val="0"/>
    </c:sideWall>
    <c:backWall>
      <c:thickness val="0"/>
    </c:backWall>
    <c:plotArea>
      <c:layout>
        <c:manualLayout>
          <c:layoutTarget val="inner"/>
          <c:xMode val="edge"/>
          <c:yMode val="edge"/>
          <c:x val="3.1585593043310795E-2"/>
          <c:y val="0.1540014019986633"/>
          <c:w val="0.96841440695668923"/>
          <c:h val="0.73484357933519229"/>
        </c:manualLayout>
      </c:layout>
      <c:pie3DChart>
        <c:varyColors val="1"/>
        <c:ser>
          <c:idx val="0"/>
          <c:order val="0"/>
          <c:tx>
            <c:strRef>
              <c:f>Лист1!$B$1</c:f>
              <c:strCache>
                <c:ptCount val="1"/>
                <c:pt idx="0">
                  <c:v>2023</c:v>
                </c:pt>
              </c:strCache>
            </c:strRef>
          </c:tx>
          <c:spPr>
            <a:scene3d>
              <a:camera prst="orthographicFront"/>
              <a:lightRig rig="threePt" dir="t"/>
            </a:scene3d>
            <a:sp3d prstMaterial="metal">
              <a:bevelT w="165100" prst="coolSlant"/>
              <a:contourClr>
                <a:srgbClr val="000000"/>
              </a:contourClr>
            </a:sp3d>
          </c:spPr>
          <c:dPt>
            <c:idx val="0"/>
            <c:bubble3D val="0"/>
            <c:explosion val="6"/>
            <c:spPr>
              <a:solidFill>
                <a:schemeClr val="accent5">
                  <a:lumMod val="60000"/>
                  <a:lumOff val="40000"/>
                </a:schemeClr>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1-0AA5-4867-900C-296756F43BA6}"/>
              </c:ext>
            </c:extLst>
          </c:dPt>
          <c:dPt>
            <c:idx val="1"/>
            <c:bubble3D val="0"/>
            <c:spPr>
              <a:solidFill>
                <a:srgbClr val="FFCC00"/>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3-0AA5-4867-900C-296756F43BA6}"/>
              </c:ext>
            </c:extLst>
          </c:dPt>
          <c:dPt>
            <c:idx val="2"/>
            <c:bubble3D val="0"/>
            <c:explosion val="5"/>
            <c:spPr>
              <a:solidFill>
                <a:srgbClr val="C80883"/>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5-0AA5-4867-900C-296756F43BA6}"/>
              </c:ext>
            </c:extLst>
          </c:dPt>
          <c:dLbls>
            <c:dLbl>
              <c:idx val="0"/>
              <c:layout>
                <c:manualLayout>
                  <c:x val="-2.8686528687730826E-2"/>
                  <c:y val="-0.3727752049863704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A5-4867-900C-296756F43BA6}"/>
                </c:ext>
              </c:extLst>
            </c:dLbl>
            <c:dLbl>
              <c:idx val="1"/>
              <c:layout>
                <c:manualLayout>
                  <c:x val="2.967068047791736E-2"/>
                  <c:y val="1.5485654977630875E-2"/>
                </c:manualLayout>
              </c:layout>
              <c:spPr>
                <a:noFill/>
                <a:ln w="25374">
                  <a:noFill/>
                </a:ln>
              </c:spPr>
              <c:txPr>
                <a:bodyPr rot="0" spcFirstLastPara="1" vertOverflow="ellipsis" vert="horz" wrap="square" lIns="38100" tIns="19050" rIns="38100" bIns="19050" anchor="ctr" anchorCtr="1">
                  <a:noAutofit/>
                </a:bodyPr>
                <a:lstStyle/>
                <a:p>
                  <a:pPr>
                    <a:defRPr sz="998" b="0" i="0" u="none" strike="noStrike" kern="1200" baseline="0">
                      <a:solidFill>
                        <a:srgbClr val="00B050"/>
                      </a:solidFill>
                      <a:latin typeface="+mn-lt"/>
                      <a:ea typeface="+mn-ea"/>
                      <a:cs typeface="+mn-cs"/>
                    </a:defRPr>
                  </a:pPr>
                  <a:endParaRPr lang="ru-RU"/>
                </a:p>
              </c:tx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AA5-4867-900C-296756F43BA6}"/>
                </c:ext>
              </c:extLst>
            </c:dLbl>
            <c:dLbl>
              <c:idx val="2"/>
              <c:layout>
                <c:manualLayout>
                  <c:x val="6.1567723881843027E-2"/>
                  <c:y val="-9.394246420809031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AA5-4867-900C-296756F43BA6}"/>
                </c:ext>
              </c:extLst>
            </c:dLbl>
            <c:spPr>
              <a:noFill/>
              <a:ln w="25374">
                <a:noFill/>
              </a:ln>
            </c:spPr>
            <c:txPr>
              <a:bodyPr rot="0" spcFirstLastPara="1" vertOverflow="ellipsis" vert="horz" wrap="square" lIns="38100" tIns="19050" rIns="38100" bIns="19050" anchor="ctr" anchorCtr="1">
                <a:spAutoFit/>
              </a:bodyPr>
              <a:lstStyle/>
              <a:p>
                <a:pPr>
                  <a:defRPr sz="998" b="0" i="0" u="none" strike="noStrike" kern="1200" baseline="0">
                    <a:solidFill>
                      <a:srgbClr val="00B05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extLst>
          </c:dLbls>
          <c:cat>
            <c:strRef>
              <c:f>Лист1!$A$2:$A$4</c:f>
              <c:strCache>
                <c:ptCount val="3"/>
                <c:pt idx="0">
                  <c:v>налоговые доходы </c:v>
                </c:pt>
                <c:pt idx="1">
                  <c:v>неналоговые доходы</c:v>
                </c:pt>
                <c:pt idx="2">
                  <c:v>безвозмездные поступления</c:v>
                </c:pt>
              </c:strCache>
            </c:strRef>
          </c:cat>
          <c:val>
            <c:numRef>
              <c:f>Лист1!$B$2:$B$4</c:f>
              <c:numCache>
                <c:formatCode>0.0%</c:formatCode>
                <c:ptCount val="3"/>
                <c:pt idx="0">
                  <c:v>0.60009999999999997</c:v>
                </c:pt>
                <c:pt idx="1">
                  <c:v>1.84E-2</c:v>
                </c:pt>
                <c:pt idx="2">
                  <c:v>0.38150000000000001</c:v>
                </c:pt>
              </c:numCache>
            </c:numRef>
          </c:val>
          <c:extLst>
            <c:ext xmlns:c16="http://schemas.microsoft.com/office/drawing/2014/chart" uri="{C3380CC4-5D6E-409C-BE32-E72D297353CC}">
              <c16:uniqueId val="{00000006-0AA5-4867-900C-296756F43BA6}"/>
            </c:ext>
          </c:extLst>
        </c:ser>
        <c:ser>
          <c:idx val="1"/>
          <c:order val="1"/>
          <c:tx>
            <c:strRef>
              <c:f>Лист1!$C$1</c:f>
              <c:strCache>
                <c:ptCount val="1"/>
                <c:pt idx="0">
                  <c:v>Столбец1</c:v>
                </c:pt>
              </c:strCache>
            </c:strRef>
          </c:tx>
          <c:dPt>
            <c:idx val="0"/>
            <c:bubble3D val="0"/>
            <c:spPr>
              <a:solidFill>
                <a:schemeClr val="accent1"/>
              </a:solidFill>
              <a:ln w="25374">
                <a:solidFill>
                  <a:schemeClr val="lt1"/>
                </a:solidFill>
              </a:ln>
              <a:effectLst/>
              <a:sp3d contourW="25400">
                <a:contourClr>
                  <a:schemeClr val="lt1"/>
                </a:contourClr>
              </a:sp3d>
            </c:spPr>
            <c:extLst>
              <c:ext xmlns:c16="http://schemas.microsoft.com/office/drawing/2014/chart" uri="{C3380CC4-5D6E-409C-BE32-E72D297353CC}">
                <c16:uniqueId val="{00000008-0AA5-4867-900C-296756F43BA6}"/>
              </c:ext>
            </c:extLst>
          </c:dPt>
          <c:dPt>
            <c:idx val="1"/>
            <c:bubble3D val="0"/>
            <c:spPr>
              <a:solidFill>
                <a:schemeClr val="accent2"/>
              </a:solidFill>
              <a:ln w="25374">
                <a:solidFill>
                  <a:schemeClr val="lt1"/>
                </a:solidFill>
              </a:ln>
              <a:effectLst/>
              <a:sp3d contourW="25400">
                <a:contourClr>
                  <a:schemeClr val="lt1"/>
                </a:contourClr>
              </a:sp3d>
            </c:spPr>
            <c:extLst>
              <c:ext xmlns:c16="http://schemas.microsoft.com/office/drawing/2014/chart" uri="{C3380CC4-5D6E-409C-BE32-E72D297353CC}">
                <c16:uniqueId val="{0000000A-0AA5-4867-900C-296756F43BA6}"/>
              </c:ext>
            </c:extLst>
          </c:dPt>
          <c:dPt>
            <c:idx val="2"/>
            <c:bubble3D val="0"/>
            <c:spPr>
              <a:solidFill>
                <a:schemeClr val="accent3"/>
              </a:solidFill>
              <a:ln w="25374">
                <a:solidFill>
                  <a:schemeClr val="lt1"/>
                </a:solidFill>
              </a:ln>
              <a:effectLst/>
              <a:sp3d contourW="25400">
                <a:contourClr>
                  <a:schemeClr val="lt1"/>
                </a:contourClr>
              </a:sp3d>
            </c:spPr>
            <c:extLst>
              <c:ext xmlns:c16="http://schemas.microsoft.com/office/drawing/2014/chart" uri="{C3380CC4-5D6E-409C-BE32-E72D297353CC}">
                <c16:uniqueId val="{0000000C-0AA5-4867-900C-296756F43BA6}"/>
              </c:ext>
            </c:extLst>
          </c:dPt>
          <c:cat>
            <c:strRef>
              <c:f>Лист1!$A$2:$A$4</c:f>
              <c:strCache>
                <c:ptCount val="3"/>
                <c:pt idx="0">
                  <c:v>налоговые доходы </c:v>
                </c:pt>
                <c:pt idx="1">
                  <c:v>неналоговые доходы</c:v>
                </c:pt>
                <c:pt idx="2">
                  <c:v>безвозмездные поступления</c:v>
                </c:pt>
              </c:strCache>
            </c:strRef>
          </c:cat>
          <c:val>
            <c:numRef>
              <c:f>Лист1!$C$2:$C$4</c:f>
              <c:numCache>
                <c:formatCode>#\ ##0.0</c:formatCode>
                <c:ptCount val="3"/>
                <c:pt idx="0" formatCode="#,##0">
                  <c:v>489191</c:v>
                </c:pt>
                <c:pt idx="1">
                  <c:v>14986</c:v>
                </c:pt>
                <c:pt idx="2" formatCode="#,##0">
                  <c:v>310978</c:v>
                </c:pt>
              </c:numCache>
            </c:numRef>
          </c:val>
          <c:extLst>
            <c:ext xmlns:c16="http://schemas.microsoft.com/office/drawing/2014/chart" uri="{C3380CC4-5D6E-409C-BE32-E72D297353CC}">
              <c16:uniqueId val="{0000000D-0AA5-4867-900C-296756F43BA6}"/>
            </c:ext>
          </c:extLst>
        </c:ser>
        <c:dLbls>
          <c:showLegendKey val="0"/>
          <c:showVal val="0"/>
          <c:showCatName val="0"/>
          <c:showSerName val="0"/>
          <c:showPercent val="0"/>
          <c:showBubbleSize val="0"/>
          <c:showLeaderLines val="0"/>
        </c:dLbls>
      </c:pie3DChart>
      <c:spPr>
        <a:noFill/>
        <a:ln w="25387">
          <a:noFill/>
        </a:ln>
      </c:spPr>
    </c:plotArea>
    <c:plotVisOnly val="1"/>
    <c:dispBlanksAs val="zero"/>
    <c:showDLblsOverMax val="0"/>
  </c:chart>
  <c:spPr>
    <a:noFill/>
    <a:ln>
      <a:noFill/>
    </a:ln>
  </c:spPr>
  <c:txPr>
    <a:bodyPr/>
    <a:lstStyle/>
    <a:p>
      <a:pPr>
        <a:defRPr/>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0" b="0" i="0" u="none" strike="noStrike" kern="1200" spc="0" baseline="0">
                <a:solidFill>
                  <a:srgbClr val="FF0000"/>
                </a:solidFill>
                <a:latin typeface="+mn-lt"/>
                <a:ea typeface="+mn-ea"/>
                <a:cs typeface="+mn-cs"/>
              </a:defRPr>
            </a:pPr>
            <a:r>
              <a:rPr lang="ru-RU" sz="900" u="sng" dirty="0">
                <a:solidFill>
                  <a:schemeClr val="tx1"/>
                </a:solidFill>
              </a:rPr>
              <a:t>2024 год</a:t>
            </a:r>
          </a:p>
        </c:rich>
      </c:tx>
      <c:layout>
        <c:manualLayout>
          <c:xMode val="edge"/>
          <c:yMode val="edge"/>
          <c:x val="0.42005435868739754"/>
          <c:y val="2.3493148765656988E-2"/>
        </c:manualLayout>
      </c:layout>
      <c:overlay val="0"/>
      <c:spPr>
        <a:noFill/>
        <a:ln w="25374">
          <a:noFill/>
        </a:ln>
      </c:spPr>
    </c:title>
    <c:autoTitleDeleted val="0"/>
    <c:view3D>
      <c:rotX val="30"/>
      <c:rotY val="0"/>
      <c:rAngAx val="0"/>
    </c:view3D>
    <c:floor>
      <c:thickness val="0"/>
    </c:floor>
    <c:sideWall>
      <c:thickness val="0"/>
    </c:sideWall>
    <c:backWall>
      <c:thickness val="0"/>
    </c:backWall>
    <c:plotArea>
      <c:layout>
        <c:manualLayout>
          <c:layoutTarget val="inner"/>
          <c:xMode val="edge"/>
          <c:yMode val="edge"/>
          <c:x val="2.1407438573995043E-2"/>
          <c:y val="0.15400130924786365"/>
          <c:w val="0.96841440695668923"/>
          <c:h val="0.73484357933519229"/>
        </c:manualLayout>
      </c:layout>
      <c:pie3DChart>
        <c:varyColors val="1"/>
        <c:ser>
          <c:idx val="0"/>
          <c:order val="0"/>
          <c:tx>
            <c:strRef>
              <c:f>Лист1!$B$1</c:f>
              <c:strCache>
                <c:ptCount val="1"/>
                <c:pt idx="0">
                  <c:v>2024</c:v>
                </c:pt>
              </c:strCache>
            </c:strRef>
          </c:tx>
          <c:spPr>
            <a:scene3d>
              <a:camera prst="orthographicFront"/>
              <a:lightRig rig="threePt" dir="t"/>
            </a:scene3d>
            <a:sp3d prstMaterial="metal">
              <a:bevelT w="165100" prst="coolSlant"/>
              <a:contourClr>
                <a:srgbClr val="000000"/>
              </a:contourClr>
            </a:sp3d>
          </c:spPr>
          <c:dPt>
            <c:idx val="0"/>
            <c:bubble3D val="0"/>
            <c:explosion val="6"/>
            <c:spPr>
              <a:solidFill>
                <a:schemeClr val="accent5">
                  <a:lumMod val="60000"/>
                  <a:lumOff val="40000"/>
                </a:schemeClr>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1-F68B-46BB-B42F-FBA5E6567678}"/>
              </c:ext>
            </c:extLst>
          </c:dPt>
          <c:dPt>
            <c:idx val="1"/>
            <c:bubble3D val="0"/>
            <c:spPr>
              <a:solidFill>
                <a:srgbClr val="FFCC00"/>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3-F68B-46BB-B42F-FBA5E6567678}"/>
              </c:ext>
            </c:extLst>
          </c:dPt>
          <c:dPt>
            <c:idx val="2"/>
            <c:bubble3D val="0"/>
            <c:explosion val="5"/>
            <c:spPr>
              <a:solidFill>
                <a:srgbClr val="C80883"/>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5-F68B-46BB-B42F-FBA5E6567678}"/>
              </c:ext>
            </c:extLst>
          </c:dPt>
          <c:dLbls>
            <c:dLbl>
              <c:idx val="0"/>
              <c:layout>
                <c:manualLayout>
                  <c:x val="-3.2079234370512848E-2"/>
                  <c:y val="6.453903284086191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68B-46BB-B42F-FBA5E6567678}"/>
                </c:ext>
              </c:extLst>
            </c:dLbl>
            <c:dLbl>
              <c:idx val="1"/>
              <c:layout>
                <c:manualLayout>
                  <c:x val="-9.5959256635150241E-3"/>
                  <c:y val="1.0732239349073913E-2"/>
                </c:manualLayout>
              </c:layout>
              <c:spPr>
                <a:noFill/>
                <a:ln w="25374">
                  <a:noFill/>
                </a:ln>
              </c:spPr>
              <c:txPr>
                <a:bodyPr rot="0" spcFirstLastPara="1" vertOverflow="ellipsis" vert="horz" wrap="square" lIns="38100" tIns="19050" rIns="38100" bIns="19050" anchor="ctr" anchorCtr="1">
                  <a:noAutofit/>
                </a:bodyPr>
                <a:lstStyle/>
                <a:p>
                  <a:pPr>
                    <a:defRPr sz="998" b="0" i="0" u="none" strike="noStrike" kern="1200" baseline="0">
                      <a:solidFill>
                        <a:srgbClr val="00B050"/>
                      </a:solidFill>
                      <a:latin typeface="+mn-lt"/>
                      <a:ea typeface="+mn-ea"/>
                      <a:cs typeface="+mn-cs"/>
                    </a:defRPr>
                  </a:pPr>
                  <a:endParaRPr lang="ru-RU"/>
                </a:p>
              </c:tx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68B-46BB-B42F-FBA5E6567678}"/>
                </c:ext>
              </c:extLst>
            </c:dLbl>
            <c:dLbl>
              <c:idx val="2"/>
              <c:layout>
                <c:manualLayout>
                  <c:x val="4.7996901150714921E-2"/>
                  <c:y val="-7.519117526517135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68B-46BB-B42F-FBA5E6567678}"/>
                </c:ext>
              </c:extLst>
            </c:dLbl>
            <c:spPr>
              <a:noFill/>
              <a:ln w="25374">
                <a:noFill/>
              </a:ln>
            </c:spPr>
            <c:txPr>
              <a:bodyPr rot="0" spcFirstLastPara="1" vertOverflow="ellipsis" vert="horz" wrap="square" lIns="38100" tIns="19050" rIns="38100" bIns="19050" anchor="ctr" anchorCtr="1">
                <a:spAutoFit/>
              </a:bodyPr>
              <a:lstStyle/>
              <a:p>
                <a:pPr>
                  <a:defRPr sz="998" b="0" i="0" u="none" strike="noStrike" kern="1200" baseline="0">
                    <a:solidFill>
                      <a:srgbClr val="00B05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extLst>
          </c:dLbls>
          <c:cat>
            <c:strRef>
              <c:f>Лист1!$A$2:$A$4</c:f>
              <c:strCache>
                <c:ptCount val="3"/>
                <c:pt idx="0">
                  <c:v>налоговые доходы </c:v>
                </c:pt>
                <c:pt idx="1">
                  <c:v>неналоговые доходы</c:v>
                </c:pt>
                <c:pt idx="2">
                  <c:v>безвозмездные поступления</c:v>
                </c:pt>
              </c:strCache>
            </c:strRef>
          </c:cat>
          <c:val>
            <c:numRef>
              <c:f>Лист1!$B$2:$B$4</c:f>
              <c:numCache>
                <c:formatCode>0.0%</c:formatCode>
                <c:ptCount val="3"/>
                <c:pt idx="0">
                  <c:v>0.68920000000000003</c:v>
                </c:pt>
                <c:pt idx="1">
                  <c:v>1.5800000000000002E-2</c:v>
                </c:pt>
                <c:pt idx="2">
                  <c:v>0.29499999999999998</c:v>
                </c:pt>
              </c:numCache>
            </c:numRef>
          </c:val>
          <c:extLst>
            <c:ext xmlns:c16="http://schemas.microsoft.com/office/drawing/2014/chart" uri="{C3380CC4-5D6E-409C-BE32-E72D297353CC}">
              <c16:uniqueId val="{00000006-F68B-46BB-B42F-FBA5E6567678}"/>
            </c:ext>
          </c:extLst>
        </c:ser>
        <c:ser>
          <c:idx val="1"/>
          <c:order val="1"/>
          <c:tx>
            <c:strRef>
              <c:f>Лист1!$C$1</c:f>
              <c:strCache>
                <c:ptCount val="1"/>
                <c:pt idx="0">
                  <c:v>Столбец1</c:v>
                </c:pt>
              </c:strCache>
            </c:strRef>
          </c:tx>
          <c:dPt>
            <c:idx val="0"/>
            <c:bubble3D val="0"/>
            <c:spPr>
              <a:solidFill>
                <a:schemeClr val="accent1"/>
              </a:solidFill>
              <a:ln w="25374">
                <a:solidFill>
                  <a:schemeClr val="lt1"/>
                </a:solidFill>
              </a:ln>
              <a:effectLst/>
              <a:sp3d contourW="25400">
                <a:contourClr>
                  <a:schemeClr val="lt1"/>
                </a:contourClr>
              </a:sp3d>
            </c:spPr>
            <c:extLst>
              <c:ext xmlns:c16="http://schemas.microsoft.com/office/drawing/2014/chart" uri="{C3380CC4-5D6E-409C-BE32-E72D297353CC}">
                <c16:uniqueId val="{00000008-F68B-46BB-B42F-FBA5E6567678}"/>
              </c:ext>
            </c:extLst>
          </c:dPt>
          <c:dPt>
            <c:idx val="1"/>
            <c:bubble3D val="0"/>
            <c:spPr>
              <a:solidFill>
                <a:schemeClr val="accent2"/>
              </a:solidFill>
              <a:ln w="25374">
                <a:solidFill>
                  <a:schemeClr val="lt1"/>
                </a:solidFill>
              </a:ln>
              <a:effectLst/>
              <a:sp3d contourW="25400">
                <a:contourClr>
                  <a:schemeClr val="lt1"/>
                </a:contourClr>
              </a:sp3d>
            </c:spPr>
            <c:extLst>
              <c:ext xmlns:c16="http://schemas.microsoft.com/office/drawing/2014/chart" uri="{C3380CC4-5D6E-409C-BE32-E72D297353CC}">
                <c16:uniqueId val="{0000000A-F68B-46BB-B42F-FBA5E6567678}"/>
              </c:ext>
            </c:extLst>
          </c:dPt>
          <c:dPt>
            <c:idx val="2"/>
            <c:bubble3D val="0"/>
            <c:spPr>
              <a:solidFill>
                <a:schemeClr val="accent3"/>
              </a:solidFill>
              <a:ln w="25374">
                <a:solidFill>
                  <a:schemeClr val="lt1"/>
                </a:solidFill>
              </a:ln>
              <a:effectLst/>
              <a:sp3d contourW="25400">
                <a:contourClr>
                  <a:schemeClr val="lt1"/>
                </a:contourClr>
              </a:sp3d>
            </c:spPr>
            <c:extLst>
              <c:ext xmlns:c16="http://schemas.microsoft.com/office/drawing/2014/chart" uri="{C3380CC4-5D6E-409C-BE32-E72D297353CC}">
                <c16:uniqueId val="{0000000C-F68B-46BB-B42F-FBA5E6567678}"/>
              </c:ext>
            </c:extLst>
          </c:dPt>
          <c:cat>
            <c:strRef>
              <c:f>Лист1!$A$2:$A$4</c:f>
              <c:strCache>
                <c:ptCount val="3"/>
                <c:pt idx="0">
                  <c:v>налоговые доходы </c:v>
                </c:pt>
                <c:pt idx="1">
                  <c:v>неналоговые доходы</c:v>
                </c:pt>
                <c:pt idx="2">
                  <c:v>безвозмездные поступления</c:v>
                </c:pt>
              </c:strCache>
            </c:strRef>
          </c:cat>
          <c:val>
            <c:numRef>
              <c:f>Лист1!$C$2:$C$4</c:f>
              <c:numCache>
                <c:formatCode>#,##0</c:formatCode>
                <c:ptCount val="3"/>
                <c:pt idx="0">
                  <c:v>655789</c:v>
                </c:pt>
                <c:pt idx="1">
                  <c:v>15039</c:v>
                </c:pt>
                <c:pt idx="2">
                  <c:v>280686.8</c:v>
                </c:pt>
              </c:numCache>
            </c:numRef>
          </c:val>
          <c:extLst>
            <c:ext xmlns:c16="http://schemas.microsoft.com/office/drawing/2014/chart" uri="{C3380CC4-5D6E-409C-BE32-E72D297353CC}">
              <c16:uniqueId val="{0000000D-F68B-46BB-B42F-FBA5E6567678}"/>
            </c:ext>
          </c:extLst>
        </c:ser>
        <c:dLbls>
          <c:showLegendKey val="0"/>
          <c:showVal val="0"/>
          <c:showCatName val="0"/>
          <c:showSerName val="0"/>
          <c:showPercent val="0"/>
          <c:showBubbleSize val="0"/>
          <c:showLeaderLines val="0"/>
        </c:dLbls>
      </c:pie3DChart>
      <c:spPr>
        <a:noFill/>
        <a:ln w="25387">
          <a:noFill/>
        </a:ln>
      </c:spPr>
    </c:plotArea>
    <c:plotVisOnly val="1"/>
    <c:dispBlanksAs val="zero"/>
    <c:showDLblsOverMax val="0"/>
  </c:chart>
  <c:spPr>
    <a:noFill/>
    <a:ln>
      <a:noFill/>
    </a:ln>
  </c:spPr>
  <c:txPr>
    <a:bodyPr/>
    <a:lstStyle/>
    <a:p>
      <a:pPr>
        <a:defRPr/>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0" b="0" i="0" u="none" strike="noStrike" kern="1200" spc="0" baseline="0">
                <a:solidFill>
                  <a:srgbClr val="FF0000"/>
                </a:solidFill>
                <a:latin typeface="+mn-lt"/>
                <a:ea typeface="+mn-ea"/>
                <a:cs typeface="+mn-cs"/>
              </a:defRPr>
            </a:pPr>
            <a:r>
              <a:rPr lang="ru-RU" sz="900" u="sng" dirty="0">
                <a:solidFill>
                  <a:schemeClr val="tx1"/>
                </a:solidFill>
              </a:rPr>
              <a:t>2026 год</a:t>
            </a:r>
          </a:p>
        </c:rich>
      </c:tx>
      <c:layout>
        <c:manualLayout>
          <c:xMode val="edge"/>
          <c:yMode val="edge"/>
          <c:x val="0.42005435868739754"/>
          <c:y val="2.3493148765656988E-2"/>
        </c:manualLayout>
      </c:layout>
      <c:overlay val="0"/>
      <c:spPr>
        <a:noFill/>
        <a:ln w="25374">
          <a:noFill/>
        </a:ln>
      </c:spPr>
    </c:title>
    <c:autoTitleDeleted val="0"/>
    <c:view3D>
      <c:rotX val="30"/>
      <c:rotY val="0"/>
      <c:rAngAx val="0"/>
    </c:view3D>
    <c:floor>
      <c:thickness val="0"/>
    </c:floor>
    <c:sideWall>
      <c:thickness val="0"/>
    </c:sideWall>
    <c:backWall>
      <c:thickness val="0"/>
    </c:backWall>
    <c:plotArea>
      <c:layout>
        <c:manualLayout>
          <c:layoutTarget val="inner"/>
          <c:xMode val="edge"/>
          <c:yMode val="edge"/>
          <c:x val="3.1585593043310795E-2"/>
          <c:y val="0.1540014019986633"/>
          <c:w val="0.96841440695668923"/>
          <c:h val="0.73484357933519229"/>
        </c:manualLayout>
      </c:layout>
      <c:pie3DChart>
        <c:varyColors val="1"/>
        <c:ser>
          <c:idx val="0"/>
          <c:order val="0"/>
          <c:tx>
            <c:strRef>
              <c:f>Лист1!$B$1</c:f>
              <c:strCache>
                <c:ptCount val="1"/>
                <c:pt idx="0">
                  <c:v>2026</c:v>
                </c:pt>
              </c:strCache>
            </c:strRef>
          </c:tx>
          <c:spPr>
            <a:scene3d>
              <a:camera prst="orthographicFront"/>
              <a:lightRig rig="threePt" dir="t"/>
            </a:scene3d>
            <a:sp3d prstMaterial="metal">
              <a:bevelT w="165100" prst="coolSlant"/>
              <a:contourClr>
                <a:srgbClr val="000000"/>
              </a:contourClr>
            </a:sp3d>
          </c:spPr>
          <c:dPt>
            <c:idx val="0"/>
            <c:bubble3D val="0"/>
            <c:explosion val="6"/>
            <c:spPr>
              <a:solidFill>
                <a:schemeClr val="accent5">
                  <a:lumMod val="60000"/>
                  <a:lumOff val="40000"/>
                </a:schemeClr>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1-3DDA-4B4A-928D-89839CD8B6B1}"/>
              </c:ext>
            </c:extLst>
          </c:dPt>
          <c:dPt>
            <c:idx val="1"/>
            <c:bubble3D val="0"/>
            <c:spPr>
              <a:solidFill>
                <a:srgbClr val="FFCC00"/>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3-3DDA-4B4A-928D-89839CD8B6B1}"/>
              </c:ext>
            </c:extLst>
          </c:dPt>
          <c:dPt>
            <c:idx val="2"/>
            <c:bubble3D val="0"/>
            <c:explosion val="5"/>
            <c:spPr>
              <a:solidFill>
                <a:srgbClr val="C80883"/>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5-3DDA-4B4A-928D-89839CD8B6B1}"/>
              </c:ext>
            </c:extLst>
          </c:dPt>
          <c:dLbls>
            <c:dLbl>
              <c:idx val="0"/>
              <c:layout>
                <c:manualLayout>
                  <c:x val="-3.8864645736076883E-2"/>
                  <c:y val="5.503220158374826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DDA-4B4A-928D-89839CD8B6B1}"/>
                </c:ext>
              </c:extLst>
            </c:dLbl>
            <c:dLbl>
              <c:idx val="1"/>
              <c:layout>
                <c:manualLayout>
                  <c:x val="9.3144463812252481E-3"/>
                  <c:y val="2.0238696321492586E-2"/>
                </c:manualLayout>
              </c:layout>
              <c:spPr>
                <a:noFill/>
                <a:ln w="25374">
                  <a:noFill/>
                </a:ln>
              </c:spPr>
              <c:txPr>
                <a:bodyPr rot="0" spcFirstLastPara="1" vertOverflow="ellipsis" vert="horz" wrap="square" lIns="38100" tIns="19050" rIns="38100" bIns="19050" anchor="ctr" anchorCtr="1">
                  <a:noAutofit/>
                </a:bodyPr>
                <a:lstStyle/>
                <a:p>
                  <a:pPr>
                    <a:defRPr sz="998" b="0" i="0" u="none" strike="noStrike" kern="1200" baseline="0">
                      <a:solidFill>
                        <a:srgbClr val="00B050"/>
                      </a:solidFill>
                      <a:latin typeface="+mn-lt"/>
                      <a:ea typeface="+mn-ea"/>
                      <a:cs typeface="+mn-cs"/>
                    </a:defRPr>
                  </a:pPr>
                  <a:endParaRPr lang="ru-RU"/>
                </a:p>
              </c:tx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DDA-4B4A-928D-89839CD8B6B1}"/>
                </c:ext>
              </c:extLst>
            </c:dLbl>
            <c:dLbl>
              <c:idx val="2"/>
              <c:layout>
                <c:manualLayout>
                  <c:x val="5.1389606833496956E-2"/>
                  <c:y val="-4.806788626086969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DDA-4B4A-928D-89839CD8B6B1}"/>
                </c:ext>
              </c:extLst>
            </c:dLbl>
            <c:spPr>
              <a:noFill/>
              <a:ln w="25374">
                <a:noFill/>
              </a:ln>
            </c:spPr>
            <c:txPr>
              <a:bodyPr rot="0" spcFirstLastPara="1" vertOverflow="ellipsis" vert="horz" wrap="square" lIns="38100" tIns="19050" rIns="38100" bIns="19050" anchor="ctr" anchorCtr="1">
                <a:spAutoFit/>
              </a:bodyPr>
              <a:lstStyle/>
              <a:p>
                <a:pPr>
                  <a:defRPr sz="998" b="0" i="0" u="none" strike="noStrike" kern="1200" baseline="0">
                    <a:solidFill>
                      <a:srgbClr val="00B05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extLst>
          </c:dLbls>
          <c:cat>
            <c:strRef>
              <c:f>Лист1!$A$2:$A$4</c:f>
              <c:strCache>
                <c:ptCount val="3"/>
                <c:pt idx="0">
                  <c:v>налоговые доходы </c:v>
                </c:pt>
                <c:pt idx="1">
                  <c:v>неналоговые доходы</c:v>
                </c:pt>
                <c:pt idx="2">
                  <c:v>безвозмездные поступления</c:v>
                </c:pt>
              </c:strCache>
            </c:strRef>
          </c:cat>
          <c:val>
            <c:numRef>
              <c:f>Лист1!$B$2:$B$4</c:f>
              <c:numCache>
                <c:formatCode>0.0%</c:formatCode>
                <c:ptCount val="3"/>
                <c:pt idx="0">
                  <c:v>0.74270000000000003</c:v>
                </c:pt>
                <c:pt idx="1">
                  <c:v>1.46E-2</c:v>
                </c:pt>
                <c:pt idx="2">
                  <c:v>0.2427</c:v>
                </c:pt>
              </c:numCache>
            </c:numRef>
          </c:val>
          <c:extLst>
            <c:ext xmlns:c16="http://schemas.microsoft.com/office/drawing/2014/chart" uri="{C3380CC4-5D6E-409C-BE32-E72D297353CC}">
              <c16:uniqueId val="{00000006-3DDA-4B4A-928D-89839CD8B6B1}"/>
            </c:ext>
          </c:extLst>
        </c:ser>
        <c:ser>
          <c:idx val="1"/>
          <c:order val="1"/>
          <c:tx>
            <c:strRef>
              <c:f>Лист1!$C$1</c:f>
              <c:strCache>
                <c:ptCount val="1"/>
                <c:pt idx="0">
                  <c:v>Столбец1</c:v>
                </c:pt>
              </c:strCache>
            </c:strRef>
          </c:tx>
          <c:dPt>
            <c:idx val="0"/>
            <c:bubble3D val="0"/>
            <c:spPr>
              <a:solidFill>
                <a:schemeClr val="accent1"/>
              </a:solidFill>
              <a:ln w="25374">
                <a:solidFill>
                  <a:schemeClr val="lt1"/>
                </a:solidFill>
              </a:ln>
              <a:effectLst/>
              <a:sp3d contourW="25400">
                <a:contourClr>
                  <a:schemeClr val="lt1"/>
                </a:contourClr>
              </a:sp3d>
            </c:spPr>
            <c:extLst>
              <c:ext xmlns:c16="http://schemas.microsoft.com/office/drawing/2014/chart" uri="{C3380CC4-5D6E-409C-BE32-E72D297353CC}">
                <c16:uniqueId val="{00000008-3DDA-4B4A-928D-89839CD8B6B1}"/>
              </c:ext>
            </c:extLst>
          </c:dPt>
          <c:dPt>
            <c:idx val="1"/>
            <c:bubble3D val="0"/>
            <c:spPr>
              <a:solidFill>
                <a:schemeClr val="accent2"/>
              </a:solidFill>
              <a:ln w="25374">
                <a:solidFill>
                  <a:schemeClr val="lt1"/>
                </a:solidFill>
              </a:ln>
              <a:effectLst/>
              <a:sp3d contourW="25400">
                <a:contourClr>
                  <a:schemeClr val="lt1"/>
                </a:contourClr>
              </a:sp3d>
            </c:spPr>
            <c:extLst>
              <c:ext xmlns:c16="http://schemas.microsoft.com/office/drawing/2014/chart" uri="{C3380CC4-5D6E-409C-BE32-E72D297353CC}">
                <c16:uniqueId val="{0000000A-3DDA-4B4A-928D-89839CD8B6B1}"/>
              </c:ext>
            </c:extLst>
          </c:dPt>
          <c:dPt>
            <c:idx val="2"/>
            <c:bubble3D val="0"/>
            <c:spPr>
              <a:solidFill>
                <a:schemeClr val="accent3"/>
              </a:solidFill>
              <a:ln w="25374">
                <a:solidFill>
                  <a:schemeClr val="lt1"/>
                </a:solidFill>
              </a:ln>
              <a:effectLst/>
              <a:sp3d contourW="25400">
                <a:contourClr>
                  <a:schemeClr val="lt1"/>
                </a:contourClr>
              </a:sp3d>
            </c:spPr>
            <c:extLst>
              <c:ext xmlns:c16="http://schemas.microsoft.com/office/drawing/2014/chart" uri="{C3380CC4-5D6E-409C-BE32-E72D297353CC}">
                <c16:uniqueId val="{0000000C-3DDA-4B4A-928D-89839CD8B6B1}"/>
              </c:ext>
            </c:extLst>
          </c:dPt>
          <c:cat>
            <c:strRef>
              <c:f>Лист1!$A$2:$A$4</c:f>
              <c:strCache>
                <c:ptCount val="3"/>
                <c:pt idx="0">
                  <c:v>налоговые доходы </c:v>
                </c:pt>
                <c:pt idx="1">
                  <c:v>неналоговые доходы</c:v>
                </c:pt>
                <c:pt idx="2">
                  <c:v>безвозмездные поступления</c:v>
                </c:pt>
              </c:strCache>
            </c:strRef>
          </c:cat>
          <c:val>
            <c:numRef>
              <c:f>Лист1!$C$2:$C$4</c:f>
              <c:numCache>
                <c:formatCode>#,##0</c:formatCode>
                <c:ptCount val="3"/>
                <c:pt idx="0">
                  <c:v>758633</c:v>
                </c:pt>
                <c:pt idx="1">
                  <c:v>14910</c:v>
                </c:pt>
                <c:pt idx="2">
                  <c:v>247904</c:v>
                </c:pt>
              </c:numCache>
            </c:numRef>
          </c:val>
          <c:extLst>
            <c:ext xmlns:c16="http://schemas.microsoft.com/office/drawing/2014/chart" uri="{C3380CC4-5D6E-409C-BE32-E72D297353CC}">
              <c16:uniqueId val="{0000000D-3DDA-4B4A-928D-89839CD8B6B1}"/>
            </c:ext>
          </c:extLst>
        </c:ser>
        <c:dLbls>
          <c:showLegendKey val="0"/>
          <c:showVal val="0"/>
          <c:showCatName val="0"/>
          <c:showSerName val="0"/>
          <c:showPercent val="0"/>
          <c:showBubbleSize val="0"/>
          <c:showLeaderLines val="0"/>
        </c:dLbls>
      </c:pie3DChart>
      <c:spPr>
        <a:noFill/>
        <a:ln w="25387">
          <a:noFill/>
        </a:ln>
      </c:spPr>
    </c:plotArea>
    <c:plotVisOnly val="1"/>
    <c:dispBlanksAs val="zero"/>
    <c:showDLblsOverMax val="0"/>
  </c:chart>
  <c:spPr>
    <a:noFill/>
    <a:ln>
      <a:noFill/>
    </a:ln>
  </c:spPr>
  <c:txPr>
    <a:bodyPr/>
    <a:lstStyle/>
    <a:p>
      <a:pPr>
        <a:defRPr/>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0" b="0" i="0" u="none" strike="noStrike" kern="1200" spc="0" baseline="0">
                <a:solidFill>
                  <a:srgbClr val="FF0000"/>
                </a:solidFill>
                <a:latin typeface="+mn-lt"/>
                <a:ea typeface="+mn-ea"/>
                <a:cs typeface="+mn-cs"/>
              </a:defRPr>
            </a:pPr>
            <a:r>
              <a:rPr lang="ru-RU" sz="900" u="sng" dirty="0">
                <a:solidFill>
                  <a:schemeClr val="tx1"/>
                </a:solidFill>
              </a:rPr>
              <a:t>2025 год</a:t>
            </a:r>
          </a:p>
        </c:rich>
      </c:tx>
      <c:layout>
        <c:manualLayout>
          <c:xMode val="edge"/>
          <c:yMode val="edge"/>
          <c:x val="0.42005435868739754"/>
          <c:y val="2.3493148765656988E-2"/>
        </c:manualLayout>
      </c:layout>
      <c:overlay val="0"/>
      <c:spPr>
        <a:noFill/>
        <a:ln w="25374">
          <a:noFill/>
        </a:ln>
      </c:spPr>
    </c:title>
    <c:autoTitleDeleted val="0"/>
    <c:view3D>
      <c:rotX val="30"/>
      <c:rotY val="0"/>
      <c:rAngAx val="0"/>
    </c:view3D>
    <c:floor>
      <c:thickness val="0"/>
    </c:floor>
    <c:sideWall>
      <c:thickness val="0"/>
    </c:sideWall>
    <c:backWall>
      <c:thickness val="0"/>
    </c:backWall>
    <c:plotArea>
      <c:layout>
        <c:manualLayout>
          <c:layoutTarget val="inner"/>
          <c:xMode val="edge"/>
          <c:yMode val="edge"/>
          <c:x val="3.1585593043310795E-2"/>
          <c:y val="0.1540014019986633"/>
          <c:w val="0.96841440695668923"/>
          <c:h val="0.73484357933519229"/>
        </c:manualLayout>
      </c:layout>
      <c:pie3DChart>
        <c:varyColors val="1"/>
        <c:ser>
          <c:idx val="0"/>
          <c:order val="0"/>
          <c:tx>
            <c:strRef>
              <c:f>Лист1!$B$1</c:f>
              <c:strCache>
                <c:ptCount val="1"/>
                <c:pt idx="0">
                  <c:v>2025</c:v>
                </c:pt>
              </c:strCache>
            </c:strRef>
          </c:tx>
          <c:spPr>
            <a:scene3d>
              <a:camera prst="orthographicFront"/>
              <a:lightRig rig="threePt" dir="t"/>
            </a:scene3d>
            <a:sp3d prstMaterial="metal">
              <a:bevelT w="165100" prst="coolSlant"/>
              <a:contourClr>
                <a:srgbClr val="000000"/>
              </a:contourClr>
            </a:sp3d>
          </c:spPr>
          <c:dPt>
            <c:idx val="0"/>
            <c:bubble3D val="0"/>
            <c:explosion val="6"/>
            <c:spPr>
              <a:solidFill>
                <a:schemeClr val="accent5">
                  <a:lumMod val="60000"/>
                  <a:lumOff val="40000"/>
                </a:schemeClr>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1-0D0B-4755-B3DD-6DD6D6AFA75E}"/>
              </c:ext>
            </c:extLst>
          </c:dPt>
          <c:dPt>
            <c:idx val="1"/>
            <c:bubble3D val="0"/>
            <c:spPr>
              <a:solidFill>
                <a:srgbClr val="FFCC00"/>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3-0D0B-4755-B3DD-6DD6D6AFA75E}"/>
              </c:ext>
            </c:extLst>
          </c:dPt>
          <c:dPt>
            <c:idx val="2"/>
            <c:bubble3D val="0"/>
            <c:explosion val="5"/>
            <c:spPr>
              <a:solidFill>
                <a:srgbClr val="C80883"/>
              </a:solidFill>
              <a:ln w="25374">
                <a:solidFill>
                  <a:schemeClr val="lt1"/>
                </a:solidFill>
              </a:ln>
              <a:effectLst/>
              <a:scene3d>
                <a:camera prst="orthographicFront"/>
                <a:lightRig rig="threePt" dir="t"/>
              </a:scene3d>
              <a:sp3d contourW="25400" prstMaterial="metal">
                <a:bevelT w="165100" prst="coolSlant"/>
                <a:contourClr>
                  <a:schemeClr val="lt1"/>
                </a:contourClr>
              </a:sp3d>
            </c:spPr>
            <c:extLst>
              <c:ext xmlns:c16="http://schemas.microsoft.com/office/drawing/2014/chart" uri="{C3380CC4-5D6E-409C-BE32-E72D297353CC}">
                <c16:uniqueId val="{00000005-0D0B-4755-B3DD-6DD6D6AFA75E}"/>
              </c:ext>
            </c:extLst>
          </c:dPt>
          <c:dLbls>
            <c:dLbl>
              <c:idx val="0"/>
              <c:layout>
                <c:manualLayout>
                  <c:x val="-1.1909030309763561E-2"/>
                  <c:y val="5.978561721230522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0B-4755-B3DD-6DD6D6AFA75E}"/>
                </c:ext>
              </c:extLst>
            </c:dLbl>
            <c:dLbl>
              <c:idx val="1"/>
              <c:layout>
                <c:manualLayout>
                  <c:x val="1.2707152064007266E-2"/>
                  <c:y val="1.2254080919602524E-3"/>
                </c:manualLayout>
              </c:layout>
              <c:spPr>
                <a:noFill/>
                <a:ln w="25374">
                  <a:noFill/>
                </a:ln>
              </c:spPr>
              <c:txPr>
                <a:bodyPr rot="0" spcFirstLastPara="1" vertOverflow="ellipsis" vert="horz" wrap="square" lIns="38100" tIns="19050" rIns="38100" bIns="19050" anchor="ctr" anchorCtr="1">
                  <a:noAutofit/>
                </a:bodyPr>
                <a:lstStyle/>
                <a:p>
                  <a:pPr>
                    <a:defRPr sz="998" b="0" i="0" u="none" strike="noStrike" kern="1200" baseline="0">
                      <a:solidFill>
                        <a:srgbClr val="00B050"/>
                      </a:solidFill>
                      <a:latin typeface="+mn-lt"/>
                      <a:ea typeface="+mn-ea"/>
                      <a:cs typeface="+mn-cs"/>
                    </a:defRPr>
                  </a:pPr>
                  <a:endParaRPr lang="ru-RU"/>
                </a:p>
              </c:tx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D0B-4755-B3DD-6DD6D6AFA75E}"/>
                </c:ext>
              </c:extLst>
            </c:dLbl>
            <c:dLbl>
              <c:idx val="2"/>
              <c:layout>
                <c:manualLayout>
                  <c:x val="6.9885921766268372E-2"/>
                  <c:y val="-7.003465501992504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D0B-4755-B3DD-6DD6D6AFA75E}"/>
                </c:ext>
              </c:extLst>
            </c:dLbl>
            <c:spPr>
              <a:noFill/>
              <a:ln w="25374">
                <a:noFill/>
              </a:ln>
            </c:spPr>
            <c:txPr>
              <a:bodyPr rot="0" spcFirstLastPara="1" vertOverflow="ellipsis" vert="horz" wrap="square" lIns="38100" tIns="19050" rIns="38100" bIns="19050" anchor="ctr" anchorCtr="1">
                <a:spAutoFit/>
              </a:bodyPr>
              <a:lstStyle/>
              <a:p>
                <a:pPr>
                  <a:defRPr sz="998" b="0" i="0" u="none" strike="noStrike" kern="1200" baseline="0">
                    <a:solidFill>
                      <a:srgbClr val="00B05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extLst>
          </c:dLbls>
          <c:cat>
            <c:strRef>
              <c:f>Лист1!$A$2:$A$4</c:f>
              <c:strCache>
                <c:ptCount val="3"/>
                <c:pt idx="0">
                  <c:v>налоговые доходы </c:v>
                </c:pt>
                <c:pt idx="1">
                  <c:v>неналоговые доходы</c:v>
                </c:pt>
                <c:pt idx="2">
                  <c:v>безвозмездные поступления</c:v>
                </c:pt>
              </c:strCache>
            </c:strRef>
          </c:cat>
          <c:val>
            <c:numRef>
              <c:f>Лист1!$B$2:$B$4</c:f>
              <c:numCache>
                <c:formatCode>0.0%</c:formatCode>
                <c:ptCount val="3"/>
                <c:pt idx="0">
                  <c:v>0.7278</c:v>
                </c:pt>
                <c:pt idx="1">
                  <c:v>1.5699999999999999E-2</c:v>
                </c:pt>
                <c:pt idx="2">
                  <c:v>0.25659999999999999</c:v>
                </c:pt>
              </c:numCache>
            </c:numRef>
          </c:val>
          <c:extLst>
            <c:ext xmlns:c16="http://schemas.microsoft.com/office/drawing/2014/chart" uri="{C3380CC4-5D6E-409C-BE32-E72D297353CC}">
              <c16:uniqueId val="{00000006-0D0B-4755-B3DD-6DD6D6AFA75E}"/>
            </c:ext>
          </c:extLst>
        </c:ser>
        <c:ser>
          <c:idx val="1"/>
          <c:order val="1"/>
          <c:tx>
            <c:strRef>
              <c:f>Лист1!$C$1</c:f>
              <c:strCache>
                <c:ptCount val="1"/>
                <c:pt idx="0">
                  <c:v>Столбец1</c:v>
                </c:pt>
              </c:strCache>
            </c:strRef>
          </c:tx>
          <c:dPt>
            <c:idx val="0"/>
            <c:bubble3D val="0"/>
            <c:spPr>
              <a:solidFill>
                <a:schemeClr val="accent1"/>
              </a:solidFill>
              <a:ln w="25374">
                <a:solidFill>
                  <a:schemeClr val="lt1"/>
                </a:solidFill>
              </a:ln>
              <a:effectLst/>
              <a:sp3d contourW="25400">
                <a:contourClr>
                  <a:schemeClr val="lt1"/>
                </a:contourClr>
              </a:sp3d>
            </c:spPr>
            <c:extLst>
              <c:ext xmlns:c16="http://schemas.microsoft.com/office/drawing/2014/chart" uri="{C3380CC4-5D6E-409C-BE32-E72D297353CC}">
                <c16:uniqueId val="{00000008-0D0B-4755-B3DD-6DD6D6AFA75E}"/>
              </c:ext>
            </c:extLst>
          </c:dPt>
          <c:dPt>
            <c:idx val="1"/>
            <c:bubble3D val="0"/>
            <c:spPr>
              <a:solidFill>
                <a:schemeClr val="accent2"/>
              </a:solidFill>
              <a:ln w="25374">
                <a:solidFill>
                  <a:schemeClr val="lt1"/>
                </a:solidFill>
              </a:ln>
              <a:effectLst/>
              <a:sp3d contourW="25400">
                <a:contourClr>
                  <a:schemeClr val="lt1"/>
                </a:contourClr>
              </a:sp3d>
            </c:spPr>
            <c:extLst>
              <c:ext xmlns:c16="http://schemas.microsoft.com/office/drawing/2014/chart" uri="{C3380CC4-5D6E-409C-BE32-E72D297353CC}">
                <c16:uniqueId val="{0000000A-0D0B-4755-B3DD-6DD6D6AFA75E}"/>
              </c:ext>
            </c:extLst>
          </c:dPt>
          <c:dPt>
            <c:idx val="2"/>
            <c:bubble3D val="0"/>
            <c:spPr>
              <a:solidFill>
                <a:schemeClr val="accent3"/>
              </a:solidFill>
              <a:ln w="25374">
                <a:solidFill>
                  <a:schemeClr val="lt1"/>
                </a:solidFill>
              </a:ln>
              <a:effectLst/>
              <a:sp3d contourW="25400">
                <a:contourClr>
                  <a:schemeClr val="lt1"/>
                </a:contourClr>
              </a:sp3d>
            </c:spPr>
            <c:extLst>
              <c:ext xmlns:c16="http://schemas.microsoft.com/office/drawing/2014/chart" uri="{C3380CC4-5D6E-409C-BE32-E72D297353CC}">
                <c16:uniqueId val="{0000000C-0D0B-4755-B3DD-6DD6D6AFA75E}"/>
              </c:ext>
            </c:extLst>
          </c:dPt>
          <c:cat>
            <c:strRef>
              <c:f>Лист1!$A$2:$A$4</c:f>
              <c:strCache>
                <c:ptCount val="3"/>
                <c:pt idx="0">
                  <c:v>налоговые доходы </c:v>
                </c:pt>
                <c:pt idx="1">
                  <c:v>неналоговые доходы</c:v>
                </c:pt>
                <c:pt idx="2">
                  <c:v>безвозмездные поступления</c:v>
                </c:pt>
              </c:strCache>
            </c:strRef>
          </c:cat>
          <c:val>
            <c:numRef>
              <c:f>Лист1!$C$2:$C$4</c:f>
              <c:numCache>
                <c:formatCode>#,##0</c:formatCode>
                <c:ptCount val="3"/>
                <c:pt idx="0">
                  <c:v>702860</c:v>
                </c:pt>
                <c:pt idx="1">
                  <c:v>15131</c:v>
                </c:pt>
                <c:pt idx="2">
                  <c:v>247797</c:v>
                </c:pt>
              </c:numCache>
            </c:numRef>
          </c:val>
          <c:extLst>
            <c:ext xmlns:c16="http://schemas.microsoft.com/office/drawing/2014/chart" uri="{C3380CC4-5D6E-409C-BE32-E72D297353CC}">
              <c16:uniqueId val="{0000000D-0D0B-4755-B3DD-6DD6D6AFA75E}"/>
            </c:ext>
          </c:extLst>
        </c:ser>
        <c:dLbls>
          <c:showLegendKey val="0"/>
          <c:showVal val="0"/>
          <c:showCatName val="0"/>
          <c:showSerName val="0"/>
          <c:showPercent val="0"/>
          <c:showBubbleSize val="0"/>
          <c:showLeaderLines val="0"/>
        </c:dLbls>
      </c:pie3DChart>
      <c:spPr>
        <a:noFill/>
        <a:ln w="25387">
          <a:noFill/>
        </a:ln>
      </c:spPr>
    </c:plotArea>
    <c:plotVisOnly val="1"/>
    <c:dispBlanksAs val="zero"/>
    <c:showDLblsOverMax val="0"/>
  </c:chart>
  <c:spPr>
    <a:noFill/>
    <a:ln>
      <a:noFill/>
    </a:ln>
  </c:spPr>
  <c:txPr>
    <a:bodyPr/>
    <a:lstStyle/>
    <a:p>
      <a:pPr>
        <a:defRPr/>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2023год (оценка)</c:v>
                </c:pt>
              </c:strCache>
            </c:strRef>
          </c:tx>
          <c:spPr>
            <a:solidFill>
              <a:schemeClr val="accent1"/>
            </a:solidFill>
            <a:ln>
              <a:noFill/>
            </a:ln>
            <a:effectLst/>
          </c:spPr>
          <c:invertIfNegative val="0"/>
          <c:cat>
            <c:strRef>
              <c:f>Лист1!$A$2:$A$7</c:f>
              <c:strCache>
                <c:ptCount val="6"/>
                <c:pt idx="0">
                  <c:v>Налог на прибыль организации</c:v>
                </c:pt>
                <c:pt idx="1">
                  <c:v>Налог на доходы физических лиц</c:v>
                </c:pt>
                <c:pt idx="2">
                  <c:v>Налог на товары</c:v>
                </c:pt>
                <c:pt idx="3">
                  <c:v>Налог на совокупный доход</c:v>
                </c:pt>
                <c:pt idx="4">
                  <c:v>Налог на имущество</c:v>
                </c:pt>
                <c:pt idx="5">
                  <c:v>Государственная пошлина</c:v>
                </c:pt>
              </c:strCache>
            </c:strRef>
          </c:cat>
          <c:val>
            <c:numRef>
              <c:f>Лист1!$B$2:$B$7</c:f>
              <c:numCache>
                <c:formatCode>#,##0.00</c:formatCode>
                <c:ptCount val="6"/>
                <c:pt idx="1">
                  <c:v>352377</c:v>
                </c:pt>
                <c:pt idx="2">
                  <c:v>272.95</c:v>
                </c:pt>
                <c:pt idx="3">
                  <c:v>47244</c:v>
                </c:pt>
                <c:pt idx="4">
                  <c:v>88913</c:v>
                </c:pt>
                <c:pt idx="5">
                  <c:v>384</c:v>
                </c:pt>
              </c:numCache>
            </c:numRef>
          </c:val>
          <c:extLst>
            <c:ext xmlns:c16="http://schemas.microsoft.com/office/drawing/2014/chart" uri="{C3380CC4-5D6E-409C-BE32-E72D297353CC}">
              <c16:uniqueId val="{00000000-095E-4271-B117-956A86DB0C71}"/>
            </c:ext>
          </c:extLst>
        </c:ser>
        <c:ser>
          <c:idx val="1"/>
          <c:order val="1"/>
          <c:tx>
            <c:strRef>
              <c:f>Лист1!$C$1</c:f>
              <c:strCache>
                <c:ptCount val="1"/>
                <c:pt idx="0">
                  <c:v>2024 год</c:v>
                </c:pt>
              </c:strCache>
            </c:strRef>
          </c:tx>
          <c:spPr>
            <a:solidFill>
              <a:schemeClr val="accent2"/>
            </a:solidFill>
            <a:ln>
              <a:noFill/>
            </a:ln>
            <a:effectLst/>
          </c:spPr>
          <c:invertIfNegative val="0"/>
          <c:cat>
            <c:strRef>
              <c:f>Лист1!$A$2:$A$7</c:f>
              <c:strCache>
                <c:ptCount val="6"/>
                <c:pt idx="0">
                  <c:v>Налог на прибыль организации</c:v>
                </c:pt>
                <c:pt idx="1">
                  <c:v>Налог на доходы физических лиц</c:v>
                </c:pt>
                <c:pt idx="2">
                  <c:v>Налог на товары</c:v>
                </c:pt>
                <c:pt idx="3">
                  <c:v>Налог на совокупный доход</c:v>
                </c:pt>
                <c:pt idx="4">
                  <c:v>Налог на имущество</c:v>
                </c:pt>
                <c:pt idx="5">
                  <c:v>Государственная пошлина</c:v>
                </c:pt>
              </c:strCache>
            </c:strRef>
          </c:cat>
          <c:val>
            <c:numRef>
              <c:f>Лист1!$C$2:$C$7</c:f>
              <c:numCache>
                <c:formatCode>#,##0.00</c:formatCode>
                <c:ptCount val="6"/>
                <c:pt idx="1">
                  <c:v>400417</c:v>
                </c:pt>
                <c:pt idx="2">
                  <c:v>332.5</c:v>
                </c:pt>
                <c:pt idx="3">
                  <c:v>165962</c:v>
                </c:pt>
                <c:pt idx="4">
                  <c:v>88678</c:v>
                </c:pt>
                <c:pt idx="5">
                  <c:v>400</c:v>
                </c:pt>
              </c:numCache>
            </c:numRef>
          </c:val>
          <c:extLst>
            <c:ext xmlns:c16="http://schemas.microsoft.com/office/drawing/2014/chart" uri="{C3380CC4-5D6E-409C-BE32-E72D297353CC}">
              <c16:uniqueId val="{00000006-095E-4271-B117-956A86DB0C71}"/>
            </c:ext>
          </c:extLst>
        </c:ser>
        <c:ser>
          <c:idx val="2"/>
          <c:order val="2"/>
          <c:tx>
            <c:strRef>
              <c:f>Лист1!$D$1</c:f>
              <c:strCache>
                <c:ptCount val="1"/>
                <c:pt idx="0">
                  <c:v>2025 год </c:v>
                </c:pt>
              </c:strCache>
            </c:strRef>
          </c:tx>
          <c:spPr>
            <a:solidFill>
              <a:schemeClr val="accent3"/>
            </a:solidFill>
            <a:ln>
              <a:noFill/>
            </a:ln>
            <a:effectLst/>
          </c:spPr>
          <c:invertIfNegative val="0"/>
          <c:cat>
            <c:strRef>
              <c:f>Лист1!$A$2:$A$7</c:f>
              <c:strCache>
                <c:ptCount val="6"/>
                <c:pt idx="0">
                  <c:v>Налог на прибыль организации</c:v>
                </c:pt>
                <c:pt idx="1">
                  <c:v>Налог на доходы физических лиц</c:v>
                </c:pt>
                <c:pt idx="2">
                  <c:v>Налог на товары</c:v>
                </c:pt>
                <c:pt idx="3">
                  <c:v>Налог на совокупный доход</c:v>
                </c:pt>
                <c:pt idx="4">
                  <c:v>Налог на имущество</c:v>
                </c:pt>
                <c:pt idx="5">
                  <c:v>Государственная пошлина</c:v>
                </c:pt>
              </c:strCache>
            </c:strRef>
          </c:cat>
          <c:val>
            <c:numRef>
              <c:f>Лист1!$D$2:$D$7</c:f>
              <c:numCache>
                <c:formatCode>#,##0.00</c:formatCode>
                <c:ptCount val="6"/>
                <c:pt idx="1">
                  <c:v>437625</c:v>
                </c:pt>
                <c:pt idx="2">
                  <c:v>342.5</c:v>
                </c:pt>
                <c:pt idx="3">
                  <c:v>174827</c:v>
                </c:pt>
                <c:pt idx="4">
                  <c:v>89650</c:v>
                </c:pt>
                <c:pt idx="5">
                  <c:v>416</c:v>
                </c:pt>
              </c:numCache>
            </c:numRef>
          </c:val>
          <c:extLst>
            <c:ext xmlns:c16="http://schemas.microsoft.com/office/drawing/2014/chart" uri="{C3380CC4-5D6E-409C-BE32-E72D297353CC}">
              <c16:uniqueId val="{00000007-095E-4271-B117-956A86DB0C71}"/>
            </c:ext>
          </c:extLst>
        </c:ser>
        <c:ser>
          <c:idx val="3"/>
          <c:order val="3"/>
          <c:tx>
            <c:strRef>
              <c:f>Лист1!$E$1</c:f>
              <c:strCache>
                <c:ptCount val="1"/>
                <c:pt idx="0">
                  <c:v>2026 год</c:v>
                </c:pt>
              </c:strCache>
            </c:strRef>
          </c:tx>
          <c:spPr>
            <a:solidFill>
              <a:schemeClr val="accent4"/>
            </a:solidFill>
            <a:ln>
              <a:noFill/>
            </a:ln>
            <a:effectLst/>
          </c:spPr>
          <c:invertIfNegative val="0"/>
          <c:cat>
            <c:strRef>
              <c:f>Лист1!$A$2:$A$7</c:f>
              <c:strCache>
                <c:ptCount val="6"/>
                <c:pt idx="0">
                  <c:v>Налог на прибыль организации</c:v>
                </c:pt>
                <c:pt idx="1">
                  <c:v>Налог на доходы физических лиц</c:v>
                </c:pt>
                <c:pt idx="2">
                  <c:v>Налог на товары</c:v>
                </c:pt>
                <c:pt idx="3">
                  <c:v>Налог на совокупный доход</c:v>
                </c:pt>
                <c:pt idx="4">
                  <c:v>Налог на имущество</c:v>
                </c:pt>
                <c:pt idx="5">
                  <c:v>Государственная пошлина</c:v>
                </c:pt>
              </c:strCache>
            </c:strRef>
          </c:cat>
          <c:val>
            <c:numRef>
              <c:f>Лист1!$E$2:$E$7</c:f>
              <c:numCache>
                <c:formatCode>#,##0.00</c:formatCode>
                <c:ptCount val="6"/>
                <c:pt idx="0">
                  <c:v>5593</c:v>
                </c:pt>
                <c:pt idx="1">
                  <c:v>478312</c:v>
                </c:pt>
                <c:pt idx="2">
                  <c:v>381.5</c:v>
                </c:pt>
                <c:pt idx="3">
                  <c:v>183281</c:v>
                </c:pt>
                <c:pt idx="4">
                  <c:v>90636</c:v>
                </c:pt>
                <c:pt idx="5">
                  <c:v>430</c:v>
                </c:pt>
              </c:numCache>
            </c:numRef>
          </c:val>
          <c:extLst>
            <c:ext xmlns:c16="http://schemas.microsoft.com/office/drawing/2014/chart" uri="{C3380CC4-5D6E-409C-BE32-E72D297353CC}">
              <c16:uniqueId val="{00000008-095E-4271-B117-956A86DB0C71}"/>
            </c:ext>
          </c:extLst>
        </c:ser>
        <c:dLbls>
          <c:showLegendKey val="0"/>
          <c:showVal val="0"/>
          <c:showCatName val="0"/>
          <c:showSerName val="0"/>
          <c:showPercent val="0"/>
          <c:showBubbleSize val="0"/>
        </c:dLbls>
        <c:gapWidth val="219"/>
        <c:overlap val="-27"/>
        <c:axId val="643255647"/>
        <c:axId val="751619647"/>
      </c:barChart>
      <c:catAx>
        <c:axId val="643255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ru-RU"/>
          </a:p>
        </c:txPr>
        <c:crossAx val="751619647"/>
        <c:crosses val="autoZero"/>
        <c:auto val="1"/>
        <c:lblAlgn val="ctr"/>
        <c:lblOffset val="100"/>
        <c:noMultiLvlLbl val="0"/>
      </c:catAx>
      <c:valAx>
        <c:axId val="7516196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432556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Общий коэффициент смертности, число умерших на 1000 человек населения</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8880-4717-A773-7EFF56A57F3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8880-4717-A773-7EFF56A57F3C}"/>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8880-4717-A773-7EFF56A57F3C}"/>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8880-4717-A773-7EFF56A57F3C}"/>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8880-4717-A773-7EFF56A57F3C}"/>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11.7</c:v>
                </c:pt>
                <c:pt idx="1">
                  <c:v>11</c:v>
                </c:pt>
                <c:pt idx="2">
                  <c:v>11.1</c:v>
                </c:pt>
                <c:pt idx="3">
                  <c:v>11.1</c:v>
                </c:pt>
                <c:pt idx="4">
                  <c:v>11.1</c:v>
                </c:pt>
              </c:numCache>
            </c:numRef>
          </c:val>
          <c:extLst>
            <c:ext xmlns:c16="http://schemas.microsoft.com/office/drawing/2014/chart" uri="{C3380CC4-5D6E-409C-BE32-E72D297353CC}">
              <c16:uniqueId val="{0000000A-8880-4717-A773-7EFF56A57F3C}"/>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2023год (оценка)</c:v>
                </c:pt>
              </c:strCache>
            </c:strRef>
          </c:tx>
          <c:spPr>
            <a:solidFill>
              <a:schemeClr val="accent1"/>
            </a:solidFill>
            <a:ln>
              <a:noFill/>
            </a:ln>
            <a:effectLst/>
          </c:spPr>
          <c:invertIfNegative val="0"/>
          <c:cat>
            <c:strRef>
              <c:f>Лист1!$A$2:$A$6</c:f>
              <c:strCache>
                <c:ptCount val="5"/>
                <c:pt idx="0">
                  <c:v>Доходы от использования имущества, находящегося в государственной и муниципальной собственности</c:v>
                </c:pt>
                <c:pt idx="1">
                  <c:v>Платежи при пользовании природными ресурсами</c:v>
                </c:pt>
                <c:pt idx="2">
                  <c:v>Доходыот оказании платных услуг (работ) и компенсации затрат государства</c:v>
                </c:pt>
                <c:pt idx="3">
                  <c:v>Доходы от прадажи материальных и нематериальных активов</c:v>
                </c:pt>
                <c:pt idx="4">
                  <c:v>Штрафы, санкции, возмещение ущерба</c:v>
                </c:pt>
              </c:strCache>
            </c:strRef>
          </c:cat>
          <c:val>
            <c:numRef>
              <c:f>Лист1!$B$2:$B$6</c:f>
              <c:numCache>
                <c:formatCode>General</c:formatCode>
                <c:ptCount val="5"/>
                <c:pt idx="0">
                  <c:v>5867.9040000000005</c:v>
                </c:pt>
                <c:pt idx="1">
                  <c:v>535.6</c:v>
                </c:pt>
                <c:pt idx="2">
                  <c:v>6671.4</c:v>
                </c:pt>
                <c:pt idx="3">
                  <c:v>1700</c:v>
                </c:pt>
                <c:pt idx="4">
                  <c:v>211</c:v>
                </c:pt>
              </c:numCache>
            </c:numRef>
          </c:val>
          <c:extLst>
            <c:ext xmlns:c16="http://schemas.microsoft.com/office/drawing/2014/chart" uri="{C3380CC4-5D6E-409C-BE32-E72D297353CC}">
              <c16:uniqueId val="{00000000-2285-4718-BAF3-3D288898E3F1}"/>
            </c:ext>
          </c:extLst>
        </c:ser>
        <c:ser>
          <c:idx val="1"/>
          <c:order val="1"/>
          <c:tx>
            <c:strRef>
              <c:f>Лист1!$C$1</c:f>
              <c:strCache>
                <c:ptCount val="1"/>
                <c:pt idx="0">
                  <c:v>2024 год</c:v>
                </c:pt>
              </c:strCache>
            </c:strRef>
          </c:tx>
          <c:spPr>
            <a:solidFill>
              <a:schemeClr val="accent2"/>
            </a:solidFill>
            <a:ln>
              <a:noFill/>
            </a:ln>
            <a:effectLst/>
          </c:spPr>
          <c:invertIfNegative val="0"/>
          <c:cat>
            <c:strRef>
              <c:f>Лист1!$A$2:$A$6</c:f>
              <c:strCache>
                <c:ptCount val="5"/>
                <c:pt idx="0">
                  <c:v>Доходы от использования имущества, находящегося в государственной и муниципальной собственности</c:v>
                </c:pt>
                <c:pt idx="1">
                  <c:v>Платежи при пользовании природными ресурсами</c:v>
                </c:pt>
                <c:pt idx="2">
                  <c:v>Доходыот оказании платных услуг (работ) и компенсации затрат государства</c:v>
                </c:pt>
                <c:pt idx="3">
                  <c:v>Доходы от прадажи материальных и нематериальных активов</c:v>
                </c:pt>
                <c:pt idx="4">
                  <c:v>Штрафы, санкции, возмещение ущерба</c:v>
                </c:pt>
              </c:strCache>
            </c:strRef>
          </c:cat>
          <c:val>
            <c:numRef>
              <c:f>Лист1!$C$2:$C$6</c:f>
              <c:numCache>
                <c:formatCode>General</c:formatCode>
                <c:ptCount val="5"/>
                <c:pt idx="0">
                  <c:v>6056.83</c:v>
                </c:pt>
                <c:pt idx="1">
                  <c:v>415.9</c:v>
                </c:pt>
                <c:pt idx="2">
                  <c:v>6042.6629999999996</c:v>
                </c:pt>
                <c:pt idx="3">
                  <c:v>1750</c:v>
                </c:pt>
                <c:pt idx="4">
                  <c:v>773.55470000000003</c:v>
                </c:pt>
              </c:numCache>
            </c:numRef>
          </c:val>
          <c:extLst>
            <c:ext xmlns:c16="http://schemas.microsoft.com/office/drawing/2014/chart" uri="{C3380CC4-5D6E-409C-BE32-E72D297353CC}">
              <c16:uniqueId val="{00000001-2285-4718-BAF3-3D288898E3F1}"/>
            </c:ext>
          </c:extLst>
        </c:ser>
        <c:ser>
          <c:idx val="2"/>
          <c:order val="2"/>
          <c:tx>
            <c:strRef>
              <c:f>Лист1!$D$1</c:f>
              <c:strCache>
                <c:ptCount val="1"/>
                <c:pt idx="0">
                  <c:v>2025 год </c:v>
                </c:pt>
              </c:strCache>
            </c:strRef>
          </c:tx>
          <c:spPr>
            <a:solidFill>
              <a:schemeClr val="accent3"/>
            </a:solidFill>
            <a:ln>
              <a:noFill/>
            </a:ln>
            <a:effectLst/>
          </c:spPr>
          <c:invertIfNegative val="0"/>
          <c:cat>
            <c:strRef>
              <c:f>Лист1!$A$2:$A$6</c:f>
              <c:strCache>
                <c:ptCount val="5"/>
                <c:pt idx="0">
                  <c:v>Доходы от использования имущества, находящегося в государственной и муниципальной собственности</c:v>
                </c:pt>
                <c:pt idx="1">
                  <c:v>Платежи при пользовании природными ресурсами</c:v>
                </c:pt>
                <c:pt idx="2">
                  <c:v>Доходыот оказании платных услуг (работ) и компенсации затрат государства</c:v>
                </c:pt>
                <c:pt idx="3">
                  <c:v>Доходы от прадажи материальных и нематериальных активов</c:v>
                </c:pt>
                <c:pt idx="4">
                  <c:v>Штрафы, санкции, возмещение ущерба</c:v>
                </c:pt>
              </c:strCache>
            </c:strRef>
          </c:cat>
          <c:val>
            <c:numRef>
              <c:f>Лист1!$D$2:$D$6</c:f>
              <c:numCache>
                <c:formatCode>General</c:formatCode>
                <c:ptCount val="5"/>
                <c:pt idx="0">
                  <c:v>5856.83</c:v>
                </c:pt>
                <c:pt idx="1">
                  <c:v>415.9</c:v>
                </c:pt>
                <c:pt idx="2">
                  <c:v>6284.37</c:v>
                </c:pt>
                <c:pt idx="3">
                  <c:v>1800</c:v>
                </c:pt>
                <c:pt idx="4">
                  <c:v>773.56769999999995</c:v>
                </c:pt>
              </c:numCache>
            </c:numRef>
          </c:val>
          <c:extLst>
            <c:ext xmlns:c16="http://schemas.microsoft.com/office/drawing/2014/chart" uri="{C3380CC4-5D6E-409C-BE32-E72D297353CC}">
              <c16:uniqueId val="{00000002-2285-4718-BAF3-3D288898E3F1}"/>
            </c:ext>
          </c:extLst>
        </c:ser>
        <c:ser>
          <c:idx val="3"/>
          <c:order val="3"/>
          <c:tx>
            <c:strRef>
              <c:f>Лист1!$E$1</c:f>
              <c:strCache>
                <c:ptCount val="1"/>
                <c:pt idx="0">
                  <c:v>2026 год</c:v>
                </c:pt>
              </c:strCache>
            </c:strRef>
          </c:tx>
          <c:spPr>
            <a:solidFill>
              <a:schemeClr val="accent4"/>
            </a:solidFill>
            <a:ln>
              <a:noFill/>
            </a:ln>
            <a:effectLst/>
          </c:spPr>
          <c:invertIfNegative val="0"/>
          <c:cat>
            <c:strRef>
              <c:f>Лист1!$A$2:$A$6</c:f>
              <c:strCache>
                <c:ptCount val="5"/>
                <c:pt idx="0">
                  <c:v>Доходы от использования имущества, находящегося в государственной и муниципальной собственности</c:v>
                </c:pt>
                <c:pt idx="1">
                  <c:v>Платежи при пользовании природными ресурсами</c:v>
                </c:pt>
                <c:pt idx="2">
                  <c:v>Доходыот оказании платных услуг (работ) и компенсации затрат государства</c:v>
                </c:pt>
                <c:pt idx="3">
                  <c:v>Доходы от прадажи материальных и нематериальных активов</c:v>
                </c:pt>
                <c:pt idx="4">
                  <c:v>Штрафы, санкции, возмещение ущерба</c:v>
                </c:pt>
              </c:strCache>
            </c:strRef>
          </c:cat>
          <c:val>
            <c:numRef>
              <c:f>Лист1!$E$2:$E$6</c:f>
              <c:numCache>
                <c:formatCode>General</c:formatCode>
                <c:ptCount val="5"/>
                <c:pt idx="0">
                  <c:v>5956.83</c:v>
                </c:pt>
                <c:pt idx="1">
                  <c:v>415.9</c:v>
                </c:pt>
                <c:pt idx="2">
                  <c:v>6163.5159999999996</c:v>
                </c:pt>
                <c:pt idx="3">
                  <c:v>1600</c:v>
                </c:pt>
                <c:pt idx="4">
                  <c:v>773.56769999999995</c:v>
                </c:pt>
              </c:numCache>
            </c:numRef>
          </c:val>
          <c:extLst>
            <c:ext xmlns:c16="http://schemas.microsoft.com/office/drawing/2014/chart" uri="{C3380CC4-5D6E-409C-BE32-E72D297353CC}">
              <c16:uniqueId val="{00000003-2285-4718-BAF3-3D288898E3F1}"/>
            </c:ext>
          </c:extLst>
        </c:ser>
        <c:dLbls>
          <c:showLegendKey val="0"/>
          <c:showVal val="0"/>
          <c:showCatName val="0"/>
          <c:showSerName val="0"/>
          <c:showPercent val="0"/>
          <c:showBubbleSize val="0"/>
        </c:dLbls>
        <c:gapWidth val="219"/>
        <c:overlap val="-27"/>
        <c:axId val="643255647"/>
        <c:axId val="751619647"/>
      </c:barChart>
      <c:catAx>
        <c:axId val="643255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ru-RU"/>
          </a:p>
        </c:txPr>
        <c:crossAx val="751619647"/>
        <c:crosses val="autoZero"/>
        <c:auto val="1"/>
        <c:lblAlgn val="ctr"/>
        <c:lblOffset val="100"/>
        <c:noMultiLvlLbl val="0"/>
      </c:catAx>
      <c:valAx>
        <c:axId val="7516196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432556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20"/>
      <c:rotY val="20"/>
      <c:depthPercent val="100"/>
      <c:rAngAx val="1"/>
    </c:view3D>
    <c:floor>
      <c:thickness val="0"/>
      <c:spPr>
        <a:noFill/>
        <a:ln w="9525">
          <a:noFill/>
        </a:ln>
      </c:spPr>
    </c:floor>
    <c:sideWall>
      <c:thickness val="0"/>
      <c:spPr>
        <a:noFill/>
        <a:ln w="25400">
          <a:noFill/>
        </a:ln>
      </c:spPr>
    </c:sideWall>
    <c:backWall>
      <c:thickness val="0"/>
      <c:spPr>
        <a:noFill/>
        <a:ln w="25400">
          <a:noFill/>
        </a:ln>
      </c:spPr>
    </c:backWall>
    <c:plotArea>
      <c:layout>
        <c:manualLayout>
          <c:layoutTarget val="inner"/>
          <c:xMode val="edge"/>
          <c:yMode val="edge"/>
          <c:x val="6.3696951342620683E-2"/>
          <c:y val="2.5633034601880194E-2"/>
          <c:w val="0.70411334682736115"/>
          <c:h val="0.90066749061040763"/>
        </c:manualLayout>
      </c:layout>
      <c:bar3DChart>
        <c:barDir val="col"/>
        <c:grouping val="standard"/>
        <c:varyColors val="0"/>
        <c:ser>
          <c:idx val="0"/>
          <c:order val="0"/>
          <c:tx>
            <c:strRef>
              <c:f>Лист1!$B$1</c:f>
              <c:strCache>
                <c:ptCount val="1"/>
                <c:pt idx="0">
                  <c:v>Налог на имущество организаций</c:v>
                </c:pt>
              </c:strCache>
            </c:strRef>
          </c:tx>
          <c:spPr>
            <a:solidFill>
              <a:srgbClr val="00B0F0">
                <a:alpha val="87000"/>
              </a:srgbClr>
            </a:solidFill>
            <a:ln>
              <a:noFill/>
            </a:ln>
            <a:effectLst/>
            <a:scene3d>
              <a:camera prst="orthographicFront"/>
              <a:lightRig rig="threePt" dir="t"/>
            </a:scene3d>
            <a:sp3d>
              <a:bevelT/>
            </a:sp3d>
          </c:spPr>
          <c:invertIfNegative val="0"/>
          <c:dLbls>
            <c:dLbl>
              <c:idx val="0"/>
              <c:layout>
                <c:manualLayout>
                  <c:x val="1.4907984712969522E-3"/>
                  <c:y val="3.22502368178477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2B8-40B4-B06E-2F33A4E40374}"/>
                </c:ext>
              </c:extLst>
            </c:dLbl>
            <c:dLbl>
              <c:idx val="1"/>
              <c:layout>
                <c:manualLayout>
                  <c:x val="3.8938103463485568E-3"/>
                  <c:y val="3.55486952717139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B8-40B4-B06E-2F33A4E40374}"/>
                </c:ext>
              </c:extLst>
            </c:dLbl>
            <c:dLbl>
              <c:idx val="2"/>
              <c:layout>
                <c:manualLayout>
                  <c:x val="2.3788804498461906E-3"/>
                  <c:y val="3.5406923152077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2B8-40B4-B06E-2F33A4E40374}"/>
                </c:ext>
              </c:extLst>
            </c:dLbl>
            <c:dLbl>
              <c:idx val="3"/>
              <c:layout>
                <c:manualLayout>
                  <c:x val="2.9006656061740022E-3"/>
                  <c:y val="3.51901056158043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B8-40B4-B06E-2F33A4E40374}"/>
                </c:ext>
              </c:extLst>
            </c:dLbl>
            <c:dLbl>
              <c:idx val="4"/>
              <c:layout>
                <c:manualLayout>
                  <c:x val="9.4394819055063917E-3"/>
                  <c:y val="-0.149400590383962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2B8-40B4-B06E-2F33A4E40374}"/>
                </c:ext>
              </c:extLst>
            </c:dLbl>
            <c:numFmt formatCode="#,##0.0" sourceLinked="0"/>
            <c:spPr>
              <a:noFill/>
              <a:ln w="25379">
                <a:noFill/>
              </a:ln>
            </c:spPr>
            <c:txPr>
              <a:bodyPr rot="0" spcFirstLastPara="1" vertOverflow="ellipsis" vert="horz" wrap="square" lIns="38100" tIns="19050" rIns="38100" bIns="19050" anchor="ctr" anchorCtr="0">
                <a:spAutoFit/>
              </a:bodyPr>
              <a:lstStyle/>
              <a:p>
                <a:pPr>
                  <a:defRPr sz="799"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2023 год план</c:v>
                </c:pt>
                <c:pt idx="1">
                  <c:v>2024</c:v>
                </c:pt>
                <c:pt idx="2">
                  <c:v>2025</c:v>
                </c:pt>
                <c:pt idx="3">
                  <c:v>2026</c:v>
                </c:pt>
              </c:strCache>
            </c:strRef>
          </c:cat>
          <c:val>
            <c:numRef>
              <c:f>Лист1!$B$2:$B$5</c:f>
              <c:numCache>
                <c:formatCode>General</c:formatCode>
                <c:ptCount val="4"/>
                <c:pt idx="3" formatCode="#\ ##0.0">
                  <c:v>5593</c:v>
                </c:pt>
              </c:numCache>
            </c:numRef>
          </c:val>
          <c:extLst>
            <c:ext xmlns:c16="http://schemas.microsoft.com/office/drawing/2014/chart" uri="{C3380CC4-5D6E-409C-BE32-E72D297353CC}">
              <c16:uniqueId val="{00000005-B2B8-40B4-B06E-2F33A4E40374}"/>
            </c:ext>
          </c:extLst>
        </c:ser>
        <c:ser>
          <c:idx val="1"/>
          <c:order val="1"/>
          <c:tx>
            <c:strRef>
              <c:f>Лист1!$C$1</c:f>
              <c:strCache>
                <c:ptCount val="1"/>
                <c:pt idx="0">
                  <c:v>Налог на доходы физических лиц</c:v>
                </c:pt>
              </c:strCache>
            </c:strRef>
          </c:tx>
          <c:spPr>
            <a:solidFill>
              <a:srgbClr val="FD9DB4">
                <a:alpha val="87000"/>
              </a:srgbClr>
            </a:solidFill>
            <a:ln>
              <a:noFill/>
            </a:ln>
            <a:effectLst/>
            <a:scene3d>
              <a:camera prst="orthographicFront"/>
              <a:lightRig rig="threePt" dir="t"/>
            </a:scene3d>
            <a:sp3d>
              <a:bevelT/>
            </a:sp3d>
          </c:spPr>
          <c:invertIfNegative val="0"/>
          <c:dLbls>
            <c:dLbl>
              <c:idx val="0"/>
              <c:layout>
                <c:manualLayout>
                  <c:x val="3.826879789646822E-4"/>
                  <c:y val="3.27171467449404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2B8-40B4-B06E-2F33A4E40374}"/>
                </c:ext>
              </c:extLst>
            </c:dLbl>
            <c:dLbl>
              <c:idx val="1"/>
              <c:layout>
                <c:manualLayout>
                  <c:x val="4.8570184599711449E-4"/>
                  <c:y val="3.73195193128671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B8-40B4-B06E-2F33A4E40374}"/>
                </c:ext>
              </c:extLst>
            </c:dLbl>
            <c:dLbl>
              <c:idx val="2"/>
              <c:layout>
                <c:manualLayout>
                  <c:x val="1.094565022523559E-3"/>
                  <c:y val="3.9459729638266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2B8-40B4-B06E-2F33A4E40374}"/>
                </c:ext>
              </c:extLst>
            </c:dLbl>
            <c:dLbl>
              <c:idx val="3"/>
              <c:layout>
                <c:manualLayout>
                  <c:x val="7.7072584936630178E-4"/>
                  <c:y val="3.94600836260812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B8-40B4-B06E-2F33A4E40374}"/>
                </c:ext>
              </c:extLst>
            </c:dLbl>
            <c:dLbl>
              <c:idx val="4"/>
              <c:layout>
                <c:manualLayout>
                  <c:x val="6.3016321455729518E-3"/>
                  <c:y val="-1.0007994156533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2B8-40B4-B06E-2F33A4E40374}"/>
                </c:ext>
              </c:extLst>
            </c:dLbl>
            <c:spPr>
              <a:noFill/>
              <a:ln w="25379">
                <a:noFill/>
              </a:ln>
            </c:spPr>
            <c:txPr>
              <a:bodyPr rot="0" spcFirstLastPara="1" vertOverflow="ellipsis" vert="horz" wrap="square" lIns="38100" tIns="19050" rIns="38100" bIns="19050" anchor="ctr" anchorCtr="1">
                <a:spAutoFit/>
              </a:bodyPr>
              <a:lstStyle/>
              <a:p>
                <a:pPr>
                  <a:defRPr sz="799"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2023 год план</c:v>
                </c:pt>
                <c:pt idx="1">
                  <c:v>2024</c:v>
                </c:pt>
                <c:pt idx="2">
                  <c:v>2025</c:v>
                </c:pt>
                <c:pt idx="3">
                  <c:v>2026</c:v>
                </c:pt>
              </c:strCache>
            </c:strRef>
          </c:cat>
          <c:val>
            <c:numRef>
              <c:f>Лист1!$C$2:$C$5</c:f>
              <c:numCache>
                <c:formatCode>#\ ##0.0</c:formatCode>
                <c:ptCount val="4"/>
                <c:pt idx="0">
                  <c:v>352377</c:v>
                </c:pt>
                <c:pt idx="1">
                  <c:v>400417</c:v>
                </c:pt>
                <c:pt idx="2">
                  <c:v>437625</c:v>
                </c:pt>
                <c:pt idx="3">
                  <c:v>478312</c:v>
                </c:pt>
              </c:numCache>
            </c:numRef>
          </c:val>
          <c:extLst>
            <c:ext xmlns:c16="http://schemas.microsoft.com/office/drawing/2014/chart" uri="{C3380CC4-5D6E-409C-BE32-E72D297353CC}">
              <c16:uniqueId val="{0000000B-B2B8-40B4-B06E-2F33A4E40374}"/>
            </c:ext>
          </c:extLst>
        </c:ser>
        <c:ser>
          <c:idx val="2"/>
          <c:order val="2"/>
          <c:tx>
            <c:strRef>
              <c:f>Лист1!$D$1</c:f>
              <c:strCache>
                <c:ptCount val="1"/>
                <c:pt idx="0">
                  <c:v>Единый сельхозналог</c:v>
                </c:pt>
              </c:strCache>
            </c:strRef>
          </c:tx>
          <c:spPr>
            <a:solidFill>
              <a:srgbClr val="CCFF99">
                <a:alpha val="87000"/>
              </a:srgbClr>
            </a:solidFill>
            <a:ln>
              <a:noFill/>
            </a:ln>
            <a:effectLst/>
            <a:scene3d>
              <a:camera prst="orthographicFront"/>
              <a:lightRig rig="threePt" dir="t"/>
            </a:scene3d>
            <a:sp3d>
              <a:bevelT/>
            </a:sp3d>
          </c:spPr>
          <c:invertIfNegative val="0"/>
          <c:dLbls>
            <c:dLbl>
              <c:idx val="0"/>
              <c:layout>
                <c:manualLayout>
                  <c:x val="2.6717813146504499E-2"/>
                  <c:y val="-1.93768759433387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2B8-40B4-B06E-2F33A4E40374}"/>
                </c:ext>
              </c:extLst>
            </c:dLbl>
            <c:dLbl>
              <c:idx val="1"/>
              <c:layout>
                <c:manualLayout>
                  <c:x val="3.1159702796456499E-2"/>
                  <c:y val="-1.24856811929105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2B8-40B4-B06E-2F33A4E40374}"/>
                </c:ext>
              </c:extLst>
            </c:dLbl>
            <c:dLbl>
              <c:idx val="2"/>
              <c:layout>
                <c:manualLayout>
                  <c:x val="3.1179508777521351E-2"/>
                  <c:y val="-1.4733857801679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2B8-40B4-B06E-2F33A4E40374}"/>
                </c:ext>
              </c:extLst>
            </c:dLbl>
            <c:dLbl>
              <c:idx val="3"/>
              <c:layout>
                <c:manualLayout>
                  <c:x val="3.1530780372728072E-2"/>
                  <c:y val="-1.93367613513272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2B8-40B4-B06E-2F33A4E40374}"/>
                </c:ext>
              </c:extLst>
            </c:dLbl>
            <c:dLbl>
              <c:idx val="4"/>
              <c:layout>
                <c:manualLayout>
                  <c:x val="5.1075535718180009E-3"/>
                  <c:y val="3.35602516666546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2B8-40B4-B06E-2F33A4E40374}"/>
                </c:ext>
              </c:extLst>
            </c:dLbl>
            <c:spPr>
              <a:noFill/>
              <a:ln w="25379">
                <a:noFill/>
              </a:ln>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2023 год план</c:v>
                </c:pt>
                <c:pt idx="1">
                  <c:v>2024</c:v>
                </c:pt>
                <c:pt idx="2">
                  <c:v>2025</c:v>
                </c:pt>
                <c:pt idx="3">
                  <c:v>2026</c:v>
                </c:pt>
              </c:strCache>
            </c:strRef>
          </c:cat>
          <c:val>
            <c:numRef>
              <c:f>Лист1!$D$2:$D$5</c:f>
              <c:numCache>
                <c:formatCode>#\ ##0.0</c:formatCode>
                <c:ptCount val="4"/>
                <c:pt idx="0">
                  <c:v>37873</c:v>
                </c:pt>
                <c:pt idx="1">
                  <c:v>153643</c:v>
                </c:pt>
                <c:pt idx="2">
                  <c:v>162252</c:v>
                </c:pt>
                <c:pt idx="3">
                  <c:v>170255</c:v>
                </c:pt>
              </c:numCache>
            </c:numRef>
          </c:val>
          <c:extLst>
            <c:ext xmlns:c16="http://schemas.microsoft.com/office/drawing/2014/chart" uri="{C3380CC4-5D6E-409C-BE32-E72D297353CC}">
              <c16:uniqueId val="{00000011-B2B8-40B4-B06E-2F33A4E40374}"/>
            </c:ext>
          </c:extLst>
        </c:ser>
        <c:dLbls>
          <c:showLegendKey val="0"/>
          <c:showVal val="0"/>
          <c:showCatName val="0"/>
          <c:showSerName val="0"/>
          <c:showPercent val="0"/>
          <c:showBubbleSize val="0"/>
        </c:dLbls>
        <c:gapWidth val="150"/>
        <c:gapDepth val="170"/>
        <c:shape val="box"/>
        <c:axId val="72229248"/>
        <c:axId val="72230784"/>
        <c:axId val="697394047"/>
      </c:bar3DChart>
      <c:catAx>
        <c:axId val="72229248"/>
        <c:scaling>
          <c:orientation val="minMax"/>
        </c:scaling>
        <c:delete val="0"/>
        <c:axPos val="b"/>
        <c:numFmt formatCode="General" sourceLinked="0"/>
        <c:majorTickMark val="none"/>
        <c:minorTickMark val="none"/>
        <c:tickLblPos val="nextTo"/>
        <c:spPr>
          <a:noFill/>
          <a:ln w="12689" cap="flat" cmpd="sng" algn="ctr">
            <a:solidFill>
              <a:schemeClr val="tx1">
                <a:lumMod val="15000"/>
                <a:lumOff val="85000"/>
              </a:schemeClr>
            </a:solidFill>
            <a:round/>
          </a:ln>
          <a:effectLst/>
        </c:spPr>
        <c:txPr>
          <a:bodyPr rot="-60000000" spcFirstLastPara="1" vertOverflow="ellipsis" vert="horz" wrap="square" anchor="ctr" anchorCtr="1"/>
          <a:lstStyle/>
          <a:p>
            <a:pPr>
              <a:defRPr sz="1196" b="0" i="0" u="none" strike="noStrike" kern="1200" baseline="0">
                <a:solidFill>
                  <a:schemeClr val="tx1"/>
                </a:solidFill>
                <a:latin typeface="+mn-lt"/>
                <a:ea typeface="+mn-ea"/>
                <a:cs typeface="+mn-cs"/>
              </a:defRPr>
            </a:pPr>
            <a:endParaRPr lang="ru-RU"/>
          </a:p>
        </c:txPr>
        <c:crossAx val="72230784"/>
        <c:crosses val="autoZero"/>
        <c:auto val="1"/>
        <c:lblAlgn val="ctr"/>
        <c:lblOffset val="100"/>
        <c:noMultiLvlLbl val="0"/>
      </c:catAx>
      <c:valAx>
        <c:axId val="72230784"/>
        <c:scaling>
          <c:orientation val="minMax"/>
        </c:scaling>
        <c:delete val="0"/>
        <c:axPos val="l"/>
        <c:majorGridlines>
          <c:spPr>
            <a:ln w="9517" cap="flat" cmpd="sng" algn="ctr">
              <a:solidFill>
                <a:schemeClr val="tx1">
                  <a:lumMod val="15000"/>
                  <a:lumOff val="85000"/>
                </a:schemeClr>
              </a:solidFill>
              <a:round/>
            </a:ln>
            <a:effectLst/>
          </c:spPr>
        </c:majorGridlines>
        <c:numFmt formatCode="#,##0" sourceLinked="0"/>
        <c:majorTickMark val="none"/>
        <c:minorTickMark val="none"/>
        <c:tickLblPos val="nextTo"/>
        <c:spPr>
          <a:ln w="9517">
            <a:noFill/>
          </a:ln>
        </c:spPr>
        <c:txPr>
          <a:bodyPr rot="-60000000" spcFirstLastPara="1" vertOverflow="ellipsis" vert="horz" wrap="square" anchor="ctr" anchorCtr="1"/>
          <a:lstStyle/>
          <a:p>
            <a:pPr>
              <a:defRPr sz="1196" b="0" i="0" u="none" strike="noStrike" kern="1200" baseline="0">
                <a:solidFill>
                  <a:schemeClr val="tx1"/>
                </a:solidFill>
                <a:latin typeface="+mn-lt"/>
                <a:ea typeface="+mn-ea"/>
                <a:cs typeface="+mn-cs"/>
              </a:defRPr>
            </a:pPr>
            <a:endParaRPr lang="ru-RU"/>
          </a:p>
        </c:txPr>
        <c:crossAx val="72229248"/>
        <c:crosses val="autoZero"/>
        <c:crossBetween val="between"/>
      </c:valAx>
      <c:serAx>
        <c:axId val="697394047"/>
        <c:scaling>
          <c:orientation val="minMax"/>
        </c:scaling>
        <c:delete val="0"/>
        <c:axPos val="b"/>
        <c:majorTickMark val="out"/>
        <c:minorTickMark val="none"/>
        <c:tickLblPos val="nextTo"/>
        <c:crossAx val="72230784"/>
        <c:crosses val="autoZero"/>
      </c:serAx>
      <c:spPr>
        <a:noFill/>
        <a:ln w="25395">
          <a:noFill/>
        </a:ln>
      </c:spPr>
    </c:plotArea>
    <c:plotVisOnly val="1"/>
    <c:dispBlanksAs val="gap"/>
    <c:showDLblsOverMax val="0"/>
  </c:chart>
  <c:spPr>
    <a:noFill/>
    <a:ln>
      <a:noFill/>
    </a:ln>
  </c:spPr>
  <c:txPr>
    <a:bodyPr/>
    <a:lstStyle/>
    <a:p>
      <a:pPr>
        <a:defRPr/>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80"/>
      <c:rAngAx val="0"/>
      <c:perspective val="10"/>
    </c:view3D>
    <c:floor>
      <c:thickness val="0"/>
    </c:floor>
    <c:sideWall>
      <c:thickness val="0"/>
      <c:spPr>
        <a:noFill/>
        <a:ln w="25395">
          <a:noFill/>
        </a:ln>
      </c:spPr>
    </c:sideWall>
    <c:backWall>
      <c:thickness val="0"/>
      <c:spPr>
        <a:noFill/>
        <a:ln w="25395">
          <a:noFill/>
        </a:ln>
      </c:spPr>
    </c:backWall>
    <c:plotArea>
      <c:layout>
        <c:manualLayout>
          <c:layoutTarget val="inner"/>
          <c:xMode val="edge"/>
          <c:yMode val="edge"/>
          <c:x val="6.4663796317111971E-2"/>
          <c:y val="2.6920448055674631E-2"/>
          <c:w val="0.9585544061680068"/>
          <c:h val="0.75319321539425466"/>
        </c:manualLayout>
      </c:layout>
      <c:bar3DChart>
        <c:barDir val="col"/>
        <c:grouping val="standard"/>
        <c:varyColors val="0"/>
        <c:ser>
          <c:idx val="0"/>
          <c:order val="0"/>
          <c:tx>
            <c:strRef>
              <c:f>Лист1!$B$1</c:f>
              <c:strCache>
                <c:ptCount val="1"/>
                <c:pt idx="0">
                  <c:v>Дотации</c:v>
                </c:pt>
              </c:strCache>
            </c:strRef>
          </c:tx>
          <c:spPr>
            <a:solidFill>
              <a:srgbClr val="CCFFFF"/>
            </a:solidFill>
            <a:ln>
              <a:noFill/>
            </a:ln>
            <a:effectLst>
              <a:glow>
                <a:schemeClr val="accent1"/>
              </a:glow>
            </a:effectLst>
            <a:scene3d>
              <a:camera prst="orthographicFront"/>
              <a:lightRig rig="threePt" dir="t"/>
            </a:scene3d>
            <a:sp3d>
              <a:bevelT w="127000"/>
            </a:sp3d>
          </c:spPr>
          <c:invertIfNegative val="0"/>
          <c:dLbls>
            <c:dLbl>
              <c:idx val="0"/>
              <c:layout>
                <c:manualLayout>
                  <c:x val="3.6140224069389201E-2"/>
                  <c:y val="3.1033611855434743E-2"/>
                </c:manualLayout>
              </c:layout>
              <c:showLegendKey val="0"/>
              <c:showVal val="1"/>
              <c:showCatName val="0"/>
              <c:showSerName val="0"/>
              <c:showPercent val="0"/>
              <c:showBubbleSize val="0"/>
              <c:extLst>
                <c:ext xmlns:c15="http://schemas.microsoft.com/office/drawing/2012/chart" uri="{CE6537A1-D6FC-4f65-9D91-7224C49458BB}">
                  <c15:layout>
                    <c:manualLayout>
                      <c:w val="4.9345805030605365E-2"/>
                      <c:h val="3.2729372305947961E-2"/>
                    </c:manualLayout>
                  </c15:layout>
                </c:ext>
                <c:ext xmlns:c16="http://schemas.microsoft.com/office/drawing/2014/chart" uri="{C3380CC4-5D6E-409C-BE32-E72D297353CC}">
                  <c16:uniqueId val="{00000000-A378-45D9-9E03-68275D920DCC}"/>
                </c:ext>
              </c:extLst>
            </c:dLbl>
            <c:dLbl>
              <c:idx val="1"/>
              <c:layout>
                <c:manualLayout>
                  <c:x val="3.3249006143838092E-2"/>
                  <c:y val="3.32502049120239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378-45D9-9E03-68275D920DCC}"/>
                </c:ext>
              </c:extLst>
            </c:dLbl>
            <c:dLbl>
              <c:idx val="2"/>
              <c:layout>
                <c:manualLayout>
                  <c:x val="3.7585833032164749E-2"/>
                  <c:y val="3.32502049120238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378-45D9-9E03-68275D920DCC}"/>
                </c:ext>
              </c:extLst>
            </c:dLbl>
            <c:dLbl>
              <c:idx val="3"/>
              <c:layout>
                <c:manualLayout>
                  <c:x val="3.3249006143838092E-2"/>
                  <c:y val="3.32502049120239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378-45D9-9E03-68275D920DCC}"/>
                </c:ext>
              </c:extLst>
            </c:dLbl>
            <c:spPr>
              <a:noFill/>
              <a:ln w="25390">
                <a:noFill/>
              </a:ln>
            </c:spPr>
            <c:txPr>
              <a:bodyPr rot="0" vert="horz"/>
              <a:lstStyle/>
              <a:p>
                <a:pPr>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План 2023 год</c:v>
                </c:pt>
                <c:pt idx="1">
                  <c:v>2024</c:v>
                </c:pt>
                <c:pt idx="2">
                  <c:v>2025</c:v>
                </c:pt>
                <c:pt idx="3">
                  <c:v>2026</c:v>
                </c:pt>
              </c:strCache>
            </c:strRef>
          </c:cat>
          <c:val>
            <c:numRef>
              <c:f>Лист1!$B$2:$B$5</c:f>
              <c:numCache>
                <c:formatCode>#\ ##0.0\ _₽</c:formatCode>
                <c:ptCount val="4"/>
                <c:pt idx="0">
                  <c:v>29481.9</c:v>
                </c:pt>
                <c:pt idx="1">
                  <c:v>30107.8</c:v>
                </c:pt>
                <c:pt idx="2">
                  <c:v>22006.799999999999</c:v>
                </c:pt>
                <c:pt idx="3">
                  <c:v>22006.799999999999</c:v>
                </c:pt>
              </c:numCache>
            </c:numRef>
          </c:val>
          <c:extLst>
            <c:ext xmlns:c16="http://schemas.microsoft.com/office/drawing/2014/chart" uri="{C3380CC4-5D6E-409C-BE32-E72D297353CC}">
              <c16:uniqueId val="{00000000-4BC3-492D-B2AD-7ED147546B47}"/>
            </c:ext>
          </c:extLst>
        </c:ser>
        <c:ser>
          <c:idx val="1"/>
          <c:order val="1"/>
          <c:tx>
            <c:strRef>
              <c:f>Лист1!$C$1</c:f>
              <c:strCache>
                <c:ptCount val="1"/>
                <c:pt idx="0">
                  <c:v>Субсидии</c:v>
                </c:pt>
              </c:strCache>
            </c:strRef>
          </c:tx>
          <c:spPr>
            <a:solidFill>
              <a:schemeClr val="accent4">
                <a:lumMod val="40000"/>
                <a:lumOff val="60000"/>
              </a:schemeClr>
            </a:solidFill>
            <a:ln>
              <a:noFill/>
            </a:ln>
            <a:effectLst/>
            <a:scene3d>
              <a:camera prst="orthographicFront"/>
              <a:lightRig rig="threePt" dir="t"/>
            </a:scene3d>
            <a:sp3d>
              <a:bevelT w="127000"/>
            </a:sp3d>
          </c:spPr>
          <c:invertIfNegative val="0"/>
          <c:dLbls>
            <c:dLbl>
              <c:idx val="0"/>
              <c:layout>
                <c:manualLayout>
                  <c:x val="-4.5814421372247158E-3"/>
                  <c:y val="8.054578509580946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C3-492D-B2AD-7ED147546B47}"/>
                </c:ext>
              </c:extLst>
            </c:dLbl>
            <c:dLbl>
              <c:idx val="1"/>
              <c:layout>
                <c:manualLayout>
                  <c:x val="3.7553619856065104E-2"/>
                  <c:y val="3.2034870650593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C3-492D-B2AD-7ED147546B47}"/>
                </c:ext>
              </c:extLst>
            </c:dLbl>
            <c:dLbl>
              <c:idx val="2"/>
              <c:layout>
                <c:manualLayout>
                  <c:x val="3.7624875856907422E-2"/>
                  <c:y val="3.4468157299825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C3-492D-B2AD-7ED147546B47}"/>
                </c:ext>
              </c:extLst>
            </c:dLbl>
            <c:dLbl>
              <c:idx val="3"/>
              <c:layout>
                <c:manualLayout>
                  <c:x val="3.7419758742661631E-2"/>
                  <c:y val="3.68124276524412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C3-492D-B2AD-7ED147546B47}"/>
                </c:ext>
              </c:extLst>
            </c:dLbl>
            <c:dLbl>
              <c:idx val="4"/>
              <c:layout>
                <c:manualLayout>
                  <c:x val="1.6796803669964226E-3"/>
                  <c:y val="1.39906243909593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C3-492D-B2AD-7ED147546B47}"/>
                </c:ext>
              </c:extLst>
            </c:dLbl>
            <c:spPr>
              <a:noFill/>
              <a:ln w="25390">
                <a:noFill/>
              </a:ln>
            </c:spPr>
            <c:txPr>
              <a:bodyPr rot="0" vert="horz"/>
              <a:lstStyle/>
              <a:p>
                <a:pPr>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План 2023 год</c:v>
                </c:pt>
                <c:pt idx="1">
                  <c:v>2024</c:v>
                </c:pt>
                <c:pt idx="2">
                  <c:v>2025</c:v>
                </c:pt>
                <c:pt idx="3">
                  <c:v>2026</c:v>
                </c:pt>
              </c:strCache>
            </c:strRef>
          </c:cat>
          <c:val>
            <c:numRef>
              <c:f>Лист1!$C$2:$C$5</c:f>
              <c:numCache>
                <c:formatCode>#\ ##0.0\ _₽</c:formatCode>
                <c:ptCount val="4"/>
                <c:pt idx="0">
                  <c:v>48045</c:v>
                </c:pt>
                <c:pt idx="1">
                  <c:v>81174.5</c:v>
                </c:pt>
                <c:pt idx="2">
                  <c:v>56345</c:v>
                </c:pt>
                <c:pt idx="3">
                  <c:v>56345</c:v>
                </c:pt>
              </c:numCache>
            </c:numRef>
          </c:val>
          <c:extLst>
            <c:ext xmlns:c16="http://schemas.microsoft.com/office/drawing/2014/chart" uri="{C3380CC4-5D6E-409C-BE32-E72D297353CC}">
              <c16:uniqueId val="{00000006-4BC3-492D-B2AD-7ED147546B47}"/>
            </c:ext>
          </c:extLst>
        </c:ser>
        <c:ser>
          <c:idx val="2"/>
          <c:order val="2"/>
          <c:tx>
            <c:strRef>
              <c:f>Лист1!$D$1</c:f>
              <c:strCache>
                <c:ptCount val="1"/>
                <c:pt idx="0">
                  <c:v>Субвенции</c:v>
                </c:pt>
              </c:strCache>
            </c:strRef>
          </c:tx>
          <c:spPr>
            <a:solidFill>
              <a:schemeClr val="accent3">
                <a:lumMod val="60000"/>
                <a:lumOff val="40000"/>
              </a:schemeClr>
            </a:solidFill>
            <a:ln>
              <a:noFill/>
            </a:ln>
            <a:effectLst/>
            <a:scene3d>
              <a:camera prst="orthographicFront"/>
              <a:lightRig rig="threePt" dir="t"/>
            </a:scene3d>
            <a:sp3d>
              <a:bevelT w="127000"/>
            </a:sp3d>
          </c:spPr>
          <c:invertIfNegative val="0"/>
          <c:dLbls>
            <c:dLbl>
              <c:idx val="0"/>
              <c:layout>
                <c:manualLayout>
                  <c:x val="3.1464305125935878E-2"/>
                  <c:y val="2.70998769829689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BC3-492D-B2AD-7ED147546B47}"/>
                </c:ext>
              </c:extLst>
            </c:dLbl>
            <c:dLbl>
              <c:idx val="1"/>
              <c:layout>
                <c:manualLayout>
                  <c:x val="3.6352398487232825E-2"/>
                  <c:y val="3.21879437724198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BC3-492D-B2AD-7ED147546B47}"/>
                </c:ext>
              </c:extLst>
            </c:dLbl>
            <c:dLbl>
              <c:idx val="2"/>
              <c:layout>
                <c:manualLayout>
                  <c:x val="4.0539314587844932E-2"/>
                  <c:y val="3.49376746290289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BC3-492D-B2AD-7ED147546B47}"/>
                </c:ext>
              </c:extLst>
            </c:dLbl>
            <c:dLbl>
              <c:idx val="3"/>
              <c:layout>
                <c:manualLayout>
                  <c:x val="3.6273743700360551E-2"/>
                  <c:y val="3.4404973183404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BC3-492D-B2AD-7ED147546B47}"/>
                </c:ext>
              </c:extLst>
            </c:dLbl>
            <c:dLbl>
              <c:idx val="4"/>
              <c:layout>
                <c:manualLayout>
                  <c:x val="9.2539517318782235E-4"/>
                  <c:y val="1.2304645241053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BC3-492D-B2AD-7ED147546B47}"/>
                </c:ext>
              </c:extLst>
            </c:dLbl>
            <c:spPr>
              <a:noFill/>
              <a:ln w="25390">
                <a:noFill/>
              </a:ln>
            </c:spPr>
            <c:txPr>
              <a:bodyPr rot="0" vert="horz"/>
              <a:lstStyle/>
              <a:p>
                <a:pPr>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План 2023 год</c:v>
                </c:pt>
                <c:pt idx="1">
                  <c:v>2024</c:v>
                </c:pt>
                <c:pt idx="2">
                  <c:v>2025</c:v>
                </c:pt>
                <c:pt idx="3">
                  <c:v>2026</c:v>
                </c:pt>
              </c:strCache>
            </c:strRef>
          </c:cat>
          <c:val>
            <c:numRef>
              <c:f>Лист1!$D$2:$D$5</c:f>
              <c:numCache>
                <c:formatCode>#\ ##0.0\ _₽</c:formatCode>
                <c:ptCount val="4"/>
                <c:pt idx="0">
                  <c:v>158567.6</c:v>
                </c:pt>
                <c:pt idx="1">
                  <c:v>163205.5</c:v>
                </c:pt>
                <c:pt idx="2">
                  <c:v>163434.5</c:v>
                </c:pt>
                <c:pt idx="3">
                  <c:v>163541.20000000001</c:v>
                </c:pt>
              </c:numCache>
            </c:numRef>
          </c:val>
          <c:extLst>
            <c:ext xmlns:c16="http://schemas.microsoft.com/office/drawing/2014/chart" uri="{C3380CC4-5D6E-409C-BE32-E72D297353CC}">
              <c16:uniqueId val="{0000000C-4BC3-492D-B2AD-7ED147546B47}"/>
            </c:ext>
          </c:extLst>
        </c:ser>
        <c:ser>
          <c:idx val="3"/>
          <c:order val="3"/>
          <c:tx>
            <c:strRef>
              <c:f>Лист1!$E$1</c:f>
              <c:strCache>
                <c:ptCount val="1"/>
                <c:pt idx="0">
                  <c:v>Иные межбюджетные трансферты</c:v>
                </c:pt>
              </c:strCache>
            </c:strRef>
          </c:tx>
          <c:spPr>
            <a:solidFill>
              <a:schemeClr val="accent6"/>
            </a:solidFill>
            <a:ln>
              <a:noFill/>
            </a:ln>
            <a:effectLst/>
            <a:scene3d>
              <a:camera prst="orthographicFront"/>
              <a:lightRig rig="threePt" dir="t"/>
            </a:scene3d>
            <a:sp3d>
              <a:bevelT w="127000"/>
              <a:bevelB/>
            </a:sp3d>
          </c:spPr>
          <c:invertIfNegative val="0"/>
          <c:dLbls>
            <c:dLbl>
              <c:idx val="0"/>
              <c:layout>
                <c:manualLayout>
                  <c:x val="2.8896015753722869E-2"/>
                  <c:y val="3.02191127414087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BC3-492D-B2AD-7ED147546B47}"/>
                </c:ext>
              </c:extLst>
            </c:dLbl>
            <c:dLbl>
              <c:idx val="1"/>
              <c:layout>
                <c:manualLayout>
                  <c:x val="2.9274150633592091E-2"/>
                  <c:y val="3.46543933556839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BC3-492D-B2AD-7ED147546B47}"/>
                </c:ext>
              </c:extLst>
            </c:dLbl>
            <c:dLbl>
              <c:idx val="2"/>
              <c:layout>
                <c:manualLayout>
                  <c:x val="2.9124353673354874E-2"/>
                  <c:y val="3.9585547104631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BC3-492D-B2AD-7ED147546B47}"/>
                </c:ext>
              </c:extLst>
            </c:dLbl>
            <c:dLbl>
              <c:idx val="3"/>
              <c:layout>
                <c:manualLayout>
                  <c:x val="3.1938055086807575E-2"/>
                  <c:y val="3.83309409476359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BC3-492D-B2AD-7ED147546B47}"/>
                </c:ext>
              </c:extLst>
            </c:dLbl>
            <c:dLbl>
              <c:idx val="4"/>
              <c:layout>
                <c:manualLayout>
                  <c:x val="7.1269117800556461E-2"/>
                  <c:y val="-3.0730403620864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BC3-492D-B2AD-7ED147546B47}"/>
                </c:ext>
              </c:extLst>
            </c:dLbl>
            <c:spPr>
              <a:noFill/>
              <a:ln w="25390">
                <a:noFill/>
              </a:ln>
            </c:spPr>
            <c:txPr>
              <a:bodyPr rot="0" vert="horz"/>
              <a:lstStyle/>
              <a:p>
                <a:pPr>
                  <a:defRPr>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План 2023 год</c:v>
                </c:pt>
                <c:pt idx="1">
                  <c:v>2024</c:v>
                </c:pt>
                <c:pt idx="2">
                  <c:v>2025</c:v>
                </c:pt>
                <c:pt idx="3">
                  <c:v>2026</c:v>
                </c:pt>
              </c:strCache>
            </c:strRef>
          </c:cat>
          <c:val>
            <c:numRef>
              <c:f>Лист1!$E$2:$E$5</c:f>
              <c:numCache>
                <c:formatCode>#\ ##0.0\ _₽</c:formatCode>
                <c:ptCount val="4"/>
                <c:pt idx="0">
                  <c:v>70461.100000000006</c:v>
                </c:pt>
                <c:pt idx="1">
                  <c:v>6010.6</c:v>
                </c:pt>
                <c:pt idx="2">
                  <c:v>6010.6</c:v>
                </c:pt>
                <c:pt idx="3">
                  <c:v>6010.6</c:v>
                </c:pt>
              </c:numCache>
            </c:numRef>
          </c:val>
          <c:extLst>
            <c:ext xmlns:c16="http://schemas.microsoft.com/office/drawing/2014/chart" uri="{C3380CC4-5D6E-409C-BE32-E72D297353CC}">
              <c16:uniqueId val="{00000012-4BC3-492D-B2AD-7ED147546B47}"/>
            </c:ext>
          </c:extLst>
        </c:ser>
        <c:dLbls>
          <c:showLegendKey val="0"/>
          <c:showVal val="0"/>
          <c:showCatName val="0"/>
          <c:showSerName val="0"/>
          <c:showPercent val="0"/>
          <c:showBubbleSize val="0"/>
        </c:dLbls>
        <c:gapWidth val="150"/>
        <c:shape val="box"/>
        <c:axId val="72382336"/>
        <c:axId val="72383872"/>
        <c:axId val="332730671"/>
      </c:bar3DChart>
      <c:catAx>
        <c:axId val="72382336"/>
        <c:scaling>
          <c:orientation val="minMax"/>
        </c:scaling>
        <c:delete val="0"/>
        <c:axPos val="b"/>
        <c:numFmt formatCode="General" sourceLinked="1"/>
        <c:majorTickMark val="none"/>
        <c:minorTickMark val="none"/>
        <c:tickLblPos val="nextTo"/>
        <c:spPr>
          <a:noFill/>
          <a:ln w="9521" cap="flat" cmpd="sng" algn="ctr">
            <a:solidFill>
              <a:schemeClr val="tx1">
                <a:lumMod val="15000"/>
                <a:lumOff val="85000"/>
              </a:schemeClr>
            </a:solidFill>
            <a:round/>
          </a:ln>
          <a:effectLst/>
        </c:spPr>
        <c:txPr>
          <a:bodyPr rot="-60000000" vert="horz"/>
          <a:lstStyle/>
          <a:p>
            <a:pPr>
              <a:defRPr/>
            </a:pPr>
            <a:endParaRPr lang="ru-RU"/>
          </a:p>
        </c:txPr>
        <c:crossAx val="72383872"/>
        <c:crosses val="autoZero"/>
        <c:auto val="1"/>
        <c:lblAlgn val="ctr"/>
        <c:lblOffset val="100"/>
        <c:noMultiLvlLbl val="0"/>
      </c:catAx>
      <c:valAx>
        <c:axId val="72383872"/>
        <c:scaling>
          <c:orientation val="minMax"/>
        </c:scaling>
        <c:delete val="0"/>
        <c:axPos val="l"/>
        <c:majorGridlines>
          <c:spPr>
            <a:ln w="9521" cap="flat" cmpd="sng" algn="ctr">
              <a:solidFill>
                <a:schemeClr val="tx1">
                  <a:lumMod val="15000"/>
                  <a:lumOff val="85000"/>
                </a:schemeClr>
              </a:solidFill>
              <a:round/>
            </a:ln>
            <a:effectLst/>
          </c:spPr>
        </c:majorGridlines>
        <c:minorGridlines>
          <c:spPr>
            <a:ln w="9521" cap="flat" cmpd="sng" algn="ctr">
              <a:solidFill>
                <a:schemeClr val="tx1">
                  <a:lumMod val="5000"/>
                  <a:lumOff val="95000"/>
                </a:schemeClr>
              </a:solidFill>
              <a:round/>
            </a:ln>
            <a:effectLst/>
          </c:spPr>
        </c:minorGridlines>
        <c:numFmt formatCode="#\ ##0.0\ _₽" sourceLinked="1"/>
        <c:majorTickMark val="none"/>
        <c:minorTickMark val="none"/>
        <c:tickLblPos val="nextTo"/>
        <c:spPr>
          <a:ln w="9521">
            <a:noFill/>
          </a:ln>
        </c:spPr>
        <c:txPr>
          <a:bodyPr rot="0" vert="horz"/>
          <a:lstStyle/>
          <a:p>
            <a:pPr>
              <a:defRPr/>
            </a:pPr>
            <a:endParaRPr lang="ru-RU"/>
          </a:p>
        </c:txPr>
        <c:crossAx val="72382336"/>
        <c:crosses val="autoZero"/>
        <c:crossBetween val="between"/>
      </c:valAx>
      <c:serAx>
        <c:axId val="332730671"/>
        <c:scaling>
          <c:orientation val="minMax"/>
        </c:scaling>
        <c:delete val="0"/>
        <c:axPos val="b"/>
        <c:majorTickMark val="out"/>
        <c:minorTickMark val="none"/>
        <c:tickLblPos val="nextTo"/>
        <c:crossAx val="72383872"/>
        <c:crosses val="autoZero"/>
      </c:serAx>
    </c:plotArea>
    <c:plotVisOnly val="1"/>
    <c:dispBlanksAs val="gap"/>
    <c:showDLblsOverMax val="0"/>
  </c:chart>
  <c:spPr>
    <a:noFill/>
    <a:ln>
      <a:noFill/>
    </a:ln>
    <a:effectLst>
      <a:outerShdw sx="1000" sy="1000" algn="ctr" rotWithShape="0">
        <a:srgbClr val="000000"/>
      </a:outerShdw>
    </a:effectLst>
  </c:spPr>
  <c:txPr>
    <a:bodyPr/>
    <a:lstStyle/>
    <a:p>
      <a:pPr>
        <a:defRPr sz="800"/>
      </a:pPr>
      <a:endParaRPr lang="ru-RU"/>
    </a:p>
  </c:txPr>
  <c:externalData r:id="rId1">
    <c:autoUpdate val="0"/>
  </c:externalData>
  <c:userShapes r:id="rId2"/>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view3D>
      <c:rotX val="10"/>
      <c:rotY val="20"/>
      <c:depthPercent val="100"/>
      <c:rAngAx val="1"/>
    </c:view3D>
    <c:floor>
      <c:thickness val="0"/>
      <c:spPr>
        <a:noFill/>
        <a:ln w="9525">
          <a:noFill/>
        </a:ln>
      </c:spPr>
    </c:floor>
    <c:sideWall>
      <c:thickness val="0"/>
      <c:spPr>
        <a:noFill/>
        <a:ln w="25400">
          <a:noFill/>
        </a:ln>
      </c:spPr>
    </c:sideWall>
    <c:backWall>
      <c:thickness val="0"/>
      <c:spPr>
        <a:noFill/>
        <a:ln w="25400">
          <a:noFill/>
        </a:ln>
      </c:spPr>
    </c:backWall>
    <c:plotArea>
      <c:layout>
        <c:manualLayout>
          <c:layoutTarget val="inner"/>
          <c:xMode val="edge"/>
          <c:yMode val="edge"/>
          <c:x val="0.10337549692808101"/>
          <c:y val="3.8143123326663211E-2"/>
          <c:w val="0.8966245030719191"/>
          <c:h val="0.87411713664742363"/>
        </c:manualLayout>
      </c:layout>
      <c:bar3DChart>
        <c:barDir val="col"/>
        <c:grouping val="stacked"/>
        <c:varyColors val="0"/>
        <c:ser>
          <c:idx val="0"/>
          <c:order val="0"/>
          <c:tx>
            <c:strRef>
              <c:f>Лист1!$B$1</c:f>
              <c:strCache>
                <c:ptCount val="1"/>
                <c:pt idx="0">
                  <c:v>Ряд 1</c:v>
                </c:pt>
              </c:strCache>
            </c:strRef>
          </c:tx>
          <c:spPr>
            <a:solidFill>
              <a:schemeClr val="accent6">
                <a:alpha val="87000"/>
              </a:schemeClr>
            </a:solidFill>
            <a:ln>
              <a:noFill/>
            </a:ln>
            <a:effectLst/>
            <a:scene3d>
              <a:camera prst="orthographicFront"/>
              <a:lightRig rig="threePt" dir="t"/>
            </a:scene3d>
            <a:sp3d>
              <a:bevelT/>
              <a:bevelB/>
            </a:sp3d>
          </c:spPr>
          <c:invertIfNegative val="0"/>
          <c:dLbls>
            <c:dLbl>
              <c:idx val="0"/>
              <c:layout>
                <c:manualLayout>
                  <c:x val="1.1055493740911587E-2"/>
                  <c:y val="-0.328696604429627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73-4B7A-9816-44BF32A2A6F1}"/>
                </c:ext>
              </c:extLst>
            </c:dLbl>
            <c:dLbl>
              <c:idx val="1"/>
              <c:layout>
                <c:manualLayout>
                  <c:x val="1.3047929905039375E-2"/>
                  <c:y val="-0.246790559278456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73-4B7A-9816-44BF32A2A6F1}"/>
                </c:ext>
              </c:extLst>
            </c:dLbl>
            <c:dLbl>
              <c:idx val="2"/>
              <c:layout>
                <c:manualLayout>
                  <c:x val="1.3425723302476602E-2"/>
                  <c:y val="-0.242879509021287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073-4B7A-9816-44BF32A2A6F1}"/>
                </c:ext>
              </c:extLst>
            </c:dLbl>
            <c:dLbl>
              <c:idx val="3"/>
              <c:layout>
                <c:manualLayout>
                  <c:x val="1.9214533492312377E-2"/>
                  <c:y val="-0.226922943138001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073-4B7A-9816-44BF32A2A6F1}"/>
                </c:ext>
              </c:extLst>
            </c:dLbl>
            <c:dLbl>
              <c:idx val="4"/>
              <c:layout>
                <c:manualLayout>
                  <c:x val="1.6988330969081419E-2"/>
                  <c:y val="-0.3399578386035079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073-4B7A-9816-44BF32A2A6F1}"/>
                </c:ext>
              </c:extLst>
            </c:dLbl>
            <c:numFmt formatCode="#,##0.0" sourceLinked="0"/>
            <c:spPr>
              <a:noFill/>
              <a:ln w="25388">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2023 год план</c:v>
                </c:pt>
                <c:pt idx="1">
                  <c:v>2024</c:v>
                </c:pt>
                <c:pt idx="2">
                  <c:v>2025</c:v>
                </c:pt>
                <c:pt idx="3">
                  <c:v>2026</c:v>
                </c:pt>
              </c:strCache>
            </c:strRef>
          </c:cat>
          <c:val>
            <c:numRef>
              <c:f>Лист1!$B$2:$B$5</c:f>
              <c:numCache>
                <c:formatCode>General</c:formatCode>
                <c:ptCount val="4"/>
                <c:pt idx="0">
                  <c:v>1315519.8</c:v>
                </c:pt>
                <c:pt idx="1">
                  <c:v>951515.2</c:v>
                </c:pt>
                <c:pt idx="2">
                  <c:v>965788.06</c:v>
                </c:pt>
                <c:pt idx="3">
                  <c:v>1021446.9</c:v>
                </c:pt>
              </c:numCache>
            </c:numRef>
          </c:val>
          <c:extLst>
            <c:ext xmlns:c16="http://schemas.microsoft.com/office/drawing/2014/chart" uri="{C3380CC4-5D6E-409C-BE32-E72D297353CC}">
              <c16:uniqueId val="{00000005-F073-4B7A-9816-44BF32A2A6F1}"/>
            </c:ext>
          </c:extLst>
        </c:ser>
        <c:dLbls>
          <c:showLegendKey val="0"/>
          <c:showVal val="0"/>
          <c:showCatName val="0"/>
          <c:showSerName val="0"/>
          <c:showPercent val="0"/>
          <c:showBubbleSize val="0"/>
        </c:dLbls>
        <c:gapWidth val="150"/>
        <c:shape val="cylinder"/>
        <c:axId val="72655616"/>
        <c:axId val="72657152"/>
        <c:axId val="0"/>
      </c:bar3DChart>
      <c:catAx>
        <c:axId val="72655616"/>
        <c:scaling>
          <c:orientation val="minMax"/>
        </c:scaling>
        <c:delete val="0"/>
        <c:axPos val="b"/>
        <c:numFmt formatCode="General" sourceLinked="0"/>
        <c:majorTickMark val="none"/>
        <c:minorTickMark val="none"/>
        <c:tickLblPos val="nextTo"/>
        <c:spPr>
          <a:ln w="9520">
            <a:noFill/>
          </a:ln>
        </c:spPr>
        <c:txPr>
          <a:bodyPr rot="-60000000" spcFirstLastPara="1" vertOverflow="ellipsis" vert="horz" wrap="square" anchor="ctr" anchorCtr="1"/>
          <a:lstStyle/>
          <a:p>
            <a:pPr>
              <a:defRPr sz="1196" b="0" i="0" u="none" strike="noStrike" kern="1200" baseline="0">
                <a:solidFill>
                  <a:schemeClr val="tx1"/>
                </a:solidFill>
                <a:latin typeface="+mn-lt"/>
                <a:ea typeface="+mn-ea"/>
                <a:cs typeface="+mn-cs"/>
              </a:defRPr>
            </a:pPr>
            <a:endParaRPr lang="ru-RU"/>
          </a:p>
        </c:txPr>
        <c:crossAx val="72657152"/>
        <c:crosses val="autoZero"/>
        <c:auto val="1"/>
        <c:lblAlgn val="ctr"/>
        <c:lblOffset val="100"/>
        <c:noMultiLvlLbl val="0"/>
      </c:catAx>
      <c:valAx>
        <c:axId val="72657152"/>
        <c:scaling>
          <c:orientation val="minMax"/>
        </c:scaling>
        <c:delete val="0"/>
        <c:axPos val="l"/>
        <c:majorGridlines>
          <c:spPr>
            <a:ln w="9525" cap="flat" cmpd="sng" algn="ctr">
              <a:solidFill>
                <a:schemeClr val="accent2">
                  <a:shade val="95000"/>
                  <a:satMod val="105000"/>
                </a:schemeClr>
              </a:solidFill>
              <a:prstDash val="solid"/>
            </a:ln>
            <a:effectLst/>
          </c:spPr>
        </c:majorGridlines>
        <c:numFmt formatCode="#,##0" sourceLinked="0"/>
        <c:majorTickMark val="none"/>
        <c:minorTickMark val="none"/>
        <c:tickLblPos val="nextTo"/>
        <c:spPr>
          <a:ln w="9520">
            <a:noFill/>
          </a:ln>
        </c:spPr>
        <c:txPr>
          <a:bodyPr rot="-60000000" spcFirstLastPara="1" vertOverflow="ellipsis" vert="horz" wrap="square" anchor="ctr" anchorCtr="1"/>
          <a:lstStyle/>
          <a:p>
            <a:pPr>
              <a:defRPr sz="1196" b="0" i="0" u="none" strike="noStrike" kern="1200" baseline="0">
                <a:solidFill>
                  <a:schemeClr val="tx1"/>
                </a:solidFill>
                <a:latin typeface="+mn-lt"/>
                <a:ea typeface="+mn-ea"/>
                <a:cs typeface="+mn-cs"/>
              </a:defRPr>
            </a:pPr>
            <a:endParaRPr lang="ru-RU"/>
          </a:p>
        </c:txPr>
        <c:crossAx val="72655616"/>
        <c:crosses val="autoZero"/>
        <c:crossBetween val="between"/>
      </c:valAx>
      <c:spPr>
        <a:noFill/>
        <a:ln w="25388">
          <a:noFill/>
        </a:ln>
      </c:spPr>
    </c:plotArea>
    <c:plotVisOnly val="1"/>
    <c:dispBlanksAs val="gap"/>
    <c:showDLblsOverMax val="0"/>
  </c:chart>
  <c:spPr>
    <a:noFill/>
    <a:ln>
      <a:noFill/>
    </a:ln>
  </c:spPr>
  <c:txPr>
    <a:bodyPr/>
    <a:lstStyle/>
    <a:p>
      <a:pPr>
        <a:defRPr/>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0"/>
      <c:depthPercent val="100"/>
      <c:rAngAx val="0"/>
      <c:perspective val="20"/>
    </c:view3D>
    <c:floor>
      <c:thickness val="0"/>
    </c:floor>
    <c:sideWall>
      <c:thickness val="0"/>
      <c:spPr>
        <a:scene3d>
          <a:camera prst="orthographicFront"/>
          <a:lightRig rig="threePt" dir="t"/>
        </a:scene3d>
        <a:sp3d/>
      </c:spPr>
    </c:sideWall>
    <c:backWall>
      <c:thickness val="0"/>
    </c:backWall>
    <c:plotArea>
      <c:layout>
        <c:manualLayout>
          <c:layoutTarget val="inner"/>
          <c:xMode val="edge"/>
          <c:yMode val="edge"/>
          <c:x val="7.609970148744058E-2"/>
          <c:y val="5.5027425041385976E-2"/>
          <c:w val="0.90094314904650452"/>
          <c:h val="0.5374303598276472"/>
        </c:manualLayout>
      </c:layout>
      <c:bar3DChart>
        <c:barDir val="col"/>
        <c:grouping val="clustered"/>
        <c:varyColors val="0"/>
        <c:ser>
          <c:idx val="0"/>
          <c:order val="0"/>
          <c:tx>
            <c:strRef>
              <c:f>Лист1!$B$1</c:f>
              <c:strCache>
                <c:ptCount val="1"/>
                <c:pt idx="0">
                  <c:v>2024</c:v>
                </c:pt>
              </c:strCache>
            </c:strRef>
          </c:tx>
          <c:spPr>
            <a:solidFill>
              <a:schemeClr val="accent2">
                <a:lumMod val="60000"/>
                <a:lumOff val="40000"/>
              </a:schemeClr>
            </a:solidFill>
          </c:spPr>
          <c:invertIfNegative val="0"/>
          <c:cat>
            <c:strRef>
              <c:f>Лист1!$A$2:$A$12</c:f>
              <c:strCache>
                <c:ptCount val="11"/>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Охрана окружающей среды</c:v>
                </c:pt>
                <c:pt idx="6">
                  <c:v>Образование</c:v>
                </c:pt>
                <c:pt idx="7">
                  <c:v>Культура, кинематография</c:v>
                </c:pt>
                <c:pt idx="8">
                  <c:v>Социальная политика</c:v>
                </c:pt>
                <c:pt idx="9">
                  <c:v>Физическая культура и спорт</c:v>
                </c:pt>
                <c:pt idx="10">
                  <c:v>Межбюджетные трансферты общего характера</c:v>
                </c:pt>
              </c:strCache>
            </c:strRef>
          </c:cat>
          <c:val>
            <c:numRef>
              <c:f>Лист1!$B$2:$B$12</c:f>
              <c:numCache>
                <c:formatCode>General</c:formatCode>
                <c:ptCount val="11"/>
                <c:pt idx="0" formatCode="0.0">
                  <c:v>169988.46799999999</c:v>
                </c:pt>
                <c:pt idx="2" formatCode="0.0">
                  <c:v>29565.987000000001</c:v>
                </c:pt>
                <c:pt idx="3" formatCode="0.0">
                  <c:v>73213.720960000006</c:v>
                </c:pt>
                <c:pt idx="4" formatCode="0.0">
                  <c:v>187071.84797999999</c:v>
                </c:pt>
                <c:pt idx="5" formatCode="0.0">
                  <c:v>9015.4120000000003</c:v>
                </c:pt>
                <c:pt idx="6" formatCode="0.0">
                  <c:v>303501.53567000001</c:v>
                </c:pt>
                <c:pt idx="7" formatCode="0.0">
                  <c:v>47510.703029999997</c:v>
                </c:pt>
                <c:pt idx="8" formatCode="0.0">
                  <c:v>29887.398420000001</c:v>
                </c:pt>
                <c:pt idx="9" formatCode="0.0">
                  <c:v>1676.8510000000001</c:v>
                </c:pt>
                <c:pt idx="10" formatCode="0.0">
                  <c:v>100083.3</c:v>
                </c:pt>
              </c:numCache>
            </c:numRef>
          </c:val>
          <c:extLst>
            <c:ext xmlns:c16="http://schemas.microsoft.com/office/drawing/2014/chart" uri="{C3380CC4-5D6E-409C-BE32-E72D297353CC}">
              <c16:uniqueId val="{00000000-3F0F-4D60-B969-34C3733AE6E4}"/>
            </c:ext>
          </c:extLst>
        </c:ser>
        <c:ser>
          <c:idx val="1"/>
          <c:order val="1"/>
          <c:tx>
            <c:strRef>
              <c:f>Лист1!$C$1</c:f>
              <c:strCache>
                <c:ptCount val="1"/>
                <c:pt idx="0">
                  <c:v>2025</c:v>
                </c:pt>
              </c:strCache>
            </c:strRef>
          </c:tx>
          <c:spPr>
            <a:solidFill>
              <a:srgbClr val="FFC000"/>
            </a:solidFill>
          </c:spPr>
          <c:invertIfNegative val="0"/>
          <c:cat>
            <c:strRef>
              <c:f>Лист1!$A$2:$A$12</c:f>
              <c:strCache>
                <c:ptCount val="11"/>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Охрана окружающей среды</c:v>
                </c:pt>
                <c:pt idx="6">
                  <c:v>Образование</c:v>
                </c:pt>
                <c:pt idx="7">
                  <c:v>Культура, кинематография</c:v>
                </c:pt>
                <c:pt idx="8">
                  <c:v>Социальная политика</c:v>
                </c:pt>
                <c:pt idx="9">
                  <c:v>Физическая культура и спорт</c:v>
                </c:pt>
                <c:pt idx="10">
                  <c:v>Межбюджетные трансферты общего характера</c:v>
                </c:pt>
              </c:strCache>
            </c:strRef>
          </c:cat>
          <c:val>
            <c:numRef>
              <c:f>Лист1!$C$2:$C$12</c:f>
              <c:numCache>
                <c:formatCode>General</c:formatCode>
                <c:ptCount val="11"/>
                <c:pt idx="0" formatCode="0.0">
                  <c:v>159267.08199999999</c:v>
                </c:pt>
                <c:pt idx="2" formatCode="0.0">
                  <c:v>8045.317</c:v>
                </c:pt>
                <c:pt idx="3" formatCode="0.0">
                  <c:v>35225.593999999997</c:v>
                </c:pt>
                <c:pt idx="4" formatCode="0.0">
                  <c:v>270662.09497999999</c:v>
                </c:pt>
                <c:pt idx="5" formatCode="0.0">
                  <c:v>3935.9</c:v>
                </c:pt>
                <c:pt idx="6" formatCode="0.0">
                  <c:v>288705.93573999999</c:v>
                </c:pt>
                <c:pt idx="7" formatCode="0.0">
                  <c:v>47816.943030000002</c:v>
                </c:pt>
                <c:pt idx="8" formatCode="0.0">
                  <c:v>30512.099979999999</c:v>
                </c:pt>
                <c:pt idx="9">
                  <c:v>3033.8510000000001</c:v>
                </c:pt>
                <c:pt idx="10" formatCode="0.0">
                  <c:v>100083.3</c:v>
                </c:pt>
              </c:numCache>
            </c:numRef>
          </c:val>
          <c:extLst>
            <c:ext xmlns:c16="http://schemas.microsoft.com/office/drawing/2014/chart" uri="{C3380CC4-5D6E-409C-BE32-E72D297353CC}">
              <c16:uniqueId val="{00000001-3F0F-4D60-B969-34C3733AE6E4}"/>
            </c:ext>
          </c:extLst>
        </c:ser>
        <c:ser>
          <c:idx val="2"/>
          <c:order val="2"/>
          <c:tx>
            <c:strRef>
              <c:f>Лист1!$D$1</c:f>
              <c:strCache>
                <c:ptCount val="1"/>
                <c:pt idx="0">
                  <c:v>2026</c:v>
                </c:pt>
              </c:strCache>
            </c:strRef>
          </c:tx>
          <c:spPr>
            <a:solidFill>
              <a:srgbClr val="92D050"/>
            </a:solidFill>
          </c:spPr>
          <c:invertIfNegative val="0"/>
          <c:cat>
            <c:strRef>
              <c:f>Лист1!$A$2:$A$12</c:f>
              <c:strCache>
                <c:ptCount val="11"/>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Охрана окружающей среды</c:v>
                </c:pt>
                <c:pt idx="6">
                  <c:v>Образование</c:v>
                </c:pt>
                <c:pt idx="7">
                  <c:v>Культура, кинематография</c:v>
                </c:pt>
                <c:pt idx="8">
                  <c:v>Социальная политика</c:v>
                </c:pt>
                <c:pt idx="9">
                  <c:v>Физическая культура и спорт</c:v>
                </c:pt>
                <c:pt idx="10">
                  <c:v>Межбюджетные трансферты общего характера</c:v>
                </c:pt>
              </c:strCache>
            </c:strRef>
          </c:cat>
          <c:val>
            <c:numRef>
              <c:f>Лист1!$D$2:$D$12</c:f>
              <c:numCache>
                <c:formatCode>General</c:formatCode>
                <c:ptCount val="11"/>
                <c:pt idx="0">
                  <c:v>160327.93900000001</c:v>
                </c:pt>
                <c:pt idx="2">
                  <c:v>8105.317</c:v>
                </c:pt>
                <c:pt idx="3">
                  <c:v>36605.093999999997</c:v>
                </c:pt>
                <c:pt idx="4">
                  <c:v>296037.69547999999</c:v>
                </c:pt>
                <c:pt idx="5">
                  <c:v>3935.9</c:v>
                </c:pt>
                <c:pt idx="6">
                  <c:v>295897.02873999998</c:v>
                </c:pt>
                <c:pt idx="7">
                  <c:v>46869.86303</c:v>
                </c:pt>
                <c:pt idx="8">
                  <c:v>30973.419979999999</c:v>
                </c:pt>
                <c:pt idx="9">
                  <c:v>2833.8510000000001</c:v>
                </c:pt>
                <c:pt idx="10">
                  <c:v>100083.3</c:v>
                </c:pt>
              </c:numCache>
            </c:numRef>
          </c:val>
          <c:extLst>
            <c:ext xmlns:c16="http://schemas.microsoft.com/office/drawing/2014/chart" uri="{C3380CC4-5D6E-409C-BE32-E72D297353CC}">
              <c16:uniqueId val="{00000002-3F0F-4D60-B969-34C3733AE6E4}"/>
            </c:ext>
          </c:extLst>
        </c:ser>
        <c:dLbls>
          <c:showLegendKey val="0"/>
          <c:showVal val="0"/>
          <c:showCatName val="0"/>
          <c:showSerName val="0"/>
          <c:showPercent val="0"/>
          <c:showBubbleSize val="0"/>
        </c:dLbls>
        <c:gapWidth val="150"/>
        <c:shape val="cylinder"/>
        <c:axId val="72708864"/>
        <c:axId val="72710400"/>
        <c:axId val="0"/>
      </c:bar3DChart>
      <c:catAx>
        <c:axId val="72708864"/>
        <c:scaling>
          <c:orientation val="minMax"/>
        </c:scaling>
        <c:delete val="0"/>
        <c:axPos val="b"/>
        <c:numFmt formatCode="General" sourceLinked="1"/>
        <c:majorTickMark val="out"/>
        <c:minorTickMark val="none"/>
        <c:tickLblPos val="low"/>
        <c:spPr>
          <a:ln w="3173">
            <a:round/>
          </a:ln>
        </c:spPr>
        <c:txPr>
          <a:bodyPr rot="-5400000" anchor="t" anchorCtr="0"/>
          <a:lstStyle/>
          <a:p>
            <a:pPr>
              <a:defRPr sz="1000" baseline="0">
                <a:solidFill>
                  <a:schemeClr val="tx1"/>
                </a:solidFill>
                <a:latin typeface="Segoe Print" pitchFamily="2" charset="0"/>
                <a:cs typeface="Times New Roman" pitchFamily="18" charset="0"/>
              </a:defRPr>
            </a:pPr>
            <a:endParaRPr lang="ru-RU"/>
          </a:p>
        </c:txPr>
        <c:crossAx val="72710400"/>
        <c:crossesAt val="0"/>
        <c:auto val="0"/>
        <c:lblAlgn val="ctr"/>
        <c:lblOffset val="100"/>
        <c:tickLblSkip val="1"/>
        <c:noMultiLvlLbl val="0"/>
      </c:catAx>
      <c:valAx>
        <c:axId val="72710400"/>
        <c:scaling>
          <c:orientation val="minMax"/>
        </c:scaling>
        <c:delete val="0"/>
        <c:axPos val="l"/>
        <c:majorGridlines/>
        <c:numFmt formatCode="#,##0" sourceLinked="0"/>
        <c:majorTickMark val="out"/>
        <c:minorTickMark val="out"/>
        <c:tickLblPos val="nextTo"/>
        <c:txPr>
          <a:bodyPr/>
          <a:lstStyle/>
          <a:p>
            <a:pPr>
              <a:defRPr sz="1100"/>
            </a:pPr>
            <a:endParaRPr lang="ru-RU"/>
          </a:p>
        </c:txPr>
        <c:crossAx val="72708864"/>
        <c:crosses val="autoZero"/>
        <c:crossBetween val="between"/>
      </c:valAx>
      <c:spPr>
        <a:noFill/>
        <a:ln w="25393">
          <a:noFill/>
        </a:ln>
      </c:spPr>
    </c:plotArea>
    <c:legend>
      <c:legendPos val="r"/>
      <c:layout>
        <c:manualLayout>
          <c:xMode val="edge"/>
          <c:yMode val="edge"/>
          <c:x val="0.87564700960988473"/>
          <c:y val="1.439084117584317E-2"/>
          <c:w val="0.11023019197356566"/>
          <c:h val="0.16718165011982197"/>
        </c:manualLayout>
      </c:layout>
      <c:overlay val="0"/>
      <c:txPr>
        <a:bodyPr/>
        <a:lstStyle/>
        <a:p>
          <a:pPr>
            <a:defRPr sz="1200"/>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119"/>
      <c:rAngAx val="0"/>
      <c:perspective val="0"/>
    </c:view3D>
    <c:floor>
      <c:thickness val="0"/>
    </c:floor>
    <c:sideWall>
      <c:thickness val="0"/>
    </c:sideWall>
    <c:backWall>
      <c:thickness val="0"/>
    </c:backWall>
    <c:plotArea>
      <c:layout>
        <c:manualLayout>
          <c:layoutTarget val="inner"/>
          <c:xMode val="edge"/>
          <c:yMode val="edge"/>
          <c:x val="2.1057892040647489E-4"/>
          <c:y val="0.10939554364215109"/>
          <c:w val="0.69977531850202845"/>
          <c:h val="0.67525230356843691"/>
        </c:manualLayout>
      </c:layout>
      <c:pie3DChart>
        <c:varyColors val="1"/>
        <c:ser>
          <c:idx val="0"/>
          <c:order val="0"/>
          <c:tx>
            <c:strRef>
              <c:f>Лист1!$B$1</c:f>
              <c:strCache>
                <c:ptCount val="1"/>
                <c:pt idx="0">
                  <c:v>Продажи</c:v>
                </c:pt>
              </c:strCache>
            </c:strRef>
          </c:tx>
          <c:spPr>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dPt>
            <c:idx val="0"/>
            <c:bubble3D val="0"/>
            <c:spPr>
              <a:solidFill>
                <a:srgbClr val="7030A0">
                  <a:alpha val="86000"/>
                </a:srgbClr>
              </a:solidFill>
              <a:ln>
                <a:noFill/>
              </a:ln>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01-C291-4D87-B7AF-01E200B5DF4C}"/>
              </c:ext>
            </c:extLst>
          </c:dPt>
          <c:dPt>
            <c:idx val="1"/>
            <c:bubble3D val="0"/>
            <c:spPr>
              <a:solidFill>
                <a:srgbClr val="FF0000"/>
              </a:solidFill>
              <a:ln>
                <a:noFill/>
              </a:ln>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03-C291-4D87-B7AF-01E200B5DF4C}"/>
              </c:ext>
            </c:extLst>
          </c:dPt>
          <c:dPt>
            <c:idx val="2"/>
            <c:bubble3D val="0"/>
            <c:spPr>
              <a:solidFill>
                <a:srgbClr val="4BACC6">
                  <a:alpha val="87000"/>
                </a:srgbClr>
              </a:solidFill>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05-C291-4D87-B7AF-01E200B5DF4C}"/>
              </c:ext>
            </c:extLst>
          </c:dPt>
          <c:dPt>
            <c:idx val="3"/>
            <c:bubble3D val="0"/>
            <c:spPr>
              <a:solidFill>
                <a:srgbClr val="FFC000">
                  <a:alpha val="87000"/>
                </a:srgbClr>
              </a:solidFill>
              <a:effectLst>
                <a:glow rad="12700">
                  <a:schemeClr val="accent1"/>
                </a:glow>
                <a:outerShdw blurRad="50800" dist="38100" dir="18900000" algn="bl" rotWithShape="0">
                  <a:prstClr val="black">
                    <a:alpha val="40000"/>
                  </a:prstClr>
                </a:outerShdw>
              </a:effectLst>
              <a:scene3d>
                <a:camera prst="orthographicFront"/>
                <a:lightRig rig="threePt" dir="t">
                  <a:rot lat="0" lon="0" rev="0"/>
                </a:lightRig>
              </a:scene3d>
              <a:sp3d prstMaterial="clear">
                <a:bevelT w="260350" h="50800" prst="softRound"/>
                <a:bevelB prst="softRound"/>
              </a:sp3d>
            </c:spPr>
            <c:extLst>
              <c:ext xmlns:c16="http://schemas.microsoft.com/office/drawing/2014/chart" uri="{C3380CC4-5D6E-409C-BE32-E72D297353CC}">
                <c16:uniqueId val="{00000007-C291-4D87-B7AF-01E200B5DF4C}"/>
              </c:ext>
            </c:extLst>
          </c:dPt>
          <c:dPt>
            <c:idx val="4"/>
            <c:bubble3D val="0"/>
            <c:spPr>
              <a:solidFill>
                <a:srgbClr val="6F6F6F">
                  <a:alpha val="87000"/>
                </a:srgbClr>
              </a:solidFill>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09-C291-4D87-B7AF-01E200B5DF4C}"/>
              </c:ext>
            </c:extLst>
          </c:dPt>
          <c:dPt>
            <c:idx val="5"/>
            <c:bubble3D val="0"/>
            <c:spPr>
              <a:solidFill>
                <a:srgbClr val="FD9DB4">
                  <a:alpha val="87000"/>
                </a:srgbClr>
              </a:solidFill>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0B-C291-4D87-B7AF-01E200B5DF4C}"/>
              </c:ext>
            </c:extLst>
          </c:dPt>
          <c:dPt>
            <c:idx val="6"/>
            <c:bubble3D val="0"/>
            <c:spPr>
              <a:solidFill>
                <a:srgbClr val="FFFF00">
                  <a:alpha val="87000"/>
                </a:srgbClr>
              </a:solidFill>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0D-C291-4D87-B7AF-01E200B5DF4C}"/>
              </c:ext>
            </c:extLst>
          </c:dPt>
          <c:dPt>
            <c:idx val="7"/>
            <c:bubble3D val="0"/>
            <c:spPr>
              <a:solidFill>
                <a:srgbClr val="C0504D">
                  <a:lumMod val="75000"/>
                  <a:alpha val="87000"/>
                </a:srgbClr>
              </a:solidFill>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0F-C291-4D87-B7AF-01E200B5DF4C}"/>
              </c:ext>
            </c:extLst>
          </c:dPt>
          <c:dPt>
            <c:idx val="8"/>
            <c:bubble3D val="0"/>
            <c:spPr>
              <a:solidFill>
                <a:srgbClr val="9BBB59">
                  <a:lumMod val="75000"/>
                  <a:alpha val="87000"/>
                </a:srgbClr>
              </a:solidFill>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11-C291-4D87-B7AF-01E200B5DF4C}"/>
              </c:ext>
            </c:extLst>
          </c:dPt>
          <c:dPt>
            <c:idx val="9"/>
            <c:bubble3D val="0"/>
            <c:spPr>
              <a:solidFill>
                <a:srgbClr val="002060"/>
              </a:solidFill>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13-C291-4D87-B7AF-01E200B5DF4C}"/>
              </c:ext>
            </c:extLst>
          </c:dPt>
          <c:dPt>
            <c:idx val="10"/>
            <c:bubble3D val="0"/>
            <c:spPr>
              <a:solidFill>
                <a:srgbClr val="66FF66">
                  <a:alpha val="87000"/>
                </a:srgbClr>
              </a:solidFill>
              <a:effectLst>
                <a:glow rad="12700">
                  <a:schemeClr val="accent1"/>
                </a:glow>
                <a:outerShdw blurRad="50800" dist="38100" dir="18900000" algn="bl" rotWithShape="0">
                  <a:prstClr val="black">
                    <a:alpha val="40000"/>
                  </a:prstClr>
                </a:outerShdw>
              </a:effectLst>
              <a:scene3d>
                <a:camera prst="orthographicFront"/>
                <a:lightRig rig="threePt" dir="t"/>
              </a:scene3d>
              <a:sp3d prstMaterial="metal"/>
            </c:spPr>
            <c:extLst>
              <c:ext xmlns:c16="http://schemas.microsoft.com/office/drawing/2014/chart" uri="{C3380CC4-5D6E-409C-BE32-E72D297353CC}">
                <c16:uniqueId val="{00000015-C291-4D87-B7AF-01E200B5DF4C}"/>
              </c:ext>
            </c:extLst>
          </c:dPt>
          <c:dLbls>
            <c:dLbl>
              <c:idx val="0"/>
              <c:layout>
                <c:manualLayout>
                  <c:x val="3.6479269493256736E-2"/>
                  <c:y val="-9.1675322499581175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291-4D87-B7AF-01E200B5DF4C}"/>
                </c:ext>
              </c:extLst>
            </c:dLbl>
            <c:dLbl>
              <c:idx val="1"/>
              <c:layout>
                <c:manualLayout>
                  <c:x val="3.4305733719624271E-3"/>
                  <c:y val="4.3412631931646845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291-4D87-B7AF-01E200B5DF4C}"/>
                </c:ext>
              </c:extLst>
            </c:dLbl>
            <c:dLbl>
              <c:idx val="2"/>
              <c:layout>
                <c:manualLayout>
                  <c:x val="7.0643864526281552E-3"/>
                  <c:y val="6.7218964650695261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291-4D87-B7AF-01E200B5DF4C}"/>
                </c:ext>
              </c:extLst>
            </c:dLbl>
            <c:dLbl>
              <c:idx val="3"/>
              <c:layout>
                <c:manualLayout>
                  <c:x val="5.1880322974995757E-3"/>
                  <c:y val="2.7894119618018668E-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291-4D87-B7AF-01E200B5DF4C}"/>
                </c:ext>
              </c:extLst>
            </c:dLbl>
            <c:dLbl>
              <c:idx val="4"/>
              <c:layout>
                <c:manualLayout>
                  <c:x val="-2.9291132640218234E-2"/>
                  <c:y val="2.593147930976697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291-4D87-B7AF-01E200B5DF4C}"/>
                </c:ext>
              </c:extLst>
            </c:dLbl>
            <c:dLbl>
              <c:idx val="5"/>
              <c:layout>
                <c:manualLayout>
                  <c:x val="-1.6080777396402228E-3"/>
                  <c:y val="1.537007874015748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291-4D87-B7AF-01E200B5DF4C}"/>
                </c:ext>
              </c:extLst>
            </c:dLbl>
            <c:dLbl>
              <c:idx val="6"/>
              <c:layout>
                <c:manualLayout>
                  <c:x val="-1.6068808835778596E-2"/>
                  <c:y val="8.4771318478799366E-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291-4D87-B7AF-01E200B5DF4C}"/>
                </c:ext>
              </c:extLst>
            </c:dLbl>
            <c:dLbl>
              <c:idx val="7"/>
              <c:layout>
                <c:manualLayout>
                  <c:x val="-5.7914284104498151E-3"/>
                  <c:y val="-5.06753224995811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C291-4D87-B7AF-01E200B5DF4C}"/>
                </c:ext>
              </c:extLst>
            </c:dLbl>
            <c:dLbl>
              <c:idx val="8"/>
              <c:layout>
                <c:manualLayout>
                  <c:x val="-6.7293360319712415E-3"/>
                  <c:y val="-2.198714815820438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C291-4D87-B7AF-01E200B5DF4C}"/>
                </c:ext>
              </c:extLst>
            </c:dLbl>
            <c:dLbl>
              <c:idx val="9"/>
              <c:layout>
                <c:manualLayout>
                  <c:x val="-1.3273811197311094E-3"/>
                  <c:y val="-2.94029150611493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C291-4D87-B7AF-01E200B5DF4C}"/>
                </c:ext>
              </c:extLst>
            </c:dLbl>
            <c:dLbl>
              <c:idx val="10"/>
              <c:layout>
                <c:manualLayout>
                  <c:x val="1.4016765243570935E-3"/>
                  <c:y val="-2.049220975037695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5-C291-4D87-B7AF-01E200B5DF4C}"/>
                </c:ext>
              </c:extLst>
            </c:dLbl>
            <c:spPr>
              <a:noFill/>
              <a:ln>
                <a:noFill/>
              </a:ln>
              <a:effectLst/>
            </c:spPr>
            <c:txPr>
              <a:bodyPr/>
              <a:lstStyle/>
              <a:p>
                <a:pPr>
                  <a:defRPr sz="1200"/>
                </a:pPr>
                <a:endParaRPr lang="ru-RU"/>
              </a:p>
            </c:txPr>
            <c:showLegendKey val="0"/>
            <c:showVal val="0"/>
            <c:showCatName val="0"/>
            <c:showSerName val="0"/>
            <c:showPercent val="1"/>
            <c:showBubbleSize val="0"/>
            <c:showLeaderLines val="1"/>
            <c:extLst>
              <c:ext xmlns:c15="http://schemas.microsoft.com/office/drawing/2012/chart" uri="{CE6537A1-D6FC-4f65-9D91-7224C49458BB}"/>
            </c:extLst>
          </c:dLbls>
          <c:cat>
            <c:strRef>
              <c:f>Лист1!$A$2:$A$12</c:f>
              <c:strCache>
                <c:ptCount val="11"/>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Охрана окружающей среды</c:v>
                </c:pt>
                <c:pt idx="6">
                  <c:v>Образование</c:v>
                </c:pt>
                <c:pt idx="7">
                  <c:v>Культура, кинематография</c:v>
                </c:pt>
                <c:pt idx="8">
                  <c:v>Социальная политика</c:v>
                </c:pt>
                <c:pt idx="9">
                  <c:v>Физическая культура и спорт</c:v>
                </c:pt>
                <c:pt idx="10">
                  <c:v>Межбюджетные трансферты общего характера</c:v>
                </c:pt>
              </c:strCache>
            </c:strRef>
          </c:cat>
          <c:val>
            <c:numRef>
              <c:f>Лист1!$B$2:$B$12</c:f>
              <c:numCache>
                <c:formatCode>0.0%</c:formatCode>
                <c:ptCount val="11"/>
                <c:pt idx="0">
                  <c:v>0.17899999999999999</c:v>
                </c:pt>
                <c:pt idx="1">
                  <c:v>0</c:v>
                </c:pt>
                <c:pt idx="2">
                  <c:v>3.1E-2</c:v>
                </c:pt>
                <c:pt idx="3">
                  <c:v>7.6999999999999999E-2</c:v>
                </c:pt>
                <c:pt idx="4">
                  <c:v>0.19700000000000001</c:v>
                </c:pt>
                <c:pt idx="5">
                  <c:v>8.9999999999999993E-3</c:v>
                </c:pt>
                <c:pt idx="6">
                  <c:v>0.31900000000000001</c:v>
                </c:pt>
                <c:pt idx="7">
                  <c:v>0.05</c:v>
                </c:pt>
                <c:pt idx="8">
                  <c:v>3.1E-2</c:v>
                </c:pt>
                <c:pt idx="9">
                  <c:v>2E-3</c:v>
                </c:pt>
                <c:pt idx="10">
                  <c:v>0.105</c:v>
                </c:pt>
              </c:numCache>
            </c:numRef>
          </c:val>
          <c:extLst>
            <c:ext xmlns:c16="http://schemas.microsoft.com/office/drawing/2014/chart" uri="{C3380CC4-5D6E-409C-BE32-E72D297353CC}">
              <c16:uniqueId val="{00000016-C291-4D87-B7AF-01E200B5DF4C}"/>
            </c:ext>
          </c:extLst>
        </c:ser>
        <c:dLbls>
          <c:showLegendKey val="0"/>
          <c:showVal val="0"/>
          <c:showCatName val="0"/>
          <c:showSerName val="0"/>
          <c:showPercent val="0"/>
          <c:showBubbleSize val="0"/>
          <c:showLeaderLines val="1"/>
        </c:dLbls>
      </c:pie3DChart>
      <c:spPr>
        <a:noFill/>
        <a:ln w="25394">
          <a:noFill/>
        </a:ln>
      </c:spPr>
    </c:plotArea>
    <c:legend>
      <c:legendPos val="t"/>
      <c:layout>
        <c:manualLayout>
          <c:xMode val="edge"/>
          <c:yMode val="edge"/>
          <c:x val="0.69457746295194156"/>
          <c:y val="6.9287317808678181E-2"/>
          <c:w val="0.29642994198830813"/>
          <c:h val="0.8428523946468417"/>
        </c:manualLayout>
      </c:layout>
      <c:overlay val="0"/>
      <c:txPr>
        <a:bodyPr/>
        <a:lstStyle/>
        <a:p>
          <a:pPr>
            <a:defRPr sz="900">
              <a:latin typeface="Segoe Print" pitchFamily="2" charset="0"/>
            </a:defRPr>
          </a:pPr>
          <a:endParaRPr lang="ru-RU"/>
        </a:p>
      </c:txPr>
    </c:legend>
    <c:plotVisOnly val="1"/>
    <c:dispBlanksAs val="zero"/>
    <c:showDLblsOverMax val="0"/>
  </c:chart>
  <c:spPr>
    <a:scene3d>
      <a:camera prst="orthographicFront"/>
      <a:lightRig rig="threePt" dir="t"/>
    </a:scene3d>
  </c:spPr>
  <c:txPr>
    <a:bodyPr/>
    <a:lstStyle/>
    <a:p>
      <a:pPr>
        <a:defRPr sz="1800"/>
      </a:pPr>
      <a:endParaRPr lang="ru-RU"/>
    </a:p>
  </c:txPr>
  <c:externalData r:id="rId1">
    <c:autoUpdate val="0"/>
  </c:externalData>
  <c:userShapes r:id="rId2"/>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w="9525">
          <a:noFill/>
        </a:ln>
      </c:spPr>
    </c:floor>
    <c:sideWall>
      <c:thickness val="0"/>
      <c:spPr>
        <a:noFill/>
        <a:ln w="25400">
          <a:noFill/>
        </a:ln>
      </c:spPr>
    </c:sideWall>
    <c:backWall>
      <c:thickness val="0"/>
      <c:spPr>
        <a:noFill/>
        <a:ln w="25400">
          <a:noFill/>
        </a:ln>
      </c:spPr>
    </c:backWall>
    <c:plotArea>
      <c:layout>
        <c:manualLayout>
          <c:layoutTarget val="inner"/>
          <c:xMode val="edge"/>
          <c:yMode val="edge"/>
          <c:x val="0.10100277927565411"/>
          <c:y val="4.0537518623286868E-2"/>
          <c:w val="0.73260017179662951"/>
          <c:h val="0.86898019165961615"/>
        </c:manualLayout>
      </c:layout>
      <c:bar3DChart>
        <c:barDir val="col"/>
        <c:grouping val="clustered"/>
        <c:varyColors val="0"/>
        <c:ser>
          <c:idx val="0"/>
          <c:order val="0"/>
          <c:tx>
            <c:strRef>
              <c:f>Лист1!$B$1</c:f>
              <c:strCache>
                <c:ptCount val="1"/>
                <c:pt idx="0">
                  <c:v>Годовой объем ассигнований</c:v>
                </c:pt>
              </c:strCache>
            </c:strRef>
          </c:tx>
          <c:spPr>
            <a:gradFill flip="none" rotWithShape="1">
              <a:gsLst>
                <a:gs pos="0">
                  <a:schemeClr val="tx2">
                    <a:lumMod val="60000"/>
                    <a:lumOff val="40000"/>
                    <a:alpha val="50000"/>
                  </a:schemeClr>
                </a:gs>
                <a:gs pos="98000">
                  <a:srgbClr val="D1FBA7"/>
                </a:gs>
                <a:gs pos="99000">
                  <a:schemeClr val="accent6">
                    <a:lumMod val="100000"/>
                  </a:schemeClr>
                </a:gs>
              </a:gsLst>
              <a:path path="circle">
                <a:fillToRect r="100000" b="100000"/>
              </a:path>
              <a:tileRect l="-100000" t="-100000"/>
            </a:gradFill>
            <a:ln>
              <a:noFill/>
            </a:ln>
            <a:effectLst/>
            <a:scene3d>
              <a:camera prst="orthographicFront"/>
              <a:lightRig rig="threePt" dir="t"/>
            </a:scene3d>
            <a:sp3d prstMaterial="plastic">
              <a:bevelT w="127000"/>
              <a:bevelB/>
            </a:sp3d>
          </c:spPr>
          <c:invertIfNegative val="0"/>
          <c:dLbls>
            <c:dLbl>
              <c:idx val="0"/>
              <c:layout>
                <c:manualLayout>
                  <c:x val="-1.7030485107994539E-3"/>
                  <c:y val="0.2910356641469851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4C-4C15-AA55-DA8203D0D7B1}"/>
                </c:ext>
              </c:extLst>
            </c:dLbl>
            <c:dLbl>
              <c:idx val="1"/>
              <c:layout>
                <c:manualLayout>
                  <c:x val="2.7831374362846471E-3"/>
                  <c:y val="8.4738420117822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4C-4C15-AA55-DA8203D0D7B1}"/>
                </c:ext>
              </c:extLst>
            </c:dLbl>
            <c:dLbl>
              <c:idx val="2"/>
              <c:layout>
                <c:manualLayout>
                  <c:x val="3.5367375265862424E-3"/>
                  <c:y val="9.14909165936829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A4C-4C15-AA55-DA8203D0D7B1}"/>
                </c:ext>
              </c:extLst>
            </c:dLbl>
            <c:dLbl>
              <c:idx val="3"/>
              <c:layout>
                <c:manualLayout>
                  <c:x val="4.9711972538961117E-3"/>
                  <c:y val="0.123677095041387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A4C-4C15-AA55-DA8203D0D7B1}"/>
                </c:ext>
              </c:extLst>
            </c:dLbl>
            <c:dLbl>
              <c:idx val="4"/>
              <c:layout>
                <c:manualLayout>
                  <c:x val="9.6247038106343323E-3"/>
                  <c:y val="-2.74965899898240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A4C-4C15-AA55-DA8203D0D7B1}"/>
                </c:ext>
              </c:extLst>
            </c:dLbl>
            <c:spPr>
              <a:noFill/>
              <a:ln w="25376">
                <a:noFill/>
              </a:ln>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alatino Linotype" panose="02040502050505030304" pitchFamily="18" charset="0"/>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Лист1!$A$2:$A$5</c:f>
              <c:numCache>
                <c:formatCode>General</c:formatCode>
                <c:ptCount val="4"/>
                <c:pt idx="0">
                  <c:v>2023</c:v>
                </c:pt>
                <c:pt idx="1">
                  <c:v>2024</c:v>
                </c:pt>
                <c:pt idx="2">
                  <c:v>2025</c:v>
                </c:pt>
                <c:pt idx="3">
                  <c:v>2026</c:v>
                </c:pt>
              </c:numCache>
            </c:numRef>
          </c:cat>
          <c:val>
            <c:numRef>
              <c:f>Лист1!$B$2:$B$5</c:f>
              <c:numCache>
                <c:formatCode>#\ ##0.0</c:formatCode>
                <c:ptCount val="4"/>
                <c:pt idx="0">
                  <c:v>1315519.8</c:v>
                </c:pt>
                <c:pt idx="1">
                  <c:v>951515.2</c:v>
                </c:pt>
                <c:pt idx="2">
                  <c:v>965788.1</c:v>
                </c:pt>
                <c:pt idx="3">
                  <c:v>1021446.9</c:v>
                </c:pt>
              </c:numCache>
            </c:numRef>
          </c:val>
          <c:extLst>
            <c:ext xmlns:c16="http://schemas.microsoft.com/office/drawing/2014/chart" uri="{C3380CC4-5D6E-409C-BE32-E72D297353CC}">
              <c16:uniqueId val="{00000005-EA4C-4C15-AA55-DA8203D0D7B1}"/>
            </c:ext>
          </c:extLst>
        </c:ser>
        <c:dLbls>
          <c:showLegendKey val="0"/>
          <c:showVal val="0"/>
          <c:showCatName val="0"/>
          <c:showSerName val="0"/>
          <c:showPercent val="0"/>
          <c:showBubbleSize val="0"/>
        </c:dLbls>
        <c:gapWidth val="150"/>
        <c:shape val="box"/>
        <c:axId val="75671808"/>
        <c:axId val="75685888"/>
        <c:axId val="0"/>
      </c:bar3DChart>
      <c:catAx>
        <c:axId val="75671808"/>
        <c:scaling>
          <c:orientation val="minMax"/>
        </c:scaling>
        <c:delete val="0"/>
        <c:axPos val="b"/>
        <c:numFmt formatCode="General" sourceLinked="1"/>
        <c:majorTickMark val="none"/>
        <c:minorTickMark val="none"/>
        <c:tickLblPos val="nextTo"/>
        <c:spPr>
          <a:noFill/>
          <a:ln w="9517"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none" spc="0" normalizeH="0" baseline="0">
                <a:solidFill>
                  <a:schemeClr val="tx1"/>
                </a:solidFill>
                <a:latin typeface="+mn-lt"/>
                <a:ea typeface="+mn-ea"/>
                <a:cs typeface="+mn-cs"/>
              </a:defRPr>
            </a:pPr>
            <a:endParaRPr lang="ru-RU"/>
          </a:p>
        </c:txPr>
        <c:crossAx val="75685888"/>
        <c:crosses val="autoZero"/>
        <c:auto val="1"/>
        <c:lblAlgn val="ctr"/>
        <c:lblOffset val="100"/>
        <c:noMultiLvlLbl val="0"/>
      </c:catAx>
      <c:valAx>
        <c:axId val="75685888"/>
        <c:scaling>
          <c:orientation val="minMax"/>
        </c:scaling>
        <c:delete val="0"/>
        <c:axPos val="l"/>
        <c:majorGridlines>
          <c:spPr>
            <a:ln w="9517" cap="flat" cmpd="sng" algn="ctr">
              <a:solidFill>
                <a:schemeClr val="tx1">
                  <a:lumMod val="15000"/>
                  <a:lumOff val="85000"/>
                </a:schemeClr>
              </a:solidFill>
              <a:round/>
            </a:ln>
            <a:effectLst/>
          </c:spPr>
        </c:majorGridlines>
        <c:minorGridlines>
          <c:spPr>
            <a:ln w="9517" cap="flat" cmpd="sng" algn="ctr">
              <a:solidFill>
                <a:schemeClr val="tx1">
                  <a:lumMod val="5000"/>
                  <a:lumOff val="95000"/>
                </a:schemeClr>
              </a:solidFill>
              <a:round/>
            </a:ln>
            <a:effectLst/>
          </c:spPr>
        </c:minorGridlines>
        <c:numFmt formatCode="#\ ##0.0" sourceLinked="1"/>
        <c:majorTickMark val="none"/>
        <c:minorTickMark val="none"/>
        <c:tickLblPos val="nextTo"/>
        <c:spPr>
          <a:ln w="9517">
            <a:noFill/>
          </a:ln>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ru-RU"/>
          </a:p>
        </c:txPr>
        <c:crossAx val="75671808"/>
        <c:crosses val="autoZero"/>
        <c:crossBetween val="between"/>
      </c:valAx>
      <c:spPr>
        <a:noFill/>
        <a:ln w="25391">
          <a:noFill/>
        </a:ln>
      </c:spPr>
    </c:plotArea>
    <c:legend>
      <c:legendPos val="r"/>
      <c:layout>
        <c:manualLayout>
          <c:xMode val="edge"/>
          <c:yMode val="edge"/>
          <c:x val="0.82625607889239372"/>
          <c:y val="5.6395266381176062E-2"/>
          <c:w val="0.15947777204541166"/>
          <c:h val="0.19272678685790373"/>
        </c:manualLayout>
      </c:layout>
      <c:overlay val="0"/>
      <c:spPr>
        <a:noFill/>
        <a:ln w="25376">
          <a:noFill/>
        </a:ln>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ru-RU"/>
        </a:p>
      </c:txPr>
    </c:legend>
    <c:plotVisOnly val="1"/>
    <c:dispBlanksAs val="gap"/>
    <c:showDLblsOverMax val="0"/>
  </c:chart>
  <c:spPr>
    <a:noFill/>
    <a:ln>
      <a:noFill/>
    </a:ln>
  </c:spPr>
  <c:txPr>
    <a:bodyPr/>
    <a:lstStyle/>
    <a:p>
      <a:pPr>
        <a:defRPr/>
      </a:pPr>
      <a:endParaRPr lang="ru-RU"/>
    </a:p>
  </c:txPr>
  <c:externalData r:id="rId1">
    <c:autoUpdate val="0"/>
  </c:externalData>
  <c:userShapes r:id="rId2"/>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6.7337060014774186E-2"/>
          <c:w val="0.87329704799155217"/>
          <c:h val="0.90451596996045269"/>
        </c:manualLayout>
      </c:layout>
      <c:bar3DChart>
        <c:barDir val="col"/>
        <c:grouping val="clustered"/>
        <c:varyColors val="0"/>
        <c:ser>
          <c:idx val="0"/>
          <c:order val="0"/>
          <c:tx>
            <c:strRef>
              <c:f>Лист1!$B$1</c:f>
              <c:strCache>
                <c:ptCount val="1"/>
                <c:pt idx="0">
                  <c:v>2024 год</c:v>
                </c:pt>
              </c:strCache>
            </c:strRef>
          </c:tx>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264 070,5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C5E-44B7-9EEE-0D92C3E3AB54}"/>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C5E-44B7-9EEE-0D92C3E3AB5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264070.5</c:v>
                </c:pt>
              </c:numCache>
            </c:numRef>
          </c:val>
          <c:extLst>
            <c:ext xmlns:c16="http://schemas.microsoft.com/office/drawing/2014/chart" uri="{C3380CC4-5D6E-409C-BE32-E72D297353CC}">
              <c16:uniqueId val="{00000002-BC5E-44B7-9EEE-0D92C3E3AB54}"/>
            </c:ext>
          </c:extLst>
        </c:ser>
        <c:ser>
          <c:idx val="1"/>
          <c:order val="1"/>
          <c:tx>
            <c:strRef>
              <c:f>Лист1!$C$1</c:f>
              <c:strCache>
                <c:ptCount val="1"/>
                <c:pt idx="0">
                  <c:v>2025 год</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417435099803E-2"/>
                  <c:y val="6.523247797428898E-2"/>
                </c:manualLayout>
              </c:layout>
              <c:tx>
                <c:rich>
                  <a:bodyPr/>
                  <a:lstStyle/>
                  <a:p>
                    <a:r>
                      <a:rPr lang="en-US" dirty="0"/>
                      <a:t>283 426,0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C5E-44B7-9EEE-0D92C3E3AB54}"/>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C5E-44B7-9EEE-0D92C3E3AB5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283426</c:v>
                </c:pt>
              </c:numCache>
            </c:numRef>
          </c:val>
          <c:extLst>
            <c:ext xmlns:c16="http://schemas.microsoft.com/office/drawing/2014/chart" uri="{C3380CC4-5D6E-409C-BE32-E72D297353CC}">
              <c16:uniqueId val="{00000005-BC5E-44B7-9EEE-0D92C3E3AB54}"/>
            </c:ext>
          </c:extLst>
        </c:ser>
        <c:ser>
          <c:idx val="2"/>
          <c:order val="2"/>
          <c:tx>
            <c:strRef>
              <c:f>Лист1!$D$1</c:f>
              <c:strCache>
                <c:ptCount val="1"/>
                <c:pt idx="0">
                  <c:v>2026 год</c:v>
                </c:pt>
              </c:strCache>
            </c:strRef>
          </c:tx>
          <c:spPr>
            <a:solidFill>
              <a:schemeClr val="bg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881431658164667E-2"/>
                  <c:y val="5.5568351483981454E-2"/>
                </c:manualLayout>
              </c:layout>
              <c:tx>
                <c:rich>
                  <a:bodyPr/>
                  <a:lstStyle/>
                  <a:p>
                    <a:r>
                      <a:rPr lang="en-US" dirty="0"/>
                      <a:t>290 300,1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C5E-44B7-9EEE-0D92C3E3AB54}"/>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C5E-44B7-9EEE-0D92C3E3AB5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290300.09999999998</c:v>
                </c:pt>
              </c:numCache>
            </c:numRef>
          </c:val>
          <c:extLst>
            <c:ext xmlns:c16="http://schemas.microsoft.com/office/drawing/2014/chart" uri="{C3380CC4-5D6E-409C-BE32-E72D297353CC}">
              <c16:uniqueId val="{00000008-BC5E-44B7-9EEE-0D92C3E3AB54}"/>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6.5983896526116984E-2"/>
          <c:w val="0.87329704799155217"/>
          <c:h val="0.90451586002639273"/>
        </c:manualLayout>
      </c:layout>
      <c:bar3DChart>
        <c:barDir val="col"/>
        <c:grouping val="clustered"/>
        <c:varyColors val="0"/>
        <c:ser>
          <c:idx val="0"/>
          <c:order val="0"/>
          <c:tx>
            <c:strRef>
              <c:f>Лист1!$B$1</c:f>
              <c:strCache>
                <c:ptCount val="1"/>
                <c:pt idx="0">
                  <c:v>2024 год</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21 685,2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7F-4A11-BF53-52FD41CA0916}"/>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7F-4A11-BF53-52FD41CA091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21685.200000000001</c:v>
                </c:pt>
              </c:numCache>
            </c:numRef>
          </c:val>
          <c:extLst>
            <c:ext xmlns:c16="http://schemas.microsoft.com/office/drawing/2014/chart" uri="{C3380CC4-5D6E-409C-BE32-E72D297353CC}">
              <c16:uniqueId val="{00000002-FB7F-4A11-BF53-52FD41CA0916}"/>
            </c:ext>
          </c:extLst>
        </c:ser>
        <c:ser>
          <c:idx val="1"/>
          <c:order val="1"/>
          <c:tx>
            <c:strRef>
              <c:f>Лист1!$C$1</c:f>
              <c:strCache>
                <c:ptCount val="1"/>
                <c:pt idx="0">
                  <c:v>2025 год</c:v>
                </c:pt>
              </c:strCache>
            </c:strRef>
          </c:tx>
          <c:spPr>
            <a:solidFill>
              <a:schemeClr val="bg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00CC9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FB7F-4A11-BF53-52FD41CA0916}"/>
              </c:ext>
            </c:extLst>
          </c:dPt>
          <c:dLbls>
            <c:dLbl>
              <c:idx val="0"/>
              <c:layout>
                <c:manualLayout>
                  <c:x val="2.0576417435099803E-2"/>
                  <c:y val="6.523247797428898E-2"/>
                </c:manualLayout>
              </c:layout>
              <c:tx>
                <c:rich>
                  <a:bodyPr/>
                  <a:lstStyle/>
                  <a:p>
                    <a:r>
                      <a:rPr lang="en-US" dirty="0"/>
                      <a:t>21 950,8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7F-4A11-BF53-52FD41CA0916}"/>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B7F-4A11-BF53-52FD41CA091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21950.799999999999</c:v>
                </c:pt>
              </c:numCache>
            </c:numRef>
          </c:val>
          <c:extLst>
            <c:ext xmlns:c16="http://schemas.microsoft.com/office/drawing/2014/chart" uri="{C3380CC4-5D6E-409C-BE32-E72D297353CC}">
              <c16:uniqueId val="{00000005-FB7F-4A11-BF53-52FD41CA0916}"/>
            </c:ext>
          </c:extLst>
        </c:ser>
        <c:ser>
          <c:idx val="2"/>
          <c:order val="2"/>
          <c:tx>
            <c:strRef>
              <c:f>Лист1!$D$1</c:f>
              <c:strCache>
                <c:ptCount val="1"/>
                <c:pt idx="0">
                  <c:v>2026 год</c:v>
                </c:pt>
              </c:strCache>
            </c:strRef>
          </c:tx>
          <c:spPr>
            <a:solidFill>
              <a:schemeClr val="accent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881431658164667E-2"/>
                  <c:y val="5.5568351483981454E-2"/>
                </c:manualLayout>
              </c:layout>
              <c:tx>
                <c:rich>
                  <a:bodyPr/>
                  <a:lstStyle/>
                  <a:p>
                    <a:r>
                      <a:rPr lang="en-US" dirty="0"/>
                      <a:t>22 057,5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B7F-4A11-BF53-52FD41CA0916}"/>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B7F-4A11-BF53-52FD41CA091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22057.5</c:v>
                </c:pt>
              </c:numCache>
            </c:numRef>
          </c:val>
          <c:extLst>
            <c:ext xmlns:c16="http://schemas.microsoft.com/office/drawing/2014/chart" uri="{C3380CC4-5D6E-409C-BE32-E72D297353CC}">
              <c16:uniqueId val="{00000008-FB7F-4A11-BF53-52FD41CA0916}"/>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6.5983896526116984E-2"/>
          <c:w val="0.87329704799155217"/>
          <c:h val="0.90451586002639273"/>
        </c:manualLayout>
      </c:layout>
      <c:bar3DChart>
        <c:barDir val="col"/>
        <c:grouping val="clustered"/>
        <c:varyColors val="0"/>
        <c:ser>
          <c:idx val="0"/>
          <c:order val="0"/>
          <c:tx>
            <c:strRef>
              <c:f>Лист1!$B$1</c:f>
              <c:strCache>
                <c:ptCount val="1"/>
                <c:pt idx="0">
                  <c:v>2024 год</c:v>
                </c:pt>
              </c:strCache>
            </c:strRef>
          </c:tx>
          <c:spPr>
            <a:solidFill>
              <a:schemeClr val="accent4">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221 534,4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C42-4792-A1B4-3D82401B8A47}"/>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C42-4792-A1B4-3D82401B8A4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221534.4</c:v>
                </c:pt>
              </c:numCache>
            </c:numRef>
          </c:val>
          <c:extLst>
            <c:ext xmlns:c16="http://schemas.microsoft.com/office/drawing/2014/chart" uri="{C3380CC4-5D6E-409C-BE32-E72D297353CC}">
              <c16:uniqueId val="{00000002-BC42-4792-A1B4-3D82401B8A47}"/>
            </c:ext>
          </c:extLst>
        </c:ser>
        <c:ser>
          <c:idx val="1"/>
          <c:order val="1"/>
          <c:tx>
            <c:strRef>
              <c:f>Лист1!$C$1</c:f>
              <c:strCache>
                <c:ptCount val="1"/>
                <c:pt idx="0">
                  <c:v>2025 год</c:v>
                </c:pt>
              </c:strCache>
            </c:strRef>
          </c:tx>
          <c:spPr>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417435099803E-2"/>
                  <c:y val="6.523247797428898E-2"/>
                </c:manualLayout>
              </c:layout>
              <c:tx>
                <c:rich>
                  <a:bodyPr/>
                  <a:lstStyle/>
                  <a:p>
                    <a:r>
                      <a:rPr lang="en-US" dirty="0"/>
                      <a:t>265 136,1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C42-4792-A1B4-3D82401B8A47}"/>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C42-4792-A1B4-3D82401B8A4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265136.09999999998</c:v>
                </c:pt>
              </c:numCache>
            </c:numRef>
          </c:val>
          <c:extLst>
            <c:ext xmlns:c16="http://schemas.microsoft.com/office/drawing/2014/chart" uri="{C3380CC4-5D6E-409C-BE32-E72D297353CC}">
              <c16:uniqueId val="{00000005-BC42-4792-A1B4-3D82401B8A47}"/>
            </c:ext>
          </c:extLst>
        </c:ser>
        <c:ser>
          <c:idx val="2"/>
          <c:order val="2"/>
          <c:tx>
            <c:strRef>
              <c:f>Лист1!$D$1</c:f>
              <c:strCache>
                <c:ptCount val="1"/>
                <c:pt idx="0">
                  <c:v>2026 год</c:v>
                </c:pt>
              </c:strCache>
            </c:strRef>
          </c:tx>
          <c:spPr>
            <a:solidFill>
              <a:schemeClr val="bg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881431658164667E-2"/>
                  <c:y val="5.5568351483981454E-2"/>
                </c:manualLayout>
              </c:layout>
              <c:tx>
                <c:rich>
                  <a:bodyPr/>
                  <a:lstStyle/>
                  <a:p>
                    <a:r>
                      <a:rPr lang="en-US" dirty="0"/>
                      <a:t>290 270,8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C42-4792-A1B4-3D82401B8A47}"/>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C42-4792-A1B4-3D82401B8A4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290270.8</c:v>
                </c:pt>
              </c:numCache>
            </c:numRef>
          </c:val>
          <c:extLst>
            <c:ext xmlns:c16="http://schemas.microsoft.com/office/drawing/2014/chart" uri="{C3380CC4-5D6E-409C-BE32-E72D297353CC}">
              <c16:uniqueId val="{00000008-BC42-4792-A1B4-3D82401B8A47}"/>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Миграционный прирост (убыль), тыс. чел.</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C23-4515-9CE6-166EF20A3895}"/>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AC23-4515-9CE6-166EF20A3895}"/>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AC23-4515-9CE6-166EF20A3895}"/>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AC23-4515-9CE6-166EF20A3895}"/>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AC23-4515-9CE6-166EF20A3895}"/>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20</c:v>
                </c:pt>
                <c:pt idx="1">
                  <c:v>12</c:v>
                </c:pt>
                <c:pt idx="2">
                  <c:v>11</c:v>
                </c:pt>
                <c:pt idx="3">
                  <c:v>16</c:v>
                </c:pt>
                <c:pt idx="4">
                  <c:v>21</c:v>
                </c:pt>
              </c:numCache>
            </c:numRef>
          </c:val>
          <c:extLst>
            <c:ext xmlns:c16="http://schemas.microsoft.com/office/drawing/2014/chart" uri="{C3380CC4-5D6E-409C-BE32-E72D297353CC}">
              <c16:uniqueId val="{0000000A-AC23-4515-9CE6-166EF20A3895}"/>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6.5983896526116984E-2"/>
          <c:w val="0.87329704799155217"/>
          <c:h val="0.90451586002639273"/>
        </c:manualLayout>
      </c:layout>
      <c:bar3DChart>
        <c:barDir val="col"/>
        <c:grouping val="clustered"/>
        <c:varyColors val="0"/>
        <c:ser>
          <c:idx val="0"/>
          <c:order val="0"/>
          <c:tx>
            <c:strRef>
              <c:f>Лист1!$B$1</c:f>
              <c:strCache>
                <c:ptCount val="1"/>
                <c:pt idx="0">
                  <c:v>2024 год</c:v>
                </c:pt>
              </c:strCache>
            </c:strRef>
          </c:tx>
          <c:spPr>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27 409,2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D8B-4D42-B391-8F1C54E7D5A0}"/>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8B-4D42-B391-8F1C54E7D5A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27409.200000000001</c:v>
                </c:pt>
              </c:numCache>
            </c:numRef>
          </c:val>
          <c:extLst>
            <c:ext xmlns:c16="http://schemas.microsoft.com/office/drawing/2014/chart" uri="{C3380CC4-5D6E-409C-BE32-E72D297353CC}">
              <c16:uniqueId val="{00000002-ED8B-4D42-B391-8F1C54E7D5A0}"/>
            </c:ext>
          </c:extLst>
        </c:ser>
        <c:ser>
          <c:idx val="1"/>
          <c:order val="1"/>
          <c:tx>
            <c:strRef>
              <c:f>Лист1!$C$1</c:f>
              <c:strCache>
                <c:ptCount val="1"/>
                <c:pt idx="0">
                  <c:v>2025 год</c:v>
                </c:pt>
              </c:strCache>
            </c:strRef>
          </c:tx>
          <c:spPr>
            <a:solidFill>
              <a:srgbClr val="33CCC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532846311356E-2"/>
                  <c:y val="5.6758033006832707E-2"/>
                </c:manualLayout>
              </c:layout>
              <c:tx>
                <c:rich>
                  <a:bodyPr/>
                  <a:lstStyle/>
                  <a:p>
                    <a:r>
                      <a:rPr lang="en-US" dirty="0"/>
                      <a:t>4 181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8B-4D42-B391-8F1C54E7D5A0}"/>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8B-4D42-B391-8F1C54E7D5A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4181</c:v>
                </c:pt>
              </c:numCache>
            </c:numRef>
          </c:val>
          <c:extLst>
            <c:ext xmlns:c16="http://schemas.microsoft.com/office/drawing/2014/chart" uri="{C3380CC4-5D6E-409C-BE32-E72D297353CC}">
              <c16:uniqueId val="{00000005-ED8B-4D42-B391-8F1C54E7D5A0}"/>
            </c:ext>
          </c:extLst>
        </c:ser>
        <c:ser>
          <c:idx val="2"/>
          <c:order val="2"/>
          <c:tx>
            <c:strRef>
              <c:f>Лист1!$D$1</c:f>
              <c:strCache>
                <c:ptCount val="1"/>
                <c:pt idx="0">
                  <c:v>2026 год</c:v>
                </c:pt>
              </c:strCache>
            </c:strRef>
          </c:tx>
          <c:spPr>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881431658164667E-2"/>
                  <c:y val="5.5568351483981454E-2"/>
                </c:manualLayout>
              </c:layout>
              <c:tx>
                <c:rich>
                  <a:bodyPr/>
                  <a:lstStyle/>
                  <a:p>
                    <a:r>
                      <a:rPr lang="en-US" dirty="0"/>
                      <a:t>4 042,5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D8B-4D42-B391-8F1C54E7D5A0}"/>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D8B-4D42-B391-8F1C54E7D5A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4042.5</c:v>
                </c:pt>
              </c:numCache>
            </c:numRef>
          </c:val>
          <c:extLst>
            <c:ext xmlns:c16="http://schemas.microsoft.com/office/drawing/2014/chart" uri="{C3380CC4-5D6E-409C-BE32-E72D297353CC}">
              <c16:uniqueId val="{00000008-ED8B-4D42-B391-8F1C54E7D5A0}"/>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6.5983896526116984E-2"/>
          <c:w val="0.87329704799155217"/>
          <c:h val="0.90451586002639273"/>
        </c:manualLayout>
      </c:layout>
      <c:bar3DChart>
        <c:barDir val="col"/>
        <c:grouping val="clustered"/>
        <c:varyColors val="0"/>
        <c:ser>
          <c:idx val="0"/>
          <c:order val="0"/>
          <c:tx>
            <c:strRef>
              <c:f>Лист1!$B$1</c:f>
              <c:strCache>
                <c:ptCount val="1"/>
                <c:pt idx="0">
                  <c:v>2024 год</c:v>
                </c:pt>
              </c:strCache>
            </c:strRef>
          </c:tx>
          <c:spPr>
            <a:solidFill>
              <a:schemeClr val="bg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16 559,0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26-42FC-9F60-0AB3180B053E}"/>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26-42FC-9F60-0AB3180B053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16559</c:v>
                </c:pt>
              </c:numCache>
            </c:numRef>
          </c:val>
          <c:extLst>
            <c:ext xmlns:c16="http://schemas.microsoft.com/office/drawing/2014/chart" uri="{C3380CC4-5D6E-409C-BE32-E72D297353CC}">
              <c16:uniqueId val="{00000002-5126-42FC-9F60-0AB3180B053E}"/>
            </c:ext>
          </c:extLst>
        </c:ser>
        <c:ser>
          <c:idx val="1"/>
          <c:order val="1"/>
          <c:tx>
            <c:strRef>
              <c:f>Лист1!$C$1</c:f>
              <c:strCache>
                <c:ptCount val="1"/>
                <c:pt idx="0">
                  <c:v>2025 год</c:v>
                </c:pt>
              </c:strCache>
            </c:strRef>
          </c:tx>
          <c:spPr>
            <a:solidFill>
              <a:srgbClr val="CCFF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417435099803E-2"/>
                  <c:y val="6.523247797428898E-2"/>
                </c:manualLayout>
              </c:layout>
              <c:tx>
                <c:rich>
                  <a:bodyPr/>
                  <a:lstStyle/>
                  <a:p>
                    <a:r>
                      <a:rPr lang="en-US" dirty="0"/>
                      <a:t>8</a:t>
                    </a:r>
                    <a:r>
                      <a:rPr lang="en-US" baseline="0" dirty="0"/>
                      <a:t> 109,5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26-42FC-9F60-0AB3180B053E}"/>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126-42FC-9F60-0AB3180B053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8109.5</c:v>
                </c:pt>
              </c:numCache>
            </c:numRef>
          </c:val>
          <c:extLst>
            <c:ext xmlns:c16="http://schemas.microsoft.com/office/drawing/2014/chart" uri="{C3380CC4-5D6E-409C-BE32-E72D297353CC}">
              <c16:uniqueId val="{00000005-5126-42FC-9F60-0AB3180B053E}"/>
            </c:ext>
          </c:extLst>
        </c:ser>
        <c:ser>
          <c:idx val="2"/>
          <c:order val="2"/>
          <c:tx>
            <c:strRef>
              <c:f>Лист1!$D$1</c:f>
              <c:strCache>
                <c:ptCount val="1"/>
                <c:pt idx="0">
                  <c:v>2026 год</c:v>
                </c:pt>
              </c:strCache>
            </c:strRef>
          </c:tx>
          <c:spPr>
            <a:solidFill>
              <a:srgbClr val="91A96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3.0265418831242397E-2"/>
                  <c:y val="5.8200830090188886E-2"/>
                </c:manualLayout>
              </c:layout>
              <c:tx>
                <c:rich>
                  <a:bodyPr/>
                  <a:lstStyle/>
                  <a:p>
                    <a:r>
                      <a:rPr lang="en-US" dirty="0"/>
                      <a:t>7 953,3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126-42FC-9F60-0AB3180B053E}"/>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126-42FC-9F60-0AB3180B053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7953.3</c:v>
                </c:pt>
              </c:numCache>
            </c:numRef>
          </c:val>
          <c:extLst>
            <c:ext xmlns:c16="http://schemas.microsoft.com/office/drawing/2014/chart" uri="{C3380CC4-5D6E-409C-BE32-E72D297353CC}">
              <c16:uniqueId val="{00000008-5126-42FC-9F60-0AB3180B053E}"/>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6.5983896526116984E-2"/>
          <c:w val="0.87329704799155217"/>
          <c:h val="0.90451586002639273"/>
        </c:manualLayout>
      </c:layout>
      <c:bar3DChart>
        <c:barDir val="col"/>
        <c:grouping val="clustered"/>
        <c:varyColors val="0"/>
        <c:ser>
          <c:idx val="0"/>
          <c:order val="0"/>
          <c:tx>
            <c:strRef>
              <c:f>Лист1!$B$1</c:f>
              <c:strCache>
                <c:ptCount val="1"/>
                <c:pt idx="0">
                  <c:v>2024 год</c:v>
                </c:pt>
              </c:strCache>
            </c:strRef>
          </c:tx>
          <c:spPr>
            <a:solidFill>
              <a:srgbClr val="AD539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77 308,5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FDF-49E5-B59C-7371E09AE756}"/>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DF-49E5-B59C-7371E09AE75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77308.5</c:v>
                </c:pt>
              </c:numCache>
            </c:numRef>
          </c:val>
          <c:extLst>
            <c:ext xmlns:c16="http://schemas.microsoft.com/office/drawing/2014/chart" uri="{C3380CC4-5D6E-409C-BE32-E72D297353CC}">
              <c16:uniqueId val="{00000002-9FDF-49E5-B59C-7371E09AE756}"/>
            </c:ext>
          </c:extLst>
        </c:ser>
        <c:ser>
          <c:idx val="1"/>
          <c:order val="1"/>
          <c:tx>
            <c:strRef>
              <c:f>Лист1!$C$1</c:f>
              <c:strCache>
                <c:ptCount val="1"/>
                <c:pt idx="0">
                  <c:v>2025 год</c:v>
                </c:pt>
              </c:strCache>
            </c:strRef>
          </c:tx>
          <c:spPr>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9859011766723776E-2"/>
                  <c:y val="6.5232462633381644E-2"/>
                </c:manualLayout>
              </c:layout>
              <c:tx>
                <c:rich>
                  <a:bodyPr/>
                  <a:lstStyle/>
                  <a:p>
                    <a:r>
                      <a:rPr lang="en-US" dirty="0"/>
                      <a:t>54 541,2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DF-49E5-B59C-7371E09AE756}"/>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FDF-49E5-B59C-7371E09AE75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54541.2</c:v>
                </c:pt>
              </c:numCache>
            </c:numRef>
          </c:val>
          <c:extLst>
            <c:ext xmlns:c16="http://schemas.microsoft.com/office/drawing/2014/chart" uri="{C3380CC4-5D6E-409C-BE32-E72D297353CC}">
              <c16:uniqueId val="{00000005-9FDF-49E5-B59C-7371E09AE756}"/>
            </c:ext>
          </c:extLst>
        </c:ser>
        <c:ser>
          <c:idx val="2"/>
          <c:order val="2"/>
          <c:tx>
            <c:strRef>
              <c:f>Лист1!$D$1</c:f>
              <c:strCache>
                <c:ptCount val="1"/>
                <c:pt idx="0">
                  <c:v>2026 год</c:v>
                </c:pt>
              </c:strCache>
            </c:strRef>
          </c:tx>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881431658164667E-2"/>
                  <c:y val="5.5568351483981454E-2"/>
                </c:manualLayout>
              </c:layout>
              <c:tx>
                <c:rich>
                  <a:bodyPr/>
                  <a:lstStyle/>
                  <a:p>
                    <a:r>
                      <a:rPr lang="en-US" dirty="0"/>
                      <a:t>53 718,4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FDF-49E5-B59C-7371E09AE756}"/>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FDF-49E5-B59C-7371E09AE75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53718.400000000001</c:v>
                </c:pt>
              </c:numCache>
            </c:numRef>
          </c:val>
          <c:extLst>
            <c:ext xmlns:c16="http://schemas.microsoft.com/office/drawing/2014/chart" uri="{C3380CC4-5D6E-409C-BE32-E72D297353CC}">
              <c16:uniqueId val="{00000008-9FDF-49E5-B59C-7371E09AE756}"/>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6.5983896526116984E-2"/>
          <c:w val="0.87329704799155217"/>
          <c:h val="0.90451586002639273"/>
        </c:manualLayout>
      </c:layout>
      <c:bar3DChart>
        <c:barDir val="col"/>
        <c:grouping val="clustered"/>
        <c:varyColors val="0"/>
        <c:ser>
          <c:idx val="0"/>
          <c:order val="0"/>
          <c:tx>
            <c:strRef>
              <c:f>Лист1!$B$1</c:f>
              <c:strCache>
                <c:ptCount val="1"/>
                <c:pt idx="0">
                  <c:v>2024 год</c:v>
                </c:pt>
              </c:strCache>
            </c:strRef>
          </c:tx>
          <c:spPr>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5</a:t>
                    </a:r>
                    <a:r>
                      <a:rPr lang="en-US" baseline="0" dirty="0"/>
                      <a:t> 470,5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D29-406E-9345-5116DFC6C2B1}"/>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D29-406E-9345-5116DFC6C2B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571881.80911000003</c:v>
                </c:pt>
              </c:numCache>
            </c:numRef>
          </c:val>
          <c:extLst>
            <c:ext xmlns:c16="http://schemas.microsoft.com/office/drawing/2014/chart" uri="{C3380CC4-5D6E-409C-BE32-E72D297353CC}">
              <c16:uniqueId val="{00000002-BD29-406E-9345-5116DFC6C2B1}"/>
            </c:ext>
          </c:extLst>
        </c:ser>
        <c:ser>
          <c:idx val="1"/>
          <c:order val="1"/>
          <c:tx>
            <c:strRef>
              <c:f>Лист1!$C$1</c:f>
              <c:strCache>
                <c:ptCount val="1"/>
                <c:pt idx="0">
                  <c:v>2025 год</c:v>
                </c:pt>
              </c:strCache>
            </c:strRef>
          </c:tx>
          <c:spPr>
            <a:solidFill>
              <a:srgbClr val="CC99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532846311356E-2"/>
                  <c:y val="6.5232481171559831E-2"/>
                </c:manualLayout>
              </c:layout>
              <c:tx>
                <c:rich>
                  <a:bodyPr/>
                  <a:lstStyle/>
                  <a:p>
                    <a:r>
                      <a:rPr lang="en-US" dirty="0"/>
                      <a:t>6</a:t>
                    </a:r>
                    <a:r>
                      <a:rPr lang="en-US" baseline="0" dirty="0"/>
                      <a:t> 136,3</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D29-406E-9345-5116DFC6C2B1}"/>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D29-406E-9345-5116DFC6C2B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760986.71146000002</c:v>
                </c:pt>
              </c:numCache>
            </c:numRef>
          </c:val>
          <c:extLst>
            <c:ext xmlns:c16="http://schemas.microsoft.com/office/drawing/2014/chart" uri="{C3380CC4-5D6E-409C-BE32-E72D297353CC}">
              <c16:uniqueId val="{00000005-BD29-406E-9345-5116DFC6C2B1}"/>
            </c:ext>
          </c:extLst>
        </c:ser>
        <c:ser>
          <c:idx val="2"/>
          <c:order val="2"/>
          <c:tx>
            <c:strRef>
              <c:f>Лист1!$D$1</c:f>
              <c:strCache>
                <c:ptCount val="1"/>
                <c:pt idx="0">
                  <c:v>2026 год</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881431658164667E-2"/>
                  <c:y val="5.5568351483981454E-2"/>
                </c:manualLayout>
              </c:layout>
              <c:tx>
                <c:rich>
                  <a:bodyPr/>
                  <a:lstStyle/>
                  <a:p>
                    <a:r>
                      <a:rPr lang="en-US" dirty="0"/>
                      <a:t>6</a:t>
                    </a:r>
                    <a:r>
                      <a:rPr lang="en-US" baseline="0" dirty="0"/>
                      <a:t> 436,3</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D29-406E-9345-5116DFC6C2B1}"/>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D29-406E-9345-5116DFC6C2B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189104.90234999999</c:v>
                </c:pt>
              </c:numCache>
            </c:numRef>
          </c:val>
          <c:extLst>
            <c:ext xmlns:c16="http://schemas.microsoft.com/office/drawing/2014/chart" uri="{C3380CC4-5D6E-409C-BE32-E72D297353CC}">
              <c16:uniqueId val="{00000008-BD29-406E-9345-5116DFC6C2B1}"/>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6.5983896526116984E-2"/>
          <c:w val="0.87329704799155217"/>
          <c:h val="0.90451586002639273"/>
        </c:manualLayout>
      </c:layout>
      <c:bar3DChart>
        <c:barDir val="col"/>
        <c:grouping val="clustered"/>
        <c:varyColors val="0"/>
        <c:ser>
          <c:idx val="0"/>
          <c:order val="0"/>
          <c:tx>
            <c:strRef>
              <c:f>Лист1!$B$1</c:f>
              <c:strCache>
                <c:ptCount val="1"/>
                <c:pt idx="0">
                  <c:v>2024 год</c:v>
                </c:pt>
              </c:strCache>
            </c:strRef>
          </c:tx>
          <c:spPr>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6205176223118118E-2"/>
                  <c:y val="5.79173687491513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C47-4690-B021-5F2390806791}"/>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C47-4690-B021-5F23908067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571881.80911000003</c:v>
                </c:pt>
              </c:numCache>
            </c:numRef>
          </c:val>
          <c:extLst>
            <c:ext xmlns:c16="http://schemas.microsoft.com/office/drawing/2014/chart" uri="{C3380CC4-5D6E-409C-BE32-E72D297353CC}">
              <c16:uniqueId val="{00000002-5C47-4690-B021-5F2390806791}"/>
            </c:ext>
          </c:extLst>
        </c:ser>
        <c:ser>
          <c:idx val="1"/>
          <c:order val="1"/>
          <c:tx>
            <c:strRef>
              <c:f>Лист1!$C$1</c:f>
              <c:strCache>
                <c:ptCount val="1"/>
                <c:pt idx="0">
                  <c:v>2025 год</c:v>
                </c:pt>
              </c:strCache>
            </c:strRef>
          </c:tx>
          <c:spPr>
            <a:solidFill>
              <a:schemeClr val="accent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3922524743214942E-2"/>
                  <c:y val="6.0333381167524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C47-4690-B021-5F2390806791}"/>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C47-4690-B021-5F23908067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760986.71146000002</c:v>
                </c:pt>
              </c:numCache>
            </c:numRef>
          </c:val>
          <c:extLst>
            <c:ext xmlns:c16="http://schemas.microsoft.com/office/drawing/2014/chart" uri="{C3380CC4-5D6E-409C-BE32-E72D297353CC}">
              <c16:uniqueId val="{00000005-5C47-4690-B021-5F2390806791}"/>
            </c:ext>
          </c:extLst>
        </c:ser>
        <c:ser>
          <c:idx val="2"/>
          <c:order val="2"/>
          <c:tx>
            <c:strRef>
              <c:f>Лист1!$D$1</c:f>
              <c:strCache>
                <c:ptCount val="1"/>
                <c:pt idx="0">
                  <c:v>2026 год</c:v>
                </c:pt>
              </c:strCache>
            </c:strRef>
          </c:tx>
          <c:spPr>
            <a:solidFill>
              <a:schemeClr val="accent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3.0265418831242397E-2"/>
                  <c:y val="6.0467432630942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C47-4690-B021-5F2390806791}"/>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C47-4690-B021-5F23908067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189104.90234999999</c:v>
                </c:pt>
              </c:numCache>
            </c:numRef>
          </c:val>
          <c:extLst>
            <c:ext xmlns:c16="http://schemas.microsoft.com/office/drawing/2014/chart" uri="{C3380CC4-5D6E-409C-BE32-E72D297353CC}">
              <c16:uniqueId val="{00000008-5C47-4690-B021-5F2390806791}"/>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6.5983896526116984E-2"/>
          <c:w val="0.87329704799155217"/>
          <c:h val="0.90451586002639273"/>
        </c:manualLayout>
      </c:layout>
      <c:bar3DChart>
        <c:barDir val="col"/>
        <c:grouping val="clustered"/>
        <c:varyColors val="0"/>
        <c:ser>
          <c:idx val="0"/>
          <c:order val="0"/>
          <c:tx>
            <c:strRef>
              <c:f>Лист1!$B$1</c:f>
              <c:strCache>
                <c:ptCount val="1"/>
                <c:pt idx="0">
                  <c:v>2024 год</c:v>
                </c:pt>
              </c:strCache>
            </c:strRef>
          </c:tx>
          <c:spPr>
            <a:solidFill>
              <a:schemeClr val="accent4">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23</a:t>
                    </a:r>
                    <a:r>
                      <a:rPr lang="en-US" baseline="0" dirty="0"/>
                      <a:t> 385,7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C9-40AB-8F92-60BA3B740E29}"/>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5C9-40AB-8F92-60BA3B740E2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23385.7</c:v>
                </c:pt>
              </c:numCache>
            </c:numRef>
          </c:val>
          <c:extLst>
            <c:ext xmlns:c16="http://schemas.microsoft.com/office/drawing/2014/chart" uri="{C3380CC4-5D6E-409C-BE32-E72D297353CC}">
              <c16:uniqueId val="{00000002-F5C9-40AB-8F92-60BA3B740E29}"/>
            </c:ext>
          </c:extLst>
        </c:ser>
        <c:ser>
          <c:idx val="1"/>
          <c:order val="1"/>
          <c:tx>
            <c:strRef>
              <c:f>Лист1!$C$1</c:f>
              <c:strCache>
                <c:ptCount val="1"/>
                <c:pt idx="0">
                  <c:v>2025 год</c:v>
                </c:pt>
              </c:strCache>
            </c:strRef>
          </c:tx>
          <c:spPr>
            <a:solidFill>
              <a:schemeClr val="bg2">
                <a:lumMod val="9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417435099803E-2"/>
                  <c:y val="6.523247797428898E-2"/>
                </c:manualLayout>
              </c:layout>
              <c:tx>
                <c:rich>
                  <a:bodyPr/>
                  <a:lstStyle/>
                  <a:p>
                    <a:r>
                      <a:rPr lang="en-US" dirty="0"/>
                      <a:t>13</a:t>
                    </a:r>
                    <a:r>
                      <a:rPr lang="en-US" baseline="0" dirty="0"/>
                      <a:t> 390,1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5C9-40AB-8F92-60BA3B740E29}"/>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5C9-40AB-8F92-60BA3B740E2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13390.1</c:v>
                </c:pt>
              </c:numCache>
            </c:numRef>
          </c:val>
          <c:extLst>
            <c:ext xmlns:c16="http://schemas.microsoft.com/office/drawing/2014/chart" uri="{C3380CC4-5D6E-409C-BE32-E72D297353CC}">
              <c16:uniqueId val="{00000005-F5C9-40AB-8F92-60BA3B740E29}"/>
            </c:ext>
          </c:extLst>
        </c:ser>
        <c:ser>
          <c:idx val="2"/>
          <c:order val="2"/>
          <c:tx>
            <c:strRef>
              <c:f>Лист1!$D$1</c:f>
              <c:strCache>
                <c:ptCount val="1"/>
                <c:pt idx="0">
                  <c:v>2026 год</c:v>
                </c:pt>
              </c:strCache>
            </c:strRef>
          </c:tx>
          <c:spPr>
            <a:solidFill>
              <a:schemeClr val="accent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227443140532063E-2"/>
                  <c:y val="6.4460858223969505E-2"/>
                </c:manualLayout>
              </c:layout>
              <c:tx>
                <c:rich>
                  <a:bodyPr/>
                  <a:lstStyle/>
                  <a:p>
                    <a:r>
                      <a:rPr lang="en-US" dirty="0"/>
                      <a:t>13</a:t>
                    </a:r>
                    <a:r>
                      <a:rPr lang="en-US" baseline="0" dirty="0"/>
                      <a:t> 648,4</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5C9-40AB-8F92-60BA3B740E29}"/>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5C9-40AB-8F92-60BA3B740E2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13648.4</c:v>
                </c:pt>
              </c:numCache>
            </c:numRef>
          </c:val>
          <c:extLst>
            <c:ext xmlns:c16="http://schemas.microsoft.com/office/drawing/2014/chart" uri="{C3380CC4-5D6E-409C-BE32-E72D297353CC}">
              <c16:uniqueId val="{00000008-F5C9-40AB-8F92-60BA3B740E29}"/>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3.5399196872962571E-2"/>
          <c:w val="0.87329704799155217"/>
          <c:h val="0.93510048720938532"/>
        </c:manualLayout>
      </c:layout>
      <c:bar3DChart>
        <c:barDir val="col"/>
        <c:grouping val="clustered"/>
        <c:varyColors val="0"/>
        <c:ser>
          <c:idx val="0"/>
          <c:order val="0"/>
          <c:tx>
            <c:strRef>
              <c:f>Лист1!$B$1</c:f>
              <c:strCache>
                <c:ptCount val="1"/>
                <c:pt idx="0">
                  <c:v>2024 год</c:v>
                </c:pt>
              </c:strCache>
            </c:strRef>
          </c:tx>
          <c:spPr>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3</a:t>
                    </a:r>
                    <a:r>
                      <a:rPr lang="en-US" baseline="0" dirty="0"/>
                      <a:t> 669,7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70-4D0C-AF51-EE324E1C1D67}"/>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70-4D0C-AF51-EE324E1C1D6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3669.7</c:v>
                </c:pt>
              </c:numCache>
            </c:numRef>
          </c:val>
          <c:extLst>
            <c:ext xmlns:c16="http://schemas.microsoft.com/office/drawing/2014/chart" uri="{C3380CC4-5D6E-409C-BE32-E72D297353CC}">
              <c16:uniqueId val="{00000002-B570-4D0C-AF51-EE324E1C1D67}"/>
            </c:ext>
          </c:extLst>
        </c:ser>
        <c:ser>
          <c:idx val="1"/>
          <c:order val="1"/>
          <c:tx>
            <c:strRef>
              <c:f>Лист1!$C$1</c:f>
              <c:strCache>
                <c:ptCount val="1"/>
                <c:pt idx="0">
                  <c:v>2025 год</c:v>
                </c:pt>
              </c:strCache>
            </c:strRef>
          </c:tx>
          <c:spPr>
            <a:solidFill>
              <a:srgbClr val="33CCC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417435099803E-2"/>
                  <c:y val="6.523247797428898E-2"/>
                </c:manualLayout>
              </c:layout>
              <c:tx>
                <c:rich>
                  <a:bodyPr/>
                  <a:lstStyle/>
                  <a:p>
                    <a:r>
                      <a:rPr lang="en-US" dirty="0"/>
                      <a:t>3</a:t>
                    </a:r>
                    <a:r>
                      <a:rPr lang="en-US" baseline="0" dirty="0"/>
                      <a:t> 820,5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70-4D0C-AF51-EE324E1C1D67}"/>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570-4D0C-AF51-EE324E1C1D6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3820.5</c:v>
                </c:pt>
              </c:numCache>
            </c:numRef>
          </c:val>
          <c:extLst>
            <c:ext xmlns:c16="http://schemas.microsoft.com/office/drawing/2014/chart" uri="{C3380CC4-5D6E-409C-BE32-E72D297353CC}">
              <c16:uniqueId val="{00000005-B570-4D0C-AF51-EE324E1C1D67}"/>
            </c:ext>
          </c:extLst>
        </c:ser>
        <c:ser>
          <c:idx val="2"/>
          <c:order val="2"/>
          <c:tx>
            <c:strRef>
              <c:f>Лист1!$D$1</c:f>
              <c:strCache>
                <c:ptCount val="1"/>
                <c:pt idx="0">
                  <c:v>2026 год</c:v>
                </c:pt>
              </c:strCache>
            </c:strRef>
          </c:tx>
          <c:spPr>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881431658164667E-2"/>
                  <c:y val="5.5568351483981454E-2"/>
                </c:manualLayout>
              </c:layout>
              <c:tx>
                <c:rich>
                  <a:bodyPr/>
                  <a:lstStyle/>
                  <a:p>
                    <a:r>
                      <a:rPr lang="en-US" dirty="0"/>
                      <a:t>4</a:t>
                    </a:r>
                    <a:r>
                      <a:rPr lang="en-US" baseline="0" dirty="0"/>
                      <a:t> 049,1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570-4D0C-AF51-EE324E1C1D67}"/>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570-4D0C-AF51-EE324E1C1D6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4049.1</c:v>
                </c:pt>
              </c:numCache>
            </c:numRef>
          </c:val>
          <c:extLst>
            <c:ext xmlns:c16="http://schemas.microsoft.com/office/drawing/2014/chart" uri="{C3380CC4-5D6E-409C-BE32-E72D297353CC}">
              <c16:uniqueId val="{00000008-B570-4D0C-AF51-EE324E1C1D67}"/>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21275645298672"/>
          <c:y val="3.5399196872962571E-2"/>
          <c:w val="0.87329704799155217"/>
          <c:h val="0.93510048720938532"/>
        </c:manualLayout>
      </c:layout>
      <c:bar3DChart>
        <c:barDir val="col"/>
        <c:grouping val="clustered"/>
        <c:varyColors val="0"/>
        <c:ser>
          <c:idx val="0"/>
          <c:order val="0"/>
          <c:tx>
            <c:strRef>
              <c:f>Лист1!$B$1</c:f>
              <c:strCache>
                <c:ptCount val="1"/>
                <c:pt idx="0">
                  <c:v>2024 год</c:v>
                </c:pt>
              </c:strCache>
            </c:strRef>
          </c:tx>
          <c:spPr>
            <a:solidFill>
              <a:schemeClr val="accent4">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dirty="0"/>
                      <a:t>26</a:t>
                    </a:r>
                    <a:r>
                      <a:rPr lang="en-US" baseline="0" dirty="0"/>
                      <a:t> 029,1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7B-4004-9372-54F84611B9AA}"/>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7B-4004-9372-54F84611B9AA}"/>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26029.1</c:v>
                </c:pt>
              </c:numCache>
            </c:numRef>
          </c:val>
          <c:extLst>
            <c:ext xmlns:c16="http://schemas.microsoft.com/office/drawing/2014/chart" uri="{C3380CC4-5D6E-409C-BE32-E72D297353CC}">
              <c16:uniqueId val="{00000002-F27B-4004-9372-54F84611B9AA}"/>
            </c:ext>
          </c:extLst>
        </c:ser>
        <c:ser>
          <c:idx val="1"/>
          <c:order val="1"/>
          <c:tx>
            <c:strRef>
              <c:f>Лист1!$C$1</c:f>
              <c:strCache>
                <c:ptCount val="1"/>
                <c:pt idx="0">
                  <c:v>2025 год</c:v>
                </c:pt>
              </c:strCache>
            </c:strRef>
          </c:tx>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417435099803E-2"/>
                  <c:y val="6.523247797428898E-2"/>
                </c:manualLayout>
              </c:layout>
              <c:tx>
                <c:rich>
                  <a:bodyPr/>
                  <a:lstStyle/>
                  <a:p>
                    <a:r>
                      <a:rPr lang="en-US" dirty="0"/>
                      <a:t>27</a:t>
                    </a:r>
                    <a:r>
                      <a:rPr lang="en-US" baseline="0" dirty="0"/>
                      <a:t> 035,3</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27B-4004-9372-54F84611B9AA}"/>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27B-4004-9372-54F84611B9AA}"/>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27035.3</c:v>
                </c:pt>
              </c:numCache>
            </c:numRef>
          </c:val>
          <c:extLst>
            <c:ext xmlns:c16="http://schemas.microsoft.com/office/drawing/2014/chart" uri="{C3380CC4-5D6E-409C-BE32-E72D297353CC}">
              <c16:uniqueId val="{00000005-F27B-4004-9372-54F84611B9AA}"/>
            </c:ext>
          </c:extLst>
        </c:ser>
        <c:ser>
          <c:idx val="2"/>
          <c:order val="2"/>
          <c:tx>
            <c:strRef>
              <c:f>Лист1!$D$1</c:f>
              <c:strCache>
                <c:ptCount val="1"/>
                <c:pt idx="0">
                  <c:v>2026 год</c:v>
                </c:pt>
              </c:strCache>
            </c:strRef>
          </c:tx>
          <c:spPr>
            <a:solidFill>
              <a:schemeClr val="accent3">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3573435037435468E-2"/>
                  <c:y val="6.6690150681554469E-2"/>
                </c:manualLayout>
              </c:layout>
              <c:tx>
                <c:rich>
                  <a:bodyPr/>
                  <a:lstStyle/>
                  <a:p>
                    <a:r>
                      <a:rPr lang="en-US" dirty="0"/>
                      <a:t>28</a:t>
                    </a:r>
                    <a:r>
                      <a:rPr lang="en-US" baseline="0" dirty="0"/>
                      <a:t> 174,8</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27B-4004-9372-54F84611B9AA}"/>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27B-4004-9372-54F84611B9AA}"/>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28174.799999999999</c:v>
                </c:pt>
              </c:numCache>
            </c:numRef>
          </c:val>
          <c:extLst>
            <c:ext xmlns:c16="http://schemas.microsoft.com/office/drawing/2014/chart" uri="{C3380CC4-5D6E-409C-BE32-E72D297353CC}">
              <c16:uniqueId val="{00000008-F27B-4004-9372-54F84611B9AA}"/>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4007070317995691"/>
          <c:y val="3.1975001369604988E-2"/>
          <c:w val="0.75992929682004307"/>
          <c:h val="0.93510048720938532"/>
        </c:manualLayout>
      </c:layout>
      <c:bar3DChart>
        <c:barDir val="col"/>
        <c:grouping val="clustered"/>
        <c:varyColors val="0"/>
        <c:ser>
          <c:idx val="0"/>
          <c:order val="0"/>
          <c:tx>
            <c:strRef>
              <c:f>Лист1!$B$1</c:f>
              <c:strCache>
                <c:ptCount val="1"/>
                <c:pt idx="0">
                  <c:v>2024 год</c:v>
                </c:pt>
              </c:strCache>
            </c:strRef>
          </c:tx>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sz="800" dirty="0"/>
                      <a:t>115</a:t>
                    </a:r>
                    <a:r>
                      <a:rPr lang="en-US" sz="800" baseline="0" dirty="0"/>
                      <a:t> 304,8</a:t>
                    </a:r>
                    <a:endParaRPr lang="en-US" sz="800"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3AA-4D77-B4D1-747B7DABC4E8}"/>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AA-4D77-B4D1-747B7DABC4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115304.8</c:v>
                </c:pt>
              </c:numCache>
            </c:numRef>
          </c:val>
          <c:extLst>
            <c:ext xmlns:c16="http://schemas.microsoft.com/office/drawing/2014/chart" uri="{C3380CC4-5D6E-409C-BE32-E72D297353CC}">
              <c16:uniqueId val="{00000002-D3AA-4D77-B4D1-747B7DABC4E8}"/>
            </c:ext>
          </c:extLst>
        </c:ser>
        <c:ser>
          <c:idx val="1"/>
          <c:order val="1"/>
          <c:tx>
            <c:strRef>
              <c:f>Лист1!$C$1</c:f>
              <c:strCache>
                <c:ptCount val="1"/>
                <c:pt idx="0">
                  <c:v>2025 год</c:v>
                </c:pt>
              </c:strCache>
            </c:strRef>
          </c:tx>
          <c:spPr>
            <a:solidFill>
              <a:srgbClr val="CCFF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417435099803E-2"/>
                  <c:y val="6.523247797428898E-2"/>
                </c:manualLayout>
              </c:layout>
              <c:tx>
                <c:rich>
                  <a:bodyPr/>
                  <a:lstStyle/>
                  <a:p>
                    <a:r>
                      <a:rPr lang="en-US" sz="800" dirty="0"/>
                      <a:t>115</a:t>
                    </a:r>
                    <a:r>
                      <a:rPr lang="en-US" sz="800" baseline="0" dirty="0"/>
                      <a:t> 304,8</a:t>
                    </a:r>
                    <a:endParaRPr lang="en-US" sz="800"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AA-4D77-B4D1-747B7DABC4E8}"/>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AA-4D77-B4D1-747B7DABC4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115304.8</c:v>
                </c:pt>
              </c:numCache>
            </c:numRef>
          </c:val>
          <c:extLst>
            <c:ext xmlns:c16="http://schemas.microsoft.com/office/drawing/2014/chart" uri="{C3380CC4-5D6E-409C-BE32-E72D297353CC}">
              <c16:uniqueId val="{00000005-D3AA-4D77-B4D1-747B7DABC4E8}"/>
            </c:ext>
          </c:extLst>
        </c:ser>
        <c:ser>
          <c:idx val="2"/>
          <c:order val="2"/>
          <c:tx>
            <c:strRef>
              <c:f>Лист1!$D$1</c:f>
              <c:strCache>
                <c:ptCount val="1"/>
                <c:pt idx="0">
                  <c:v>2026 год</c:v>
                </c:pt>
              </c:strCache>
            </c:strRef>
          </c:tx>
          <c:spPr>
            <a:solidFill>
              <a:srgbClr val="CC34C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6919426934338991E-2"/>
                  <c:y val="5.8131689164791792E-2"/>
                </c:manualLayout>
              </c:layout>
              <c:tx>
                <c:rich>
                  <a:bodyPr/>
                  <a:lstStyle/>
                  <a:p>
                    <a:r>
                      <a:rPr lang="en-US" sz="800" dirty="0"/>
                      <a:t>115</a:t>
                    </a:r>
                    <a:r>
                      <a:rPr lang="en-US" sz="800" baseline="0" dirty="0"/>
                      <a:t> 304,8</a:t>
                    </a:r>
                    <a:endParaRPr lang="en-US" sz="800"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AA-4D77-B4D1-747B7DABC4E8}"/>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AA-4D77-B4D1-747B7DABC4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115304.8</c:v>
                </c:pt>
              </c:numCache>
            </c:numRef>
          </c:val>
          <c:extLst>
            <c:ext xmlns:c16="http://schemas.microsoft.com/office/drawing/2014/chart" uri="{C3380CC4-5D6E-409C-BE32-E72D297353CC}">
              <c16:uniqueId val="{00000008-D3AA-4D77-B4D1-747B7DABC4E8}"/>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4007070317995691"/>
          <c:y val="3.1975001369604988E-2"/>
          <c:w val="0.75992929682004307"/>
          <c:h val="0.93510048720938532"/>
        </c:manualLayout>
      </c:layout>
      <c:bar3DChart>
        <c:barDir val="col"/>
        <c:grouping val="clustered"/>
        <c:varyColors val="0"/>
        <c:ser>
          <c:idx val="0"/>
          <c:order val="0"/>
          <c:tx>
            <c:strRef>
              <c:f>Лист1!$B$1</c:f>
              <c:strCache>
                <c:ptCount val="1"/>
                <c:pt idx="0">
                  <c:v>2024 год</c:v>
                </c:pt>
              </c:strCache>
            </c:strRef>
          </c:tx>
          <c:spPr>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67185127578417E-2"/>
                  <c:y val="6.2816460271537561E-2"/>
                </c:manualLayout>
              </c:layout>
              <c:tx>
                <c:rich>
                  <a:bodyPr/>
                  <a:lstStyle/>
                  <a:p>
                    <a:r>
                      <a:rPr lang="en-US" sz="800" dirty="0"/>
                      <a:t>4</a:t>
                    </a:r>
                    <a:r>
                      <a:rPr lang="en-US" sz="800" baseline="0" dirty="0"/>
                      <a:t> 090,0</a:t>
                    </a:r>
                    <a:endParaRPr lang="en-US" sz="800"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3AA-4D77-B4D1-747B7DABC4E8}"/>
                </c:ext>
              </c:extLst>
            </c:dLbl>
            <c:dLbl>
              <c:idx val="1"/>
              <c:layout>
                <c:manualLayout>
                  <c:x val="2.0576417435099803E-2"/>
                  <c:y val="6.523247797428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AA-4D77-B4D1-747B7DABC4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Лист1!$B$2</c:f>
              <c:numCache>
                <c:formatCode>#\ ##0.0</c:formatCode>
                <c:ptCount val="1"/>
                <c:pt idx="0">
                  <c:v>4090</c:v>
                </c:pt>
              </c:numCache>
            </c:numRef>
          </c:val>
          <c:extLst>
            <c:ext xmlns:c16="http://schemas.microsoft.com/office/drawing/2014/chart" uri="{C3380CC4-5D6E-409C-BE32-E72D297353CC}">
              <c16:uniqueId val="{00000002-D3AA-4D77-B4D1-747B7DABC4E8}"/>
            </c:ext>
          </c:extLst>
        </c:ser>
        <c:ser>
          <c:idx val="1"/>
          <c:order val="1"/>
          <c:tx>
            <c:strRef>
              <c:f>Лист1!$C$1</c:f>
              <c:strCache>
                <c:ptCount val="1"/>
                <c:pt idx="0">
                  <c:v>2025 год</c:v>
                </c:pt>
              </c:strCache>
            </c:strRef>
          </c:tx>
          <c:spPr>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576417435099803E-2"/>
                  <c:y val="6.523247797428898E-2"/>
                </c:manualLayout>
              </c:layout>
              <c:tx>
                <c:rich>
                  <a:bodyPr/>
                  <a:lstStyle/>
                  <a:p>
                    <a:r>
                      <a:rPr lang="en-US" sz="800" dirty="0"/>
                      <a:t>4</a:t>
                    </a:r>
                    <a:r>
                      <a:rPr lang="en-US" sz="800" baseline="0" dirty="0"/>
                      <a:t> 418,0</a:t>
                    </a:r>
                    <a:endParaRPr lang="en-US" sz="800"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AA-4D77-B4D1-747B7DABC4E8}"/>
                </c:ext>
              </c:extLst>
            </c:dLbl>
            <c:dLbl>
              <c:idx val="1"/>
              <c:layout>
                <c:manualLayout>
                  <c:x val="1.4697441025071289E-2"/>
                  <c:y val="6.281646027153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AA-4D77-B4D1-747B7DABC4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 ##0.0</c:formatCode>
                <c:ptCount val="1"/>
                <c:pt idx="0">
                  <c:v>4418</c:v>
                </c:pt>
              </c:numCache>
            </c:numRef>
          </c:val>
          <c:extLst>
            <c:ext xmlns:c16="http://schemas.microsoft.com/office/drawing/2014/chart" uri="{C3380CC4-5D6E-409C-BE32-E72D297353CC}">
              <c16:uniqueId val="{00000005-D3AA-4D77-B4D1-747B7DABC4E8}"/>
            </c:ext>
          </c:extLst>
        </c:ser>
        <c:ser>
          <c:idx val="2"/>
          <c:order val="2"/>
          <c:tx>
            <c:strRef>
              <c:f>Лист1!$D$1</c:f>
              <c:strCache>
                <c:ptCount val="1"/>
                <c:pt idx="0">
                  <c:v>2026 год</c:v>
                </c:pt>
              </c:strCache>
            </c:strRef>
          </c:tx>
          <c:spPr>
            <a:solidFill>
              <a:srgbClr val="00CC9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6919426934338991E-2"/>
                  <c:y val="5.8131689164791792E-2"/>
                </c:manualLayout>
              </c:layout>
              <c:tx>
                <c:rich>
                  <a:bodyPr/>
                  <a:lstStyle/>
                  <a:p>
                    <a:r>
                      <a:rPr lang="en-US" sz="800" dirty="0"/>
                      <a:t>4</a:t>
                    </a:r>
                    <a:r>
                      <a:rPr lang="en-US" sz="800" baseline="0" dirty="0"/>
                      <a:t> 770,0</a:t>
                    </a:r>
                    <a:endParaRPr lang="en-US" sz="800"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AA-4D77-B4D1-747B7DABC4E8}"/>
                </c:ext>
              </c:extLst>
            </c:dLbl>
            <c:dLbl>
              <c:idx val="1"/>
              <c:layout>
                <c:manualLayout>
                  <c:x val="1.8571015473877774E-2"/>
                  <c:y val="0.10117845984592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AA-4D77-B4D1-747B7DABC4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 ##0.0</c:formatCode>
                <c:ptCount val="1"/>
                <c:pt idx="0">
                  <c:v>4770</c:v>
                </c:pt>
              </c:numCache>
            </c:numRef>
          </c:val>
          <c:extLst>
            <c:ext xmlns:c16="http://schemas.microsoft.com/office/drawing/2014/chart" uri="{C3380CC4-5D6E-409C-BE32-E72D297353CC}">
              <c16:uniqueId val="{00000008-D3AA-4D77-B4D1-747B7DABC4E8}"/>
            </c:ext>
          </c:extLst>
        </c:ser>
        <c:dLbls>
          <c:showLegendKey val="0"/>
          <c:showVal val="1"/>
          <c:showCatName val="0"/>
          <c:showSerName val="0"/>
          <c:showPercent val="0"/>
          <c:showBubbleSize val="0"/>
        </c:dLbls>
        <c:gapWidth val="150"/>
        <c:shape val="cylinder"/>
        <c:axId val="83339136"/>
        <c:axId val="83340672"/>
        <c:axId val="0"/>
      </c:bar3DChart>
      <c:catAx>
        <c:axId val="8333913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40672"/>
        <c:crosses val="autoZero"/>
        <c:auto val="1"/>
        <c:lblAlgn val="ctr"/>
        <c:lblOffset val="100"/>
        <c:noMultiLvlLbl val="0"/>
      </c:catAx>
      <c:valAx>
        <c:axId val="83340672"/>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3339136"/>
        <c:crosses val="autoZero"/>
        <c:crossBetween val="between"/>
      </c:valAx>
      <c:spPr>
        <a:noFill/>
        <a:ln>
          <a:noFill/>
        </a:ln>
        <a:effectLst/>
      </c:spPr>
    </c:plotArea>
    <c:legend>
      <c:legendPos val="b"/>
      <c:layout>
        <c:manualLayout>
          <c:xMode val="edge"/>
          <c:yMode val="edge"/>
          <c:x val="0.17534162870792133"/>
          <c:y val="0.92748424778199245"/>
          <c:w val="0.74455616042661932"/>
          <c:h val="6.06589930717315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Коэффициент естественного прироста населения, на 1000 человек населения</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781-42DD-91A0-EEF003B6882B}"/>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A781-42DD-91A0-EEF003B6882B}"/>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A781-42DD-91A0-EEF003B6882B}"/>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A781-42DD-91A0-EEF003B6882B}"/>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A781-42DD-91A0-EEF003B6882B}"/>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-6.1</c:v>
                </c:pt>
                <c:pt idx="1">
                  <c:v>-3.5</c:v>
                </c:pt>
                <c:pt idx="2">
                  <c:v>-4.0999999999999996</c:v>
                </c:pt>
                <c:pt idx="3">
                  <c:v>-4.2</c:v>
                </c:pt>
                <c:pt idx="4">
                  <c:v>-4.3</c:v>
                </c:pt>
              </c:numCache>
            </c:numRef>
          </c:val>
          <c:extLst>
            <c:ext xmlns:c16="http://schemas.microsoft.com/office/drawing/2014/chart" uri="{C3380CC4-5D6E-409C-BE32-E72D297353CC}">
              <c16:uniqueId val="{0000000A-A781-42DD-91A0-EEF003B6882B}"/>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ru-RU" dirty="0"/>
              <a:t>Общий</a:t>
            </a:r>
            <a:r>
              <a:rPr lang="ru-RU" baseline="0" dirty="0"/>
              <a:t> коэффициент рождаемости, число родившихся на 1000</a:t>
            </a:r>
            <a:endParaRPr lang="ru-RU" dirty="0"/>
          </a:p>
        </c:rich>
      </c:tx>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Общий коэффициент рождаемости, число родившихся на 1000 человек населения</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5CD1-44A7-9697-74A83AA3111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CD1-44A7-9697-74A83AA31117}"/>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5CD1-44A7-9697-74A83AA31117}"/>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5CD1-44A7-9697-74A83AA31117}"/>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5CD1-44A7-9697-74A83AA31117}"/>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5.6</c:v>
                </c:pt>
                <c:pt idx="1">
                  <c:v>7.5</c:v>
                </c:pt>
                <c:pt idx="2">
                  <c:v>7</c:v>
                </c:pt>
                <c:pt idx="3">
                  <c:v>6.9</c:v>
                </c:pt>
                <c:pt idx="4">
                  <c:v>6.8</c:v>
                </c:pt>
              </c:numCache>
            </c:numRef>
          </c:val>
          <c:extLst>
            <c:ext xmlns:c16="http://schemas.microsoft.com/office/drawing/2014/chart" uri="{C3380CC4-5D6E-409C-BE32-E72D297353CC}">
              <c16:uniqueId val="{0000000A-5CD1-44A7-9697-74A83AA31117}"/>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Общая численность безработных, тыс. чел.</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4-5E97-4E25-950E-8DDE97CF29F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E97-4E25-950E-8DDE97CF29F9}"/>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5E97-4E25-950E-8DDE97CF29F9}"/>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6-5E97-4E25-950E-8DDE97CF29F9}"/>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7-5E97-4E25-950E-8DDE97CF29F9}"/>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0.000</c:formatCode>
                <c:ptCount val="5"/>
                <c:pt idx="0">
                  <c:v>3.6999999999999998E-2</c:v>
                </c:pt>
                <c:pt idx="1">
                  <c:v>3.2000000000000001E-2</c:v>
                </c:pt>
                <c:pt idx="2">
                  <c:v>3.2000000000000001E-2</c:v>
                </c:pt>
                <c:pt idx="3">
                  <c:v>0.03</c:v>
                </c:pt>
                <c:pt idx="4">
                  <c:v>2.8000000000000001E-2</c:v>
                </c:pt>
              </c:numCache>
            </c:numRef>
          </c:val>
          <c:extLst>
            <c:ext xmlns:c16="http://schemas.microsoft.com/office/drawing/2014/chart" uri="{C3380CC4-5D6E-409C-BE32-E72D297353CC}">
              <c16:uniqueId val="{00000000-5E97-4E25-950E-8DDE97CF29F9}"/>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Численность населения в трудоспособного возраста, тыс. чел.</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FAD2-4A2E-8045-2BD3F76F620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AD2-4A2E-8045-2BD3F76F6200}"/>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FAD2-4A2E-8045-2BD3F76F6200}"/>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FAD2-4A2E-8045-2BD3F76F6200}"/>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FAD2-4A2E-8045-2BD3F76F6200}"/>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0.50900000000000001</c:v>
                </c:pt>
                <c:pt idx="1">
                  <c:v>0.434</c:v>
                </c:pt>
                <c:pt idx="2">
                  <c:v>0.40600000000000003</c:v>
                </c:pt>
                <c:pt idx="3">
                  <c:v>0.38400000000000001</c:v>
                </c:pt>
                <c:pt idx="4" formatCode="0.000">
                  <c:v>0.39</c:v>
                </c:pt>
              </c:numCache>
            </c:numRef>
          </c:val>
          <c:extLst>
            <c:ext xmlns:c16="http://schemas.microsoft.com/office/drawing/2014/chart" uri="{C3380CC4-5D6E-409C-BE32-E72D297353CC}">
              <c16:uniqueId val="{0000000A-FAD2-4A2E-8045-2BD3F76F6200}"/>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Численность населения с денежными доходами ниже прожиточного минимума к общей численности населения,%</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8880-4717-A773-7EFF56A57F3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8880-4717-A773-7EFF56A57F3C}"/>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8880-4717-A773-7EFF56A57F3C}"/>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8880-4717-A773-7EFF56A57F3C}"/>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8880-4717-A773-7EFF56A57F3C}"/>
              </c:ext>
            </c:extLst>
          </c:dPt>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3.2</c:v>
                </c:pt>
                <c:pt idx="1">
                  <c:v>3.2</c:v>
                </c:pt>
                <c:pt idx="2">
                  <c:v>3.1</c:v>
                </c:pt>
                <c:pt idx="3">
                  <c:v>2.7</c:v>
                </c:pt>
                <c:pt idx="4">
                  <c:v>2.2999999999999998</c:v>
                </c:pt>
              </c:numCache>
            </c:numRef>
          </c:val>
          <c:extLst>
            <c:ext xmlns:c16="http://schemas.microsoft.com/office/drawing/2014/chart" uri="{C3380CC4-5D6E-409C-BE32-E72D297353CC}">
              <c16:uniqueId val="{0000000A-8880-4717-A773-7EFF56A57F3C}"/>
            </c:ext>
          </c:extLst>
        </c:ser>
        <c:dLbls>
          <c:showLegendKey val="0"/>
          <c:showVal val="0"/>
          <c:showCatName val="0"/>
          <c:showSerName val="0"/>
          <c:showPercent val="0"/>
          <c:showBubbleSize val="0"/>
        </c:dLbls>
        <c:gapWidth val="219"/>
        <c:axId val="1485870047"/>
        <c:axId val="1743157231"/>
      </c:barChart>
      <c:catAx>
        <c:axId val="148587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43157231"/>
        <c:crosses val="autoZero"/>
        <c:auto val="1"/>
        <c:lblAlgn val="ctr"/>
        <c:lblOffset val="100"/>
        <c:noMultiLvlLbl val="0"/>
      </c:catAx>
      <c:valAx>
        <c:axId val="1743157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85870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7.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8.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9.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6.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7.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8.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A8DD79-C22E-47C8-B16A-DB60A9CA7244}" type="doc">
      <dgm:prSet loTypeId="urn:microsoft.com/office/officeart/2009/layout/CircleArrowProcess" loCatId="cycle" qsTypeId="urn:microsoft.com/office/officeart/2005/8/quickstyle/3d3" qsCatId="3D" csTypeId="urn:microsoft.com/office/officeart/2005/8/colors/colorful3" csCatId="colorful" phldr="1"/>
      <dgm:spPr/>
      <dgm:t>
        <a:bodyPr/>
        <a:lstStyle/>
        <a:p>
          <a:endParaRPr lang="ru-RU"/>
        </a:p>
      </dgm:t>
    </dgm:pt>
    <dgm:pt modelId="{18DF864A-F140-46FD-9D51-6578FC964B0A}">
      <dgm:prSet phldrT="[Текст]" custT="1"/>
      <dgm:spPr/>
      <dgm:t>
        <a:bodyPr>
          <a:scene3d>
            <a:camera prst="orthographicFront"/>
            <a:lightRig rig="harsh" dir="t"/>
          </a:scene3d>
          <a:sp3d extrusionH="57150" prstMaterial="matte">
            <a:bevelT w="63500" h="12700" prst="angle"/>
            <a:contourClr>
              <a:schemeClr val="bg1">
                <a:lumMod val="65000"/>
              </a:schemeClr>
            </a:contourClr>
          </a:sp3d>
        </a:bodyPr>
        <a:lstStyle/>
        <a:p>
          <a:r>
            <a:rPr lang="ru-RU" sz="1600" b="1" cap="none" spc="0" dirty="0">
              <a:ln/>
              <a:solidFill>
                <a:schemeClr val="accent3"/>
              </a:solidFill>
              <a:effectLst/>
            </a:rPr>
            <a:t>Федеральный уровень</a:t>
          </a:r>
        </a:p>
      </dgm:t>
    </dgm:pt>
    <dgm:pt modelId="{4A3CC8E4-E04E-426E-B883-0898C227DCAB}" type="parTrans" cxnId="{B83BCE01-1935-4CCE-96B0-3DFC883BDF5C}">
      <dgm:prSet/>
      <dgm:spPr/>
      <dgm:t>
        <a:bodyPr/>
        <a:lstStyle/>
        <a:p>
          <a:endParaRPr lang="ru-RU"/>
        </a:p>
      </dgm:t>
    </dgm:pt>
    <dgm:pt modelId="{40A532A3-CD82-40CA-8E5A-CC89693B0ACE}" type="sibTrans" cxnId="{B83BCE01-1935-4CCE-96B0-3DFC883BDF5C}">
      <dgm:prSet/>
      <dgm:spPr/>
      <dgm:t>
        <a:bodyPr/>
        <a:lstStyle/>
        <a:p>
          <a:endParaRPr lang="ru-RU"/>
        </a:p>
      </dgm:t>
    </dgm:pt>
    <dgm:pt modelId="{60379CF4-128F-4A1E-AE72-BAA256332E2E}">
      <dgm:prSet phldrT="[Текст]" custT="1"/>
      <dgm:spPr/>
      <dgm:t>
        <a:bodyPr>
          <a:scene3d>
            <a:camera prst="orthographicFront"/>
            <a:lightRig rig="harsh" dir="t"/>
          </a:scene3d>
          <a:sp3d extrusionH="57150" prstMaterial="matte">
            <a:bevelT w="63500" h="12700" prst="angle"/>
            <a:contourClr>
              <a:schemeClr val="bg1">
                <a:lumMod val="65000"/>
              </a:schemeClr>
            </a:contourClr>
          </a:sp3d>
        </a:bodyPr>
        <a:lstStyle/>
        <a:p>
          <a:r>
            <a:rPr lang="ru-RU" sz="1600" b="1" cap="none" spc="0" dirty="0">
              <a:ln/>
              <a:solidFill>
                <a:srgbClr val="33CCCC"/>
              </a:solidFill>
              <a:effectLst/>
            </a:rPr>
            <a:t>Региональный уровень</a:t>
          </a:r>
        </a:p>
      </dgm:t>
    </dgm:pt>
    <dgm:pt modelId="{CD874DA2-ACCF-48FD-A8F0-27C7E320BAA0}" type="parTrans" cxnId="{A6C4D470-5EEE-456A-817E-5154EFD92F45}">
      <dgm:prSet/>
      <dgm:spPr/>
      <dgm:t>
        <a:bodyPr/>
        <a:lstStyle/>
        <a:p>
          <a:endParaRPr lang="ru-RU"/>
        </a:p>
      </dgm:t>
    </dgm:pt>
    <dgm:pt modelId="{458032E5-7D32-45A4-823A-0E7FC9D94DC0}" type="sibTrans" cxnId="{A6C4D470-5EEE-456A-817E-5154EFD92F45}">
      <dgm:prSet/>
      <dgm:spPr/>
      <dgm:t>
        <a:bodyPr/>
        <a:lstStyle/>
        <a:p>
          <a:endParaRPr lang="ru-RU"/>
        </a:p>
      </dgm:t>
    </dgm:pt>
    <dgm:pt modelId="{5AE3BC40-F3C1-4261-8BA9-C737F57473F8}">
      <dgm:prSet phldrT="[Текст]" custT="1"/>
      <dgm:spPr/>
      <dgm:t>
        <a:bodyPr>
          <a:scene3d>
            <a:camera prst="orthographicFront"/>
            <a:lightRig rig="harsh" dir="t"/>
          </a:scene3d>
          <a:sp3d extrusionH="57150" prstMaterial="matte">
            <a:bevelT w="63500" h="12700" prst="angle"/>
            <a:contourClr>
              <a:schemeClr val="bg1">
                <a:lumMod val="65000"/>
              </a:schemeClr>
            </a:contourClr>
          </a:sp3d>
        </a:bodyPr>
        <a:lstStyle/>
        <a:p>
          <a:r>
            <a:rPr lang="ru-RU" sz="1600" b="1" cap="none" spc="0" dirty="0">
              <a:ln/>
              <a:solidFill>
                <a:schemeClr val="accent4">
                  <a:lumMod val="75000"/>
                </a:schemeClr>
              </a:solidFill>
              <a:effectLst/>
            </a:rPr>
            <a:t>Муниципальный уровень</a:t>
          </a:r>
        </a:p>
      </dgm:t>
    </dgm:pt>
    <dgm:pt modelId="{70A6EE67-543F-4C8D-818A-2E6856650F2F}" type="parTrans" cxnId="{24234DDB-414A-424A-812F-9180FC83CF81}">
      <dgm:prSet/>
      <dgm:spPr/>
      <dgm:t>
        <a:bodyPr/>
        <a:lstStyle/>
        <a:p>
          <a:endParaRPr lang="ru-RU"/>
        </a:p>
      </dgm:t>
    </dgm:pt>
    <dgm:pt modelId="{CCEA2C73-3564-4316-9E6D-DF3B3501F07A}" type="sibTrans" cxnId="{24234DDB-414A-424A-812F-9180FC83CF81}">
      <dgm:prSet/>
      <dgm:spPr/>
      <dgm:t>
        <a:bodyPr/>
        <a:lstStyle/>
        <a:p>
          <a:endParaRPr lang="ru-RU"/>
        </a:p>
      </dgm:t>
    </dgm:pt>
    <dgm:pt modelId="{B79D6AE8-4D67-4DB8-866C-CB0D54559DDC}" type="pres">
      <dgm:prSet presAssocID="{7DA8DD79-C22E-47C8-B16A-DB60A9CA7244}" presName="Name0" presStyleCnt="0">
        <dgm:presLayoutVars>
          <dgm:chMax val="7"/>
          <dgm:chPref val="7"/>
          <dgm:dir/>
          <dgm:animLvl val="lvl"/>
        </dgm:presLayoutVars>
      </dgm:prSet>
      <dgm:spPr/>
    </dgm:pt>
    <dgm:pt modelId="{AA6094CC-9DFA-4EEC-AD82-A3802A6234DE}" type="pres">
      <dgm:prSet presAssocID="{18DF864A-F140-46FD-9D51-6578FC964B0A}" presName="Accent1" presStyleCnt="0"/>
      <dgm:spPr/>
    </dgm:pt>
    <dgm:pt modelId="{F6C3F7A4-4BA0-4B8F-8B07-9AE25B11E6E5}" type="pres">
      <dgm:prSet presAssocID="{18DF864A-F140-46FD-9D51-6578FC964B0A}" presName="Accent" presStyleLbl="node1" presStyleIdx="0" presStyleCnt="3"/>
      <dgm:spPr/>
    </dgm:pt>
    <dgm:pt modelId="{DD2828ED-1DE1-418E-BE81-CA4F3D37002C}" type="pres">
      <dgm:prSet presAssocID="{18DF864A-F140-46FD-9D51-6578FC964B0A}" presName="Parent1" presStyleLbl="revTx" presStyleIdx="0" presStyleCnt="3" custLinFactX="-44943" custLinFactNeighborX="-100000" custLinFactNeighborY="19346">
        <dgm:presLayoutVars>
          <dgm:chMax val="1"/>
          <dgm:chPref val="1"/>
          <dgm:bulletEnabled val="1"/>
        </dgm:presLayoutVars>
      </dgm:prSet>
      <dgm:spPr/>
    </dgm:pt>
    <dgm:pt modelId="{9CFDBE2E-192D-4821-914B-466E3D2A523C}" type="pres">
      <dgm:prSet presAssocID="{60379CF4-128F-4A1E-AE72-BAA256332E2E}" presName="Accent2" presStyleCnt="0"/>
      <dgm:spPr/>
    </dgm:pt>
    <dgm:pt modelId="{903DB575-716E-4793-A1DF-930A18AF116A}" type="pres">
      <dgm:prSet presAssocID="{60379CF4-128F-4A1E-AE72-BAA256332E2E}" presName="Accent" presStyleLbl="node1" presStyleIdx="1" presStyleCnt="3"/>
      <dgm:spPr/>
    </dgm:pt>
    <dgm:pt modelId="{8D20B295-417A-4EB1-959C-8471C07B22BC}" type="pres">
      <dgm:prSet presAssocID="{60379CF4-128F-4A1E-AE72-BAA256332E2E}" presName="Parent2" presStyleLbl="revTx" presStyleIdx="1" presStyleCnt="3" custLinFactX="29848" custLinFactNeighborX="100000" custLinFactNeighborY="-3240">
        <dgm:presLayoutVars>
          <dgm:chMax val="1"/>
          <dgm:chPref val="1"/>
          <dgm:bulletEnabled val="1"/>
        </dgm:presLayoutVars>
      </dgm:prSet>
      <dgm:spPr/>
    </dgm:pt>
    <dgm:pt modelId="{4D04625C-82A8-4C21-9BD4-F99E09B7E38B}" type="pres">
      <dgm:prSet presAssocID="{5AE3BC40-F3C1-4261-8BA9-C737F57473F8}" presName="Accent3" presStyleCnt="0"/>
      <dgm:spPr/>
    </dgm:pt>
    <dgm:pt modelId="{0A816259-6780-4D49-B7F7-C07B0D043627}" type="pres">
      <dgm:prSet presAssocID="{5AE3BC40-F3C1-4261-8BA9-C737F57473F8}" presName="Accent" presStyleLbl="node1" presStyleIdx="2" presStyleCnt="3"/>
      <dgm:spPr/>
    </dgm:pt>
    <dgm:pt modelId="{768851E1-B4A6-4C59-9369-8053926EC742}" type="pres">
      <dgm:prSet presAssocID="{5AE3BC40-F3C1-4261-8BA9-C737F57473F8}" presName="Parent3" presStyleLbl="revTx" presStyleIdx="2" presStyleCnt="3" custScaleX="114668" custLinFactX="-45801" custLinFactNeighborX="-100000" custLinFactNeighborY="-4524">
        <dgm:presLayoutVars>
          <dgm:chMax val="1"/>
          <dgm:chPref val="1"/>
          <dgm:bulletEnabled val="1"/>
        </dgm:presLayoutVars>
      </dgm:prSet>
      <dgm:spPr/>
    </dgm:pt>
  </dgm:ptLst>
  <dgm:cxnLst>
    <dgm:cxn modelId="{B83BCE01-1935-4CCE-96B0-3DFC883BDF5C}" srcId="{7DA8DD79-C22E-47C8-B16A-DB60A9CA7244}" destId="{18DF864A-F140-46FD-9D51-6578FC964B0A}" srcOrd="0" destOrd="0" parTransId="{4A3CC8E4-E04E-426E-B883-0898C227DCAB}" sibTransId="{40A532A3-CD82-40CA-8E5A-CC89693B0ACE}"/>
    <dgm:cxn modelId="{3955CF1C-8DF9-4384-A570-62D747BCC22A}" type="presOf" srcId="{7DA8DD79-C22E-47C8-B16A-DB60A9CA7244}" destId="{B79D6AE8-4D67-4DB8-866C-CB0D54559DDC}" srcOrd="0" destOrd="0" presId="urn:microsoft.com/office/officeart/2009/layout/CircleArrowProcess"/>
    <dgm:cxn modelId="{ACB48F3F-BC2C-4400-BAF0-3975803612EC}" type="presOf" srcId="{60379CF4-128F-4A1E-AE72-BAA256332E2E}" destId="{8D20B295-417A-4EB1-959C-8471C07B22BC}" srcOrd="0" destOrd="0" presId="urn:microsoft.com/office/officeart/2009/layout/CircleArrowProcess"/>
    <dgm:cxn modelId="{981F6548-C4C6-4279-9354-33B6CDD4EF47}" type="presOf" srcId="{5AE3BC40-F3C1-4261-8BA9-C737F57473F8}" destId="{768851E1-B4A6-4C59-9369-8053926EC742}" srcOrd="0" destOrd="0" presId="urn:microsoft.com/office/officeart/2009/layout/CircleArrowProcess"/>
    <dgm:cxn modelId="{A6C4D470-5EEE-456A-817E-5154EFD92F45}" srcId="{7DA8DD79-C22E-47C8-B16A-DB60A9CA7244}" destId="{60379CF4-128F-4A1E-AE72-BAA256332E2E}" srcOrd="1" destOrd="0" parTransId="{CD874DA2-ACCF-48FD-A8F0-27C7E320BAA0}" sibTransId="{458032E5-7D32-45A4-823A-0E7FC9D94DC0}"/>
    <dgm:cxn modelId="{E8931E77-D047-4BC7-9DBF-D1E10042C12D}" type="presOf" srcId="{18DF864A-F140-46FD-9D51-6578FC964B0A}" destId="{DD2828ED-1DE1-418E-BE81-CA4F3D37002C}" srcOrd="0" destOrd="0" presId="urn:microsoft.com/office/officeart/2009/layout/CircleArrowProcess"/>
    <dgm:cxn modelId="{24234DDB-414A-424A-812F-9180FC83CF81}" srcId="{7DA8DD79-C22E-47C8-B16A-DB60A9CA7244}" destId="{5AE3BC40-F3C1-4261-8BA9-C737F57473F8}" srcOrd="2" destOrd="0" parTransId="{70A6EE67-543F-4C8D-818A-2E6856650F2F}" sibTransId="{CCEA2C73-3564-4316-9E6D-DF3B3501F07A}"/>
    <dgm:cxn modelId="{7D5BBE35-6708-48D7-A301-C1FA20DABBE4}" type="presParOf" srcId="{B79D6AE8-4D67-4DB8-866C-CB0D54559DDC}" destId="{AA6094CC-9DFA-4EEC-AD82-A3802A6234DE}" srcOrd="0" destOrd="0" presId="urn:microsoft.com/office/officeart/2009/layout/CircleArrowProcess"/>
    <dgm:cxn modelId="{F69C2071-57C6-4818-A734-2A35DC1F48C2}" type="presParOf" srcId="{AA6094CC-9DFA-4EEC-AD82-A3802A6234DE}" destId="{F6C3F7A4-4BA0-4B8F-8B07-9AE25B11E6E5}" srcOrd="0" destOrd="0" presId="urn:microsoft.com/office/officeart/2009/layout/CircleArrowProcess"/>
    <dgm:cxn modelId="{D87711D8-BF67-4C2F-9013-79E8EEF3C6EC}" type="presParOf" srcId="{B79D6AE8-4D67-4DB8-866C-CB0D54559DDC}" destId="{DD2828ED-1DE1-418E-BE81-CA4F3D37002C}" srcOrd="1" destOrd="0" presId="urn:microsoft.com/office/officeart/2009/layout/CircleArrowProcess"/>
    <dgm:cxn modelId="{639CE8D0-AC91-486C-A0A6-2CDD6E436012}" type="presParOf" srcId="{B79D6AE8-4D67-4DB8-866C-CB0D54559DDC}" destId="{9CFDBE2E-192D-4821-914B-466E3D2A523C}" srcOrd="2" destOrd="0" presId="urn:microsoft.com/office/officeart/2009/layout/CircleArrowProcess"/>
    <dgm:cxn modelId="{EB99D818-14C3-4D4C-916F-6BCCBFA293D2}" type="presParOf" srcId="{9CFDBE2E-192D-4821-914B-466E3D2A523C}" destId="{903DB575-716E-4793-A1DF-930A18AF116A}" srcOrd="0" destOrd="0" presId="urn:microsoft.com/office/officeart/2009/layout/CircleArrowProcess"/>
    <dgm:cxn modelId="{E5F2F312-C0A6-42FA-803B-1754FD4CE5F0}" type="presParOf" srcId="{B79D6AE8-4D67-4DB8-866C-CB0D54559DDC}" destId="{8D20B295-417A-4EB1-959C-8471C07B22BC}" srcOrd="3" destOrd="0" presId="urn:microsoft.com/office/officeart/2009/layout/CircleArrowProcess"/>
    <dgm:cxn modelId="{E530B096-1DA0-443A-956F-3CBFAC7EC9DA}" type="presParOf" srcId="{B79D6AE8-4D67-4DB8-866C-CB0D54559DDC}" destId="{4D04625C-82A8-4C21-9BD4-F99E09B7E38B}" srcOrd="4" destOrd="0" presId="urn:microsoft.com/office/officeart/2009/layout/CircleArrowProcess"/>
    <dgm:cxn modelId="{45F925EF-0EB4-472F-A8EC-3618C0A48385}" type="presParOf" srcId="{4D04625C-82A8-4C21-9BD4-F99E09B7E38B}" destId="{0A816259-6780-4D49-B7F7-C07B0D043627}" srcOrd="0" destOrd="0" presId="urn:microsoft.com/office/officeart/2009/layout/CircleArrowProcess"/>
    <dgm:cxn modelId="{6F12A156-5321-41A4-98DC-11E040E2CFEF}" type="presParOf" srcId="{B79D6AE8-4D67-4DB8-866C-CB0D54559DDC}" destId="{768851E1-B4A6-4C59-9369-8053926EC742}"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5361A2-A01D-4574-AE02-591CBF834195}" type="doc">
      <dgm:prSet loTypeId="urn:microsoft.com/office/officeart/2005/8/layout/cycle8" loCatId="cycle" qsTypeId="urn:microsoft.com/office/officeart/2005/8/quickstyle/3d3" qsCatId="3D" csTypeId="urn:microsoft.com/office/officeart/2005/8/colors/accent1_2" csCatId="accent1" phldr="1"/>
      <dgm:spPr/>
    </dgm:pt>
    <dgm:pt modelId="{6E69ADBA-BD2A-482B-AAD1-E68F979A1191}">
      <dgm:prSet phldrT="[Текст]"/>
      <dgm:spPr/>
      <dgm:t>
        <a:bodyPr/>
        <a:lstStyle/>
        <a:p>
          <a:r>
            <a:rPr lang="ru-RU">
              <a:solidFill>
                <a:prstClr val="black"/>
              </a:solidFill>
              <a:latin typeface="Verdana"/>
            </a:rPr>
            <a:t>Разработка проекта бюджета</a:t>
          </a:r>
          <a:endParaRPr lang="ru-RU" dirty="0"/>
        </a:p>
      </dgm:t>
    </dgm:pt>
    <dgm:pt modelId="{FFE18814-38A9-4BFE-BEC7-C2D1746A7840}" type="parTrans" cxnId="{0515FA50-1B93-4FBB-AE85-6BDD98787D6E}">
      <dgm:prSet/>
      <dgm:spPr/>
      <dgm:t>
        <a:bodyPr/>
        <a:lstStyle/>
        <a:p>
          <a:endParaRPr lang="ru-RU"/>
        </a:p>
      </dgm:t>
    </dgm:pt>
    <dgm:pt modelId="{3D1A8959-3A4D-4596-AB55-018D2D0442E5}" type="sibTrans" cxnId="{0515FA50-1B93-4FBB-AE85-6BDD98787D6E}">
      <dgm:prSet/>
      <dgm:spPr/>
      <dgm:t>
        <a:bodyPr/>
        <a:lstStyle/>
        <a:p>
          <a:endParaRPr lang="ru-RU"/>
        </a:p>
      </dgm:t>
    </dgm:pt>
    <dgm:pt modelId="{3379294A-74AF-4A40-BF48-1B29739ACB69}">
      <dgm:prSet phldrT="[Текст]"/>
      <dgm:spPr/>
      <dgm:t>
        <a:bodyPr/>
        <a:lstStyle/>
        <a:p>
          <a:r>
            <a:rPr lang="ru-RU" dirty="0">
              <a:solidFill>
                <a:prstClr val="black"/>
              </a:solidFill>
              <a:latin typeface="Verdana"/>
            </a:rPr>
            <a:t>Рассмотрение проекта бюджета </a:t>
          </a:r>
          <a:r>
            <a:rPr lang="ru-RU" dirty="0">
              <a:solidFill>
                <a:srgbClr val="FF0000"/>
              </a:solidFill>
            </a:rPr>
            <a:t>(Публичные слушания)</a:t>
          </a:r>
        </a:p>
      </dgm:t>
    </dgm:pt>
    <dgm:pt modelId="{C404A8A6-0676-4771-99A4-B786836EB7DE}" type="parTrans" cxnId="{6D715D4B-3A90-4484-9D18-E8C425B0600E}">
      <dgm:prSet/>
      <dgm:spPr/>
      <dgm:t>
        <a:bodyPr/>
        <a:lstStyle/>
        <a:p>
          <a:endParaRPr lang="ru-RU"/>
        </a:p>
      </dgm:t>
    </dgm:pt>
    <dgm:pt modelId="{23F93CB0-DB33-4D8E-A128-99C707E6B849}" type="sibTrans" cxnId="{6D715D4B-3A90-4484-9D18-E8C425B0600E}">
      <dgm:prSet/>
      <dgm:spPr/>
      <dgm:t>
        <a:bodyPr/>
        <a:lstStyle/>
        <a:p>
          <a:endParaRPr lang="ru-RU"/>
        </a:p>
      </dgm:t>
    </dgm:pt>
    <dgm:pt modelId="{9B45F3C9-3B0C-4820-8D83-ADB767B4E245}">
      <dgm:prSet phldrT="[Текст]"/>
      <dgm:spPr/>
      <dgm:t>
        <a:bodyPr/>
        <a:lstStyle/>
        <a:p>
          <a:r>
            <a:rPr lang="ru-RU" dirty="0">
              <a:solidFill>
                <a:prstClr val="black"/>
              </a:solidFill>
              <a:latin typeface="Verdana"/>
            </a:rPr>
            <a:t>Утверждение проекта бюджета</a:t>
          </a:r>
          <a:endParaRPr lang="ru-RU" dirty="0"/>
        </a:p>
      </dgm:t>
    </dgm:pt>
    <dgm:pt modelId="{84B10820-EE01-40E0-9EAF-D6BEEC27370C}" type="parTrans" cxnId="{1F175F71-A81F-4670-8B5E-C3F18279C4A0}">
      <dgm:prSet/>
      <dgm:spPr/>
      <dgm:t>
        <a:bodyPr/>
        <a:lstStyle/>
        <a:p>
          <a:endParaRPr lang="ru-RU"/>
        </a:p>
      </dgm:t>
    </dgm:pt>
    <dgm:pt modelId="{D19DE58E-33B7-4164-BACF-DF8376A9D0B8}" type="sibTrans" cxnId="{1F175F71-A81F-4670-8B5E-C3F18279C4A0}">
      <dgm:prSet/>
      <dgm:spPr/>
      <dgm:t>
        <a:bodyPr/>
        <a:lstStyle/>
        <a:p>
          <a:endParaRPr lang="ru-RU"/>
        </a:p>
      </dgm:t>
    </dgm:pt>
    <dgm:pt modelId="{3E7DB60D-73B3-40ED-9C79-AAFE42E6D5BF}">
      <dgm:prSet phldrT="[Текст]"/>
      <dgm:spPr/>
      <dgm:t>
        <a:bodyPr/>
        <a:lstStyle/>
        <a:p>
          <a:r>
            <a:rPr lang="ru-RU">
              <a:solidFill>
                <a:prstClr val="black"/>
              </a:solidFill>
              <a:latin typeface="Verdana"/>
            </a:rPr>
            <a:t>Исполнение бюджета</a:t>
          </a:r>
          <a:endParaRPr lang="ru-RU" dirty="0"/>
        </a:p>
      </dgm:t>
    </dgm:pt>
    <dgm:pt modelId="{267DC08D-0C17-478A-A695-314B673BF3EF}" type="parTrans" cxnId="{CF2251C3-62A9-43EE-B436-A1082883895F}">
      <dgm:prSet/>
      <dgm:spPr/>
      <dgm:t>
        <a:bodyPr/>
        <a:lstStyle/>
        <a:p>
          <a:endParaRPr lang="ru-RU"/>
        </a:p>
      </dgm:t>
    </dgm:pt>
    <dgm:pt modelId="{71A3B6BF-46DE-4FF3-9BF1-1FD96D6CA0BB}" type="sibTrans" cxnId="{CF2251C3-62A9-43EE-B436-A1082883895F}">
      <dgm:prSet/>
      <dgm:spPr/>
      <dgm:t>
        <a:bodyPr/>
        <a:lstStyle/>
        <a:p>
          <a:endParaRPr lang="ru-RU"/>
        </a:p>
      </dgm:t>
    </dgm:pt>
    <dgm:pt modelId="{5A7044BE-9FA8-4A98-9678-6D049F3A7C6F}">
      <dgm:prSet phldrT="[Текст]"/>
      <dgm:spPr/>
      <dgm:t>
        <a:bodyPr/>
        <a:lstStyle/>
        <a:p>
          <a:r>
            <a:rPr lang="ru-RU" dirty="0">
              <a:solidFill>
                <a:srgbClr val="000000"/>
              </a:solidFill>
              <a:latin typeface="Verdana"/>
            </a:rPr>
            <a:t>Рассмотрение и утверждение отчета об исполнении бюджета </a:t>
          </a:r>
          <a:r>
            <a:rPr lang="ru-RU" dirty="0">
              <a:solidFill>
                <a:srgbClr val="FF0000"/>
              </a:solidFill>
            </a:rPr>
            <a:t>(Публичные слушания)</a:t>
          </a:r>
          <a:endParaRPr lang="ru-RU" dirty="0"/>
        </a:p>
      </dgm:t>
    </dgm:pt>
    <dgm:pt modelId="{EBEBEE49-7352-4054-AA33-36BDB43504AE}" type="parTrans" cxnId="{BA49EBCB-FCD5-4D40-B99D-621D8E88A2F8}">
      <dgm:prSet/>
      <dgm:spPr/>
      <dgm:t>
        <a:bodyPr/>
        <a:lstStyle/>
        <a:p>
          <a:endParaRPr lang="ru-RU"/>
        </a:p>
      </dgm:t>
    </dgm:pt>
    <dgm:pt modelId="{65DDD600-B15B-4E76-B462-73CD0E162D9A}" type="sibTrans" cxnId="{BA49EBCB-FCD5-4D40-B99D-621D8E88A2F8}">
      <dgm:prSet/>
      <dgm:spPr/>
      <dgm:t>
        <a:bodyPr/>
        <a:lstStyle/>
        <a:p>
          <a:endParaRPr lang="ru-RU"/>
        </a:p>
      </dgm:t>
    </dgm:pt>
    <dgm:pt modelId="{056394E8-6792-4F92-8F26-13E4252C5C0E}" type="pres">
      <dgm:prSet presAssocID="{005361A2-A01D-4574-AE02-591CBF834195}" presName="compositeShape" presStyleCnt="0">
        <dgm:presLayoutVars>
          <dgm:chMax val="7"/>
          <dgm:dir/>
          <dgm:resizeHandles val="exact"/>
        </dgm:presLayoutVars>
      </dgm:prSet>
      <dgm:spPr/>
    </dgm:pt>
    <dgm:pt modelId="{8E34E397-BA9C-40C7-AC1C-97699CD4D4DA}" type="pres">
      <dgm:prSet presAssocID="{005361A2-A01D-4574-AE02-591CBF834195}" presName="wedge1" presStyleLbl="node1" presStyleIdx="0" presStyleCnt="5"/>
      <dgm:spPr/>
    </dgm:pt>
    <dgm:pt modelId="{EFB40689-D3DC-499C-9C66-6BC529CF56D5}" type="pres">
      <dgm:prSet presAssocID="{005361A2-A01D-4574-AE02-591CBF834195}" presName="dummy1a" presStyleCnt="0"/>
      <dgm:spPr/>
    </dgm:pt>
    <dgm:pt modelId="{5886681B-372F-4757-9AF6-0C85B9BAD46D}" type="pres">
      <dgm:prSet presAssocID="{005361A2-A01D-4574-AE02-591CBF834195}" presName="dummy1b" presStyleCnt="0"/>
      <dgm:spPr/>
    </dgm:pt>
    <dgm:pt modelId="{06E06303-928E-4EF4-959B-90B2DB64F6A3}" type="pres">
      <dgm:prSet presAssocID="{005361A2-A01D-4574-AE02-591CBF834195}" presName="wedge1Tx" presStyleLbl="node1" presStyleIdx="0" presStyleCnt="5">
        <dgm:presLayoutVars>
          <dgm:chMax val="0"/>
          <dgm:chPref val="0"/>
          <dgm:bulletEnabled val="1"/>
        </dgm:presLayoutVars>
      </dgm:prSet>
      <dgm:spPr/>
    </dgm:pt>
    <dgm:pt modelId="{0B1A75D0-33D7-4D76-9757-9B7BA0CA5B4C}" type="pres">
      <dgm:prSet presAssocID="{005361A2-A01D-4574-AE02-591CBF834195}" presName="wedge2" presStyleLbl="node1" presStyleIdx="1" presStyleCnt="5"/>
      <dgm:spPr/>
    </dgm:pt>
    <dgm:pt modelId="{5C5E2860-3A13-4F99-B18D-945DBB42DC0D}" type="pres">
      <dgm:prSet presAssocID="{005361A2-A01D-4574-AE02-591CBF834195}" presName="dummy2a" presStyleCnt="0"/>
      <dgm:spPr/>
    </dgm:pt>
    <dgm:pt modelId="{6A6412FA-04C1-441D-A2C1-9115E3E24B63}" type="pres">
      <dgm:prSet presAssocID="{005361A2-A01D-4574-AE02-591CBF834195}" presName="dummy2b" presStyleCnt="0"/>
      <dgm:spPr/>
    </dgm:pt>
    <dgm:pt modelId="{92863247-CCFC-4C11-8EA0-D5F81139396C}" type="pres">
      <dgm:prSet presAssocID="{005361A2-A01D-4574-AE02-591CBF834195}" presName="wedge2Tx" presStyleLbl="node1" presStyleIdx="1" presStyleCnt="5">
        <dgm:presLayoutVars>
          <dgm:chMax val="0"/>
          <dgm:chPref val="0"/>
          <dgm:bulletEnabled val="1"/>
        </dgm:presLayoutVars>
      </dgm:prSet>
      <dgm:spPr/>
    </dgm:pt>
    <dgm:pt modelId="{4B1B65A3-5BDD-4698-AF07-30C2263CB007}" type="pres">
      <dgm:prSet presAssocID="{005361A2-A01D-4574-AE02-591CBF834195}" presName="wedge3" presStyleLbl="node1" presStyleIdx="2" presStyleCnt="5"/>
      <dgm:spPr/>
    </dgm:pt>
    <dgm:pt modelId="{6EF92C9E-5A59-42A2-BD94-93AB720A51F2}" type="pres">
      <dgm:prSet presAssocID="{005361A2-A01D-4574-AE02-591CBF834195}" presName="dummy3a" presStyleCnt="0"/>
      <dgm:spPr/>
    </dgm:pt>
    <dgm:pt modelId="{4F6EC1A1-5D26-4F4C-9CA3-EB65B937FEE4}" type="pres">
      <dgm:prSet presAssocID="{005361A2-A01D-4574-AE02-591CBF834195}" presName="dummy3b" presStyleCnt="0"/>
      <dgm:spPr/>
    </dgm:pt>
    <dgm:pt modelId="{5FEDF030-48F9-4446-930C-535E49D8D7C0}" type="pres">
      <dgm:prSet presAssocID="{005361A2-A01D-4574-AE02-591CBF834195}" presName="wedge3Tx" presStyleLbl="node1" presStyleIdx="2" presStyleCnt="5">
        <dgm:presLayoutVars>
          <dgm:chMax val="0"/>
          <dgm:chPref val="0"/>
          <dgm:bulletEnabled val="1"/>
        </dgm:presLayoutVars>
      </dgm:prSet>
      <dgm:spPr/>
    </dgm:pt>
    <dgm:pt modelId="{52BBD65B-CE1E-47CE-9114-81D3573AAE3C}" type="pres">
      <dgm:prSet presAssocID="{005361A2-A01D-4574-AE02-591CBF834195}" presName="wedge4" presStyleLbl="node1" presStyleIdx="3" presStyleCnt="5"/>
      <dgm:spPr/>
    </dgm:pt>
    <dgm:pt modelId="{C7EB0FB1-C5CB-4105-B1AA-8F7E3847A59D}" type="pres">
      <dgm:prSet presAssocID="{005361A2-A01D-4574-AE02-591CBF834195}" presName="dummy4a" presStyleCnt="0"/>
      <dgm:spPr/>
    </dgm:pt>
    <dgm:pt modelId="{3DE2748C-828E-4527-ADFC-F3FA95FA0154}" type="pres">
      <dgm:prSet presAssocID="{005361A2-A01D-4574-AE02-591CBF834195}" presName="dummy4b" presStyleCnt="0"/>
      <dgm:spPr/>
    </dgm:pt>
    <dgm:pt modelId="{121A083B-753C-4921-94F2-2F7FA1958916}" type="pres">
      <dgm:prSet presAssocID="{005361A2-A01D-4574-AE02-591CBF834195}" presName="wedge4Tx" presStyleLbl="node1" presStyleIdx="3" presStyleCnt="5">
        <dgm:presLayoutVars>
          <dgm:chMax val="0"/>
          <dgm:chPref val="0"/>
          <dgm:bulletEnabled val="1"/>
        </dgm:presLayoutVars>
      </dgm:prSet>
      <dgm:spPr/>
    </dgm:pt>
    <dgm:pt modelId="{F8C70646-B389-4B2D-ABA8-B5DCD7B8A0A1}" type="pres">
      <dgm:prSet presAssocID="{005361A2-A01D-4574-AE02-591CBF834195}" presName="wedge5" presStyleLbl="node1" presStyleIdx="4" presStyleCnt="5"/>
      <dgm:spPr/>
    </dgm:pt>
    <dgm:pt modelId="{DE20C7E9-9251-4776-AB7F-28198342E9F2}" type="pres">
      <dgm:prSet presAssocID="{005361A2-A01D-4574-AE02-591CBF834195}" presName="dummy5a" presStyleCnt="0"/>
      <dgm:spPr/>
    </dgm:pt>
    <dgm:pt modelId="{1F3E68A8-35D6-42F3-BEF0-BCC2C8CE7579}" type="pres">
      <dgm:prSet presAssocID="{005361A2-A01D-4574-AE02-591CBF834195}" presName="dummy5b" presStyleCnt="0"/>
      <dgm:spPr/>
    </dgm:pt>
    <dgm:pt modelId="{B2B2C2EB-1FAD-43A6-A9CD-8E0FF44F224A}" type="pres">
      <dgm:prSet presAssocID="{005361A2-A01D-4574-AE02-591CBF834195}" presName="wedge5Tx" presStyleLbl="node1" presStyleIdx="4" presStyleCnt="5">
        <dgm:presLayoutVars>
          <dgm:chMax val="0"/>
          <dgm:chPref val="0"/>
          <dgm:bulletEnabled val="1"/>
        </dgm:presLayoutVars>
      </dgm:prSet>
      <dgm:spPr/>
    </dgm:pt>
    <dgm:pt modelId="{36AE1E30-4972-460F-93AC-778C6083BE16}" type="pres">
      <dgm:prSet presAssocID="{3D1A8959-3A4D-4596-AB55-018D2D0442E5}" presName="arrowWedge1" presStyleLbl="fgSibTrans2D1" presStyleIdx="0" presStyleCnt="5"/>
      <dgm:spPr/>
    </dgm:pt>
    <dgm:pt modelId="{87BD91AE-9F5D-4DC5-B280-84A3BA602D66}" type="pres">
      <dgm:prSet presAssocID="{23F93CB0-DB33-4D8E-A128-99C707E6B849}" presName="arrowWedge2" presStyleLbl="fgSibTrans2D1" presStyleIdx="1" presStyleCnt="5"/>
      <dgm:spPr/>
    </dgm:pt>
    <dgm:pt modelId="{34F58A9A-1EC3-40AB-A24D-B0429757B8EA}" type="pres">
      <dgm:prSet presAssocID="{D19DE58E-33B7-4164-BACF-DF8376A9D0B8}" presName="arrowWedge3" presStyleLbl="fgSibTrans2D1" presStyleIdx="2" presStyleCnt="5"/>
      <dgm:spPr/>
    </dgm:pt>
    <dgm:pt modelId="{D22B4DBB-5C39-4710-B7C2-A8878C702D4C}" type="pres">
      <dgm:prSet presAssocID="{71A3B6BF-46DE-4FF3-9BF1-1FD96D6CA0BB}" presName="arrowWedge4" presStyleLbl="fgSibTrans2D1" presStyleIdx="3" presStyleCnt="5"/>
      <dgm:spPr/>
    </dgm:pt>
    <dgm:pt modelId="{58605786-A1EA-45F0-B9D3-D1C7B293A107}" type="pres">
      <dgm:prSet presAssocID="{65DDD600-B15B-4E76-B462-73CD0E162D9A}" presName="arrowWedge5" presStyleLbl="fgSibTrans2D1" presStyleIdx="4" presStyleCnt="5"/>
      <dgm:spPr/>
    </dgm:pt>
  </dgm:ptLst>
  <dgm:cxnLst>
    <dgm:cxn modelId="{5028AA13-5693-444C-99F7-A77AA0BD9FB4}" type="presOf" srcId="{6E69ADBA-BD2A-482B-AAD1-E68F979A1191}" destId="{8E34E397-BA9C-40C7-AC1C-97699CD4D4DA}" srcOrd="0" destOrd="0" presId="urn:microsoft.com/office/officeart/2005/8/layout/cycle8"/>
    <dgm:cxn modelId="{6D715D4B-3A90-4484-9D18-E8C425B0600E}" srcId="{005361A2-A01D-4574-AE02-591CBF834195}" destId="{3379294A-74AF-4A40-BF48-1B29739ACB69}" srcOrd="1" destOrd="0" parTransId="{C404A8A6-0676-4771-99A4-B786836EB7DE}" sibTransId="{23F93CB0-DB33-4D8E-A128-99C707E6B849}"/>
    <dgm:cxn modelId="{0515FA50-1B93-4FBB-AE85-6BDD98787D6E}" srcId="{005361A2-A01D-4574-AE02-591CBF834195}" destId="{6E69ADBA-BD2A-482B-AAD1-E68F979A1191}" srcOrd="0" destOrd="0" parTransId="{FFE18814-38A9-4BFE-BEC7-C2D1746A7840}" sibTransId="{3D1A8959-3A4D-4596-AB55-018D2D0442E5}"/>
    <dgm:cxn modelId="{1F175F71-A81F-4670-8B5E-C3F18279C4A0}" srcId="{005361A2-A01D-4574-AE02-591CBF834195}" destId="{9B45F3C9-3B0C-4820-8D83-ADB767B4E245}" srcOrd="2" destOrd="0" parTransId="{84B10820-EE01-40E0-9EAF-D6BEEC27370C}" sibTransId="{D19DE58E-33B7-4164-BACF-DF8376A9D0B8}"/>
    <dgm:cxn modelId="{9B7F9672-FA8E-43EC-873D-B622BAE22616}" type="presOf" srcId="{005361A2-A01D-4574-AE02-591CBF834195}" destId="{056394E8-6792-4F92-8F26-13E4252C5C0E}" srcOrd="0" destOrd="0" presId="urn:microsoft.com/office/officeart/2005/8/layout/cycle8"/>
    <dgm:cxn modelId="{28AF637F-88F9-41B5-B18B-460BC30100A1}" type="presOf" srcId="{3E7DB60D-73B3-40ED-9C79-AAFE42E6D5BF}" destId="{121A083B-753C-4921-94F2-2F7FA1958916}" srcOrd="1" destOrd="0" presId="urn:microsoft.com/office/officeart/2005/8/layout/cycle8"/>
    <dgm:cxn modelId="{BAD33A97-187B-45BB-ABB3-BE7EA5EBEE94}" type="presOf" srcId="{3379294A-74AF-4A40-BF48-1B29739ACB69}" destId="{0B1A75D0-33D7-4D76-9757-9B7BA0CA5B4C}" srcOrd="0" destOrd="0" presId="urn:microsoft.com/office/officeart/2005/8/layout/cycle8"/>
    <dgm:cxn modelId="{40FD7B97-19AA-48EB-9145-701A872FD9B9}" type="presOf" srcId="{3E7DB60D-73B3-40ED-9C79-AAFE42E6D5BF}" destId="{52BBD65B-CE1E-47CE-9114-81D3573AAE3C}" srcOrd="0" destOrd="0" presId="urn:microsoft.com/office/officeart/2005/8/layout/cycle8"/>
    <dgm:cxn modelId="{A1DEDF98-11E5-4768-B4D3-28AEB87441D7}" type="presOf" srcId="{6E69ADBA-BD2A-482B-AAD1-E68F979A1191}" destId="{06E06303-928E-4EF4-959B-90B2DB64F6A3}" srcOrd="1" destOrd="0" presId="urn:microsoft.com/office/officeart/2005/8/layout/cycle8"/>
    <dgm:cxn modelId="{0D8B52A9-2373-4B0B-AF17-632743984FBA}" type="presOf" srcId="{5A7044BE-9FA8-4A98-9678-6D049F3A7C6F}" destId="{B2B2C2EB-1FAD-43A6-A9CD-8E0FF44F224A}" srcOrd="1" destOrd="0" presId="urn:microsoft.com/office/officeart/2005/8/layout/cycle8"/>
    <dgm:cxn modelId="{4C9BD6BD-A919-4EE8-BFA8-112F85EE0285}" type="presOf" srcId="{9B45F3C9-3B0C-4820-8D83-ADB767B4E245}" destId="{4B1B65A3-5BDD-4698-AF07-30C2263CB007}" srcOrd="0" destOrd="0" presId="urn:microsoft.com/office/officeart/2005/8/layout/cycle8"/>
    <dgm:cxn modelId="{CF2251C3-62A9-43EE-B436-A1082883895F}" srcId="{005361A2-A01D-4574-AE02-591CBF834195}" destId="{3E7DB60D-73B3-40ED-9C79-AAFE42E6D5BF}" srcOrd="3" destOrd="0" parTransId="{267DC08D-0C17-478A-A695-314B673BF3EF}" sibTransId="{71A3B6BF-46DE-4FF3-9BF1-1FD96D6CA0BB}"/>
    <dgm:cxn modelId="{47BA21C4-6EDA-489C-BC0D-35ACB700816E}" type="presOf" srcId="{5A7044BE-9FA8-4A98-9678-6D049F3A7C6F}" destId="{F8C70646-B389-4B2D-ABA8-B5DCD7B8A0A1}" srcOrd="0" destOrd="0" presId="urn:microsoft.com/office/officeart/2005/8/layout/cycle8"/>
    <dgm:cxn modelId="{BA49EBCB-FCD5-4D40-B99D-621D8E88A2F8}" srcId="{005361A2-A01D-4574-AE02-591CBF834195}" destId="{5A7044BE-9FA8-4A98-9678-6D049F3A7C6F}" srcOrd="4" destOrd="0" parTransId="{EBEBEE49-7352-4054-AA33-36BDB43504AE}" sibTransId="{65DDD600-B15B-4E76-B462-73CD0E162D9A}"/>
    <dgm:cxn modelId="{EF543DD8-3750-4B2C-A109-690EB58A0B6C}" type="presOf" srcId="{9B45F3C9-3B0C-4820-8D83-ADB767B4E245}" destId="{5FEDF030-48F9-4446-930C-535E49D8D7C0}" srcOrd="1" destOrd="0" presId="urn:microsoft.com/office/officeart/2005/8/layout/cycle8"/>
    <dgm:cxn modelId="{6C488DE9-2C82-46D3-AF70-2D311C147EF0}" type="presOf" srcId="{3379294A-74AF-4A40-BF48-1B29739ACB69}" destId="{92863247-CCFC-4C11-8EA0-D5F81139396C}" srcOrd="1" destOrd="0" presId="urn:microsoft.com/office/officeart/2005/8/layout/cycle8"/>
    <dgm:cxn modelId="{3E74023A-DAC4-485E-B588-A1CA21DD528D}" type="presParOf" srcId="{056394E8-6792-4F92-8F26-13E4252C5C0E}" destId="{8E34E397-BA9C-40C7-AC1C-97699CD4D4DA}" srcOrd="0" destOrd="0" presId="urn:microsoft.com/office/officeart/2005/8/layout/cycle8"/>
    <dgm:cxn modelId="{58F396CE-38E3-4C16-AB26-0AB66A5F8569}" type="presParOf" srcId="{056394E8-6792-4F92-8F26-13E4252C5C0E}" destId="{EFB40689-D3DC-499C-9C66-6BC529CF56D5}" srcOrd="1" destOrd="0" presId="urn:microsoft.com/office/officeart/2005/8/layout/cycle8"/>
    <dgm:cxn modelId="{8B16605A-75A8-40E0-8319-09D1174BF702}" type="presParOf" srcId="{056394E8-6792-4F92-8F26-13E4252C5C0E}" destId="{5886681B-372F-4757-9AF6-0C85B9BAD46D}" srcOrd="2" destOrd="0" presId="urn:microsoft.com/office/officeart/2005/8/layout/cycle8"/>
    <dgm:cxn modelId="{590026CC-AE74-4D52-8C3C-F6167CCABF4B}" type="presParOf" srcId="{056394E8-6792-4F92-8F26-13E4252C5C0E}" destId="{06E06303-928E-4EF4-959B-90B2DB64F6A3}" srcOrd="3" destOrd="0" presId="urn:microsoft.com/office/officeart/2005/8/layout/cycle8"/>
    <dgm:cxn modelId="{D32AECFF-83B4-4A6F-B286-37BD1A9FAD6F}" type="presParOf" srcId="{056394E8-6792-4F92-8F26-13E4252C5C0E}" destId="{0B1A75D0-33D7-4D76-9757-9B7BA0CA5B4C}" srcOrd="4" destOrd="0" presId="urn:microsoft.com/office/officeart/2005/8/layout/cycle8"/>
    <dgm:cxn modelId="{659A31DB-3B59-4BA5-8F08-D1076F5C16BA}" type="presParOf" srcId="{056394E8-6792-4F92-8F26-13E4252C5C0E}" destId="{5C5E2860-3A13-4F99-B18D-945DBB42DC0D}" srcOrd="5" destOrd="0" presId="urn:microsoft.com/office/officeart/2005/8/layout/cycle8"/>
    <dgm:cxn modelId="{93F19040-189F-4BFB-85F7-725AE1550C9A}" type="presParOf" srcId="{056394E8-6792-4F92-8F26-13E4252C5C0E}" destId="{6A6412FA-04C1-441D-A2C1-9115E3E24B63}" srcOrd="6" destOrd="0" presId="urn:microsoft.com/office/officeart/2005/8/layout/cycle8"/>
    <dgm:cxn modelId="{92E0C620-3AB3-4748-9928-5EE268FE0435}" type="presParOf" srcId="{056394E8-6792-4F92-8F26-13E4252C5C0E}" destId="{92863247-CCFC-4C11-8EA0-D5F81139396C}" srcOrd="7" destOrd="0" presId="urn:microsoft.com/office/officeart/2005/8/layout/cycle8"/>
    <dgm:cxn modelId="{9DAA77CA-488F-49AC-AF21-7A85A21EF1AD}" type="presParOf" srcId="{056394E8-6792-4F92-8F26-13E4252C5C0E}" destId="{4B1B65A3-5BDD-4698-AF07-30C2263CB007}" srcOrd="8" destOrd="0" presId="urn:microsoft.com/office/officeart/2005/8/layout/cycle8"/>
    <dgm:cxn modelId="{030768C4-2BE1-4341-970B-EF8E9DD823CF}" type="presParOf" srcId="{056394E8-6792-4F92-8F26-13E4252C5C0E}" destId="{6EF92C9E-5A59-42A2-BD94-93AB720A51F2}" srcOrd="9" destOrd="0" presId="urn:microsoft.com/office/officeart/2005/8/layout/cycle8"/>
    <dgm:cxn modelId="{310DBC77-5B9A-4617-A35F-E5E9DBA47804}" type="presParOf" srcId="{056394E8-6792-4F92-8F26-13E4252C5C0E}" destId="{4F6EC1A1-5D26-4F4C-9CA3-EB65B937FEE4}" srcOrd="10" destOrd="0" presId="urn:microsoft.com/office/officeart/2005/8/layout/cycle8"/>
    <dgm:cxn modelId="{7179BFAE-CECB-4156-B9B9-3199C0DE14B1}" type="presParOf" srcId="{056394E8-6792-4F92-8F26-13E4252C5C0E}" destId="{5FEDF030-48F9-4446-930C-535E49D8D7C0}" srcOrd="11" destOrd="0" presId="urn:microsoft.com/office/officeart/2005/8/layout/cycle8"/>
    <dgm:cxn modelId="{A3B2D57C-F885-4C15-8C76-8E77BF8739A1}" type="presParOf" srcId="{056394E8-6792-4F92-8F26-13E4252C5C0E}" destId="{52BBD65B-CE1E-47CE-9114-81D3573AAE3C}" srcOrd="12" destOrd="0" presId="urn:microsoft.com/office/officeart/2005/8/layout/cycle8"/>
    <dgm:cxn modelId="{4755ECFC-9C8E-4342-8396-09661320DB54}" type="presParOf" srcId="{056394E8-6792-4F92-8F26-13E4252C5C0E}" destId="{C7EB0FB1-C5CB-4105-B1AA-8F7E3847A59D}" srcOrd="13" destOrd="0" presId="urn:microsoft.com/office/officeart/2005/8/layout/cycle8"/>
    <dgm:cxn modelId="{337CBC2C-4A87-4BE6-9B6F-7E7B205E8CF7}" type="presParOf" srcId="{056394E8-6792-4F92-8F26-13E4252C5C0E}" destId="{3DE2748C-828E-4527-ADFC-F3FA95FA0154}" srcOrd="14" destOrd="0" presId="urn:microsoft.com/office/officeart/2005/8/layout/cycle8"/>
    <dgm:cxn modelId="{7EFD1321-1CC2-452D-95B7-97892255D60F}" type="presParOf" srcId="{056394E8-6792-4F92-8F26-13E4252C5C0E}" destId="{121A083B-753C-4921-94F2-2F7FA1958916}" srcOrd="15" destOrd="0" presId="urn:microsoft.com/office/officeart/2005/8/layout/cycle8"/>
    <dgm:cxn modelId="{94C0FD64-2312-4004-8B80-C16D28B1D12F}" type="presParOf" srcId="{056394E8-6792-4F92-8F26-13E4252C5C0E}" destId="{F8C70646-B389-4B2D-ABA8-B5DCD7B8A0A1}" srcOrd="16" destOrd="0" presId="urn:microsoft.com/office/officeart/2005/8/layout/cycle8"/>
    <dgm:cxn modelId="{A677B8D1-8F18-4210-84CA-AABACDCCDDD3}" type="presParOf" srcId="{056394E8-6792-4F92-8F26-13E4252C5C0E}" destId="{DE20C7E9-9251-4776-AB7F-28198342E9F2}" srcOrd="17" destOrd="0" presId="urn:microsoft.com/office/officeart/2005/8/layout/cycle8"/>
    <dgm:cxn modelId="{3C37B364-1371-4D23-BEA6-50A42FCB5298}" type="presParOf" srcId="{056394E8-6792-4F92-8F26-13E4252C5C0E}" destId="{1F3E68A8-35D6-42F3-BEF0-BCC2C8CE7579}" srcOrd="18" destOrd="0" presId="urn:microsoft.com/office/officeart/2005/8/layout/cycle8"/>
    <dgm:cxn modelId="{3F400844-1180-40D7-9AE6-1C8DFA4B5EF7}" type="presParOf" srcId="{056394E8-6792-4F92-8F26-13E4252C5C0E}" destId="{B2B2C2EB-1FAD-43A6-A9CD-8E0FF44F224A}" srcOrd="19" destOrd="0" presId="urn:microsoft.com/office/officeart/2005/8/layout/cycle8"/>
    <dgm:cxn modelId="{AAF0A125-0A58-4633-8D54-4645F8C8ECF0}" type="presParOf" srcId="{056394E8-6792-4F92-8F26-13E4252C5C0E}" destId="{36AE1E30-4972-460F-93AC-778C6083BE16}" srcOrd="20" destOrd="0" presId="urn:microsoft.com/office/officeart/2005/8/layout/cycle8"/>
    <dgm:cxn modelId="{1DAF6790-A9CE-49D9-AF14-399E1E154B64}" type="presParOf" srcId="{056394E8-6792-4F92-8F26-13E4252C5C0E}" destId="{87BD91AE-9F5D-4DC5-B280-84A3BA602D66}" srcOrd="21" destOrd="0" presId="urn:microsoft.com/office/officeart/2005/8/layout/cycle8"/>
    <dgm:cxn modelId="{6C61E19E-B45C-4EF5-A5CB-0879C0779A58}" type="presParOf" srcId="{056394E8-6792-4F92-8F26-13E4252C5C0E}" destId="{34F58A9A-1EC3-40AB-A24D-B0429757B8EA}" srcOrd="22" destOrd="0" presId="urn:microsoft.com/office/officeart/2005/8/layout/cycle8"/>
    <dgm:cxn modelId="{C6DAF869-A561-443B-8396-708758AC6A1A}" type="presParOf" srcId="{056394E8-6792-4F92-8F26-13E4252C5C0E}" destId="{D22B4DBB-5C39-4710-B7C2-A8878C702D4C}" srcOrd="23" destOrd="0" presId="urn:microsoft.com/office/officeart/2005/8/layout/cycle8"/>
    <dgm:cxn modelId="{DCACFCD9-9487-4C8C-ABBE-C1AD1DC29E6E}" type="presParOf" srcId="{056394E8-6792-4F92-8F26-13E4252C5C0E}" destId="{58605786-A1EA-45F0-B9D3-D1C7B293A107}"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8FD64F-9B05-443E-9854-D4D53086C05A}"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ru-RU"/>
        </a:p>
      </dgm:t>
    </dgm:pt>
    <dgm:pt modelId="{F4CFEB0B-1E1E-40B2-B1EE-522702ED8B80}">
      <dgm:prSet phldrT="[Текст]"/>
      <dgm:spPr/>
      <dgm:t>
        <a:bodyPr/>
        <a:lstStyle/>
        <a:p>
          <a:r>
            <a:rPr lang="ru-RU" dirty="0"/>
            <a:t>Прогноз социально-экономического развития Соболевского муниципального района </a:t>
          </a:r>
        </a:p>
      </dgm:t>
    </dgm:pt>
    <dgm:pt modelId="{A62C7803-C9AF-429E-978E-E9D59FC866DA}" type="parTrans" cxnId="{D93E3DC6-9938-42C4-A500-F777986D56C3}">
      <dgm:prSet/>
      <dgm:spPr/>
      <dgm:t>
        <a:bodyPr/>
        <a:lstStyle/>
        <a:p>
          <a:endParaRPr lang="ru-RU"/>
        </a:p>
      </dgm:t>
    </dgm:pt>
    <dgm:pt modelId="{4BF3B025-7555-4676-A2ED-DDC6C98E41C0}" type="sibTrans" cxnId="{D93E3DC6-9938-42C4-A500-F777986D56C3}">
      <dgm:prSet/>
      <dgm:spPr/>
      <dgm:t>
        <a:bodyPr/>
        <a:lstStyle/>
        <a:p>
          <a:endParaRPr lang="ru-RU"/>
        </a:p>
      </dgm:t>
    </dgm:pt>
    <dgm:pt modelId="{D2C4794D-9EB5-41A1-B440-C4F341F4093A}">
      <dgm:prSet phldrT="[Текст]"/>
      <dgm:spPr/>
      <dgm:t>
        <a:bodyPr/>
        <a:lstStyle/>
        <a:p>
          <a:r>
            <a:rPr lang="ru-RU" dirty="0"/>
            <a:t>Основные направления бюджетной и налоговой политики</a:t>
          </a:r>
        </a:p>
      </dgm:t>
    </dgm:pt>
    <dgm:pt modelId="{BBFE948D-ABE1-416C-8456-C775C14EA0C8}" type="parTrans" cxnId="{F259DA11-F9B4-4338-89D4-1559C2B3E1C2}">
      <dgm:prSet/>
      <dgm:spPr/>
      <dgm:t>
        <a:bodyPr/>
        <a:lstStyle/>
        <a:p>
          <a:endParaRPr lang="ru-RU"/>
        </a:p>
      </dgm:t>
    </dgm:pt>
    <dgm:pt modelId="{24726CEF-B7D0-4F91-89BE-769918C3AA99}" type="sibTrans" cxnId="{F259DA11-F9B4-4338-89D4-1559C2B3E1C2}">
      <dgm:prSet/>
      <dgm:spPr/>
      <dgm:t>
        <a:bodyPr/>
        <a:lstStyle/>
        <a:p>
          <a:endParaRPr lang="ru-RU"/>
        </a:p>
      </dgm:t>
    </dgm:pt>
    <dgm:pt modelId="{43094FEC-DCCB-457F-A4BD-F84CD2882CF5}">
      <dgm:prSet phldrT="[Текст]"/>
      <dgm:spPr/>
      <dgm:t>
        <a:bodyPr/>
        <a:lstStyle/>
        <a:p>
          <a:r>
            <a:rPr lang="ru-RU" dirty="0"/>
            <a:t>Муниципальные программы района</a:t>
          </a:r>
        </a:p>
      </dgm:t>
    </dgm:pt>
    <dgm:pt modelId="{57FE9306-8CAA-4DE1-A810-CFE32DF2CE97}" type="parTrans" cxnId="{B0720792-E96F-49C6-8F31-FFB98E44D253}">
      <dgm:prSet/>
      <dgm:spPr/>
      <dgm:t>
        <a:bodyPr/>
        <a:lstStyle/>
        <a:p>
          <a:endParaRPr lang="ru-RU"/>
        </a:p>
      </dgm:t>
    </dgm:pt>
    <dgm:pt modelId="{C032C4D7-5453-4EAD-A6BB-C32FB5E12B07}" type="sibTrans" cxnId="{B0720792-E96F-49C6-8F31-FFB98E44D253}">
      <dgm:prSet/>
      <dgm:spPr/>
      <dgm:t>
        <a:bodyPr/>
        <a:lstStyle/>
        <a:p>
          <a:endParaRPr lang="ru-RU"/>
        </a:p>
      </dgm:t>
    </dgm:pt>
    <dgm:pt modelId="{292766FC-508D-4E1E-A3EF-72CC72C77E74}" type="pres">
      <dgm:prSet presAssocID="{AA8FD64F-9B05-443E-9854-D4D53086C05A}" presName="Name0" presStyleCnt="0">
        <dgm:presLayoutVars>
          <dgm:dir/>
          <dgm:resizeHandles val="exact"/>
        </dgm:presLayoutVars>
      </dgm:prSet>
      <dgm:spPr/>
    </dgm:pt>
    <dgm:pt modelId="{AFD6E2C4-7E5E-4430-A5FE-17F90CF23E57}" type="pres">
      <dgm:prSet presAssocID="{F4CFEB0B-1E1E-40B2-B1EE-522702ED8B80}" presName="Name5" presStyleLbl="vennNode1" presStyleIdx="0" presStyleCnt="3">
        <dgm:presLayoutVars>
          <dgm:bulletEnabled val="1"/>
        </dgm:presLayoutVars>
      </dgm:prSet>
      <dgm:spPr/>
    </dgm:pt>
    <dgm:pt modelId="{462A6AEF-2731-41F9-8D70-E1124A090167}" type="pres">
      <dgm:prSet presAssocID="{4BF3B025-7555-4676-A2ED-DDC6C98E41C0}" presName="space" presStyleCnt="0"/>
      <dgm:spPr/>
    </dgm:pt>
    <dgm:pt modelId="{38766FA8-1C6B-40CE-98E3-4912BED9F362}" type="pres">
      <dgm:prSet presAssocID="{D2C4794D-9EB5-41A1-B440-C4F341F4093A}" presName="Name5" presStyleLbl="vennNode1" presStyleIdx="1" presStyleCnt="3">
        <dgm:presLayoutVars>
          <dgm:bulletEnabled val="1"/>
        </dgm:presLayoutVars>
      </dgm:prSet>
      <dgm:spPr/>
    </dgm:pt>
    <dgm:pt modelId="{D58A998C-B517-488A-ACCE-941D414E2F71}" type="pres">
      <dgm:prSet presAssocID="{24726CEF-B7D0-4F91-89BE-769918C3AA99}" presName="space" presStyleCnt="0"/>
      <dgm:spPr/>
    </dgm:pt>
    <dgm:pt modelId="{BDE8B947-89C8-407B-AD9A-F18C0DFF1523}" type="pres">
      <dgm:prSet presAssocID="{43094FEC-DCCB-457F-A4BD-F84CD2882CF5}" presName="Name5" presStyleLbl="vennNode1" presStyleIdx="2" presStyleCnt="3">
        <dgm:presLayoutVars>
          <dgm:bulletEnabled val="1"/>
        </dgm:presLayoutVars>
      </dgm:prSet>
      <dgm:spPr/>
    </dgm:pt>
  </dgm:ptLst>
  <dgm:cxnLst>
    <dgm:cxn modelId="{F259DA11-F9B4-4338-89D4-1559C2B3E1C2}" srcId="{AA8FD64F-9B05-443E-9854-D4D53086C05A}" destId="{D2C4794D-9EB5-41A1-B440-C4F341F4093A}" srcOrd="1" destOrd="0" parTransId="{BBFE948D-ABE1-416C-8456-C775C14EA0C8}" sibTransId="{24726CEF-B7D0-4F91-89BE-769918C3AA99}"/>
    <dgm:cxn modelId="{E324664D-2EC6-4369-8854-03C4EFABEF73}" type="presOf" srcId="{F4CFEB0B-1E1E-40B2-B1EE-522702ED8B80}" destId="{AFD6E2C4-7E5E-4430-A5FE-17F90CF23E57}" srcOrd="0" destOrd="0" presId="urn:microsoft.com/office/officeart/2005/8/layout/venn3"/>
    <dgm:cxn modelId="{8D59B66E-32A5-4295-B5DA-BCBC72963B46}" type="presOf" srcId="{AA8FD64F-9B05-443E-9854-D4D53086C05A}" destId="{292766FC-508D-4E1E-A3EF-72CC72C77E74}" srcOrd="0" destOrd="0" presId="urn:microsoft.com/office/officeart/2005/8/layout/venn3"/>
    <dgm:cxn modelId="{7EB2CE71-3999-4974-B11B-F265E3A4CC3D}" type="presOf" srcId="{43094FEC-DCCB-457F-A4BD-F84CD2882CF5}" destId="{BDE8B947-89C8-407B-AD9A-F18C0DFF1523}" srcOrd="0" destOrd="0" presId="urn:microsoft.com/office/officeart/2005/8/layout/venn3"/>
    <dgm:cxn modelId="{DD8D2E73-1472-474D-8C27-9E446FD8292A}" type="presOf" srcId="{D2C4794D-9EB5-41A1-B440-C4F341F4093A}" destId="{38766FA8-1C6B-40CE-98E3-4912BED9F362}" srcOrd="0" destOrd="0" presId="urn:microsoft.com/office/officeart/2005/8/layout/venn3"/>
    <dgm:cxn modelId="{B0720792-E96F-49C6-8F31-FFB98E44D253}" srcId="{AA8FD64F-9B05-443E-9854-D4D53086C05A}" destId="{43094FEC-DCCB-457F-A4BD-F84CD2882CF5}" srcOrd="2" destOrd="0" parTransId="{57FE9306-8CAA-4DE1-A810-CFE32DF2CE97}" sibTransId="{C032C4D7-5453-4EAD-A6BB-C32FB5E12B07}"/>
    <dgm:cxn modelId="{D93E3DC6-9938-42C4-A500-F777986D56C3}" srcId="{AA8FD64F-9B05-443E-9854-D4D53086C05A}" destId="{F4CFEB0B-1E1E-40B2-B1EE-522702ED8B80}" srcOrd="0" destOrd="0" parTransId="{A62C7803-C9AF-429E-978E-E9D59FC866DA}" sibTransId="{4BF3B025-7555-4676-A2ED-DDC6C98E41C0}"/>
    <dgm:cxn modelId="{07FEB796-B7A0-4B42-834E-E0BEF968A8F6}" type="presParOf" srcId="{292766FC-508D-4E1E-A3EF-72CC72C77E74}" destId="{AFD6E2C4-7E5E-4430-A5FE-17F90CF23E57}" srcOrd="0" destOrd="0" presId="urn:microsoft.com/office/officeart/2005/8/layout/venn3"/>
    <dgm:cxn modelId="{8D354D63-8089-43AF-B2EC-42A7A934B033}" type="presParOf" srcId="{292766FC-508D-4E1E-A3EF-72CC72C77E74}" destId="{462A6AEF-2731-41F9-8D70-E1124A090167}" srcOrd="1" destOrd="0" presId="urn:microsoft.com/office/officeart/2005/8/layout/venn3"/>
    <dgm:cxn modelId="{5AFD022C-7AE1-4F44-85B9-89C85540C053}" type="presParOf" srcId="{292766FC-508D-4E1E-A3EF-72CC72C77E74}" destId="{38766FA8-1C6B-40CE-98E3-4912BED9F362}" srcOrd="2" destOrd="0" presId="urn:microsoft.com/office/officeart/2005/8/layout/venn3"/>
    <dgm:cxn modelId="{85D2D198-F740-4398-A49F-1E25A9A6F4E5}" type="presParOf" srcId="{292766FC-508D-4E1E-A3EF-72CC72C77E74}" destId="{D58A998C-B517-488A-ACCE-941D414E2F71}" srcOrd="3" destOrd="0" presId="urn:microsoft.com/office/officeart/2005/8/layout/venn3"/>
    <dgm:cxn modelId="{88D334D3-D83F-4DCA-A4F8-7E51C15D67B3}" type="presParOf" srcId="{292766FC-508D-4E1E-A3EF-72CC72C77E74}" destId="{BDE8B947-89C8-407B-AD9A-F18C0DFF1523}" srcOrd="4"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45550D-EB73-4247-99A5-77AEE65A1109}" type="doc">
      <dgm:prSet loTypeId="urn:microsoft.com/office/officeart/2005/8/layout/list1" loCatId="list" qsTypeId="urn:microsoft.com/office/officeart/2005/8/quickstyle/3d3" qsCatId="3D" csTypeId="urn:microsoft.com/office/officeart/2005/8/colors/colorful2" csCatId="colorful" phldr="1"/>
      <dgm:spPr/>
      <dgm:t>
        <a:bodyPr/>
        <a:lstStyle/>
        <a:p>
          <a:endParaRPr lang="ru-RU"/>
        </a:p>
      </dgm:t>
    </dgm:pt>
    <dgm:pt modelId="{AC671B87-4F0C-4D21-B4EC-3E7572D4816F}">
      <dgm:prSet phldrT="[Текст]" custT="1"/>
      <dgm:spPr>
        <a:solidFill>
          <a:schemeClr val="accent2">
            <a:hueOff val="0"/>
            <a:satOff val="0"/>
            <a:lumOff val="0"/>
            <a:alpha val="95000"/>
          </a:schemeClr>
        </a:solidFill>
      </dgm:spPr>
      <dgm:t>
        <a:bodyPr/>
        <a:lstStyle/>
        <a:p>
          <a:r>
            <a:rPr lang="ru-RU" sz="1200" b="1" i="1" dirty="0">
              <a:latin typeface="Times New Roman" pitchFamily="18" charset="0"/>
              <a:cs typeface="Times New Roman" pitchFamily="18" charset="0"/>
            </a:rPr>
            <a:t>Предмет рассмотрения проекта решения Соболевского муниципального района Камчатского края о районном бюджете в первом чтении:</a:t>
          </a:r>
        </a:p>
      </dgm:t>
    </dgm:pt>
    <dgm:pt modelId="{20B8284B-971A-453F-B686-910B7C1AC333}" type="parTrans" cxnId="{280F315F-B4CE-49D3-8CCE-AE4761AB2746}">
      <dgm:prSet/>
      <dgm:spPr/>
      <dgm:t>
        <a:bodyPr/>
        <a:lstStyle/>
        <a:p>
          <a:endParaRPr lang="ru-RU"/>
        </a:p>
      </dgm:t>
    </dgm:pt>
    <dgm:pt modelId="{76B4A5EB-4251-44F1-9DC9-FEFCB2875947}" type="sibTrans" cxnId="{280F315F-B4CE-49D3-8CCE-AE4761AB2746}">
      <dgm:prSet/>
      <dgm:spPr/>
      <dgm:t>
        <a:bodyPr/>
        <a:lstStyle/>
        <a:p>
          <a:endParaRPr lang="ru-RU"/>
        </a:p>
      </dgm:t>
    </dgm:pt>
    <dgm:pt modelId="{8A67FCD2-77BE-4819-AF68-3D14D42D07DE}">
      <dgm:prSet phldrT="[Текст]" custT="1"/>
      <dgm:spPr>
        <a:solidFill>
          <a:schemeClr val="accent2">
            <a:hueOff val="2340759"/>
            <a:satOff val="-2919"/>
            <a:lumOff val="686"/>
            <a:alpha val="95000"/>
          </a:schemeClr>
        </a:solidFill>
      </dgm:spPr>
      <dgm:t>
        <a:bodyPr/>
        <a:lstStyle/>
        <a:p>
          <a:r>
            <a:rPr lang="ru-RU" sz="1200" b="1" i="1" dirty="0">
              <a:latin typeface="Times New Roman" pitchFamily="18" charset="0"/>
              <a:cs typeface="Times New Roman" pitchFamily="18" charset="0"/>
            </a:rPr>
            <a:t>Предмет рассмотрения проекта решения Соболевского муниципального района Камчатского края о районном бюджете во втором чтении</a:t>
          </a:r>
          <a:r>
            <a:rPr lang="ru-RU" sz="1200" i="1" dirty="0">
              <a:latin typeface="Times New Roman" pitchFamily="18" charset="0"/>
              <a:cs typeface="Times New Roman" pitchFamily="18" charset="0"/>
            </a:rPr>
            <a:t> – текстовые статьи решения, а также приложения к нему, устанавливающие:</a:t>
          </a:r>
        </a:p>
      </dgm:t>
    </dgm:pt>
    <dgm:pt modelId="{9028F300-92E5-496D-9B13-10A62D8D7F4B}" type="parTrans" cxnId="{0CF5BC55-22D7-407D-A236-3FBFDFD4F82D}">
      <dgm:prSet/>
      <dgm:spPr/>
      <dgm:t>
        <a:bodyPr/>
        <a:lstStyle/>
        <a:p>
          <a:endParaRPr lang="ru-RU"/>
        </a:p>
      </dgm:t>
    </dgm:pt>
    <dgm:pt modelId="{3A1DD36B-4B8C-4EF9-969D-4E5A7040432A}" type="sibTrans" cxnId="{0CF5BC55-22D7-407D-A236-3FBFDFD4F82D}">
      <dgm:prSet/>
      <dgm:spPr/>
      <dgm:t>
        <a:bodyPr/>
        <a:lstStyle/>
        <a:p>
          <a:endParaRPr lang="ru-RU"/>
        </a:p>
      </dgm:t>
    </dgm:pt>
    <dgm:pt modelId="{20DF5EFF-9F9D-4379-9A87-CEA24FBDFE89}">
      <dgm:prSet phldrT="[Текст]" custT="1"/>
      <dgm:spPr>
        <a:solidFill>
          <a:schemeClr val="accent2">
            <a:hueOff val="4681519"/>
            <a:satOff val="-5839"/>
            <a:lumOff val="1373"/>
            <a:alpha val="95000"/>
          </a:schemeClr>
        </a:solidFill>
      </dgm:spPr>
      <dgm:t>
        <a:bodyPr/>
        <a:lstStyle/>
        <a:p>
          <a:r>
            <a:rPr lang="ru-RU" sz="1200" b="1" i="1" dirty="0">
              <a:latin typeface="Times New Roman" pitchFamily="18" charset="0"/>
              <a:cs typeface="Times New Roman" pitchFamily="18" charset="0"/>
            </a:rPr>
            <a:t>Для рассмотрения в третьем чтении решение выносится на голосование в целом.</a:t>
          </a:r>
        </a:p>
      </dgm:t>
    </dgm:pt>
    <dgm:pt modelId="{8062B3AD-3A23-4C46-B8AD-0C851E7F8D01}" type="parTrans" cxnId="{387AB323-BCAF-4CE3-89AF-FA2933E56426}">
      <dgm:prSet/>
      <dgm:spPr/>
      <dgm:t>
        <a:bodyPr/>
        <a:lstStyle/>
        <a:p>
          <a:endParaRPr lang="ru-RU"/>
        </a:p>
      </dgm:t>
    </dgm:pt>
    <dgm:pt modelId="{CEA38DB3-231D-4A7F-B0E3-4462B1DC0303}" type="sibTrans" cxnId="{387AB323-BCAF-4CE3-89AF-FA2933E56426}">
      <dgm:prSet/>
      <dgm:spPr/>
      <dgm:t>
        <a:bodyPr/>
        <a:lstStyle/>
        <a:p>
          <a:endParaRPr lang="ru-RU"/>
        </a:p>
      </dgm:t>
    </dgm:pt>
    <dgm:pt modelId="{4A61FECF-7FB6-400A-959D-68F312C85950}">
      <dgm:prSet custT="1"/>
      <dgm:spPr>
        <a:solidFill>
          <a:schemeClr val="lt1">
            <a:hueOff val="0"/>
            <a:satOff val="0"/>
            <a:lumOff val="0"/>
            <a:alpha val="50000"/>
          </a:schemeClr>
        </a:solidFill>
      </dgm:spPr>
      <dgm:t>
        <a:bodyPr/>
        <a:lstStyle/>
        <a:p>
          <a:r>
            <a:rPr lang="ru-RU" sz="1000" dirty="0">
              <a:latin typeface="Times New Roman" pitchFamily="18" charset="0"/>
              <a:cs typeface="Times New Roman" pitchFamily="18" charset="0"/>
            </a:rPr>
            <a:t> </a:t>
          </a:r>
          <a:r>
            <a:rPr lang="ru-RU" sz="1200" i="1" dirty="0">
              <a:latin typeface="Times New Roman" pitchFamily="18" charset="0"/>
              <a:cs typeface="Times New Roman" pitchFamily="18" charset="0"/>
            </a:rPr>
            <a:t>общий объем доходов районного бюджета;</a:t>
          </a:r>
        </a:p>
      </dgm:t>
    </dgm:pt>
    <dgm:pt modelId="{4ECB3902-992F-41EC-A640-90D59058558D}" type="parTrans" cxnId="{4815F0BA-0370-4243-B9C4-B76C258164AF}">
      <dgm:prSet/>
      <dgm:spPr/>
      <dgm:t>
        <a:bodyPr/>
        <a:lstStyle/>
        <a:p>
          <a:endParaRPr lang="ru-RU"/>
        </a:p>
      </dgm:t>
    </dgm:pt>
    <dgm:pt modelId="{3F9EADCE-CF59-4B0C-9F38-D2931EEE42A2}" type="sibTrans" cxnId="{4815F0BA-0370-4243-B9C4-B76C258164AF}">
      <dgm:prSet/>
      <dgm:spPr/>
      <dgm:t>
        <a:bodyPr/>
        <a:lstStyle/>
        <a:p>
          <a:endParaRPr lang="ru-RU"/>
        </a:p>
      </dgm:t>
    </dgm:pt>
    <dgm:pt modelId="{60A05BD8-2274-405E-934F-87E94FE8EBE0}">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приложение к решению Соболевского муниципального района Камчатского края о районном бюджете на очередной финансовый год и плановый период, устанавливающее нормативы распределения доходов;</a:t>
          </a:r>
        </a:p>
      </dgm:t>
    </dgm:pt>
    <dgm:pt modelId="{D6002952-B5DB-4298-885E-B8C6CE1F8C0C}" type="parTrans" cxnId="{7A32C5DF-F73B-4F3E-8121-1640EB17D725}">
      <dgm:prSet/>
      <dgm:spPr/>
      <dgm:t>
        <a:bodyPr/>
        <a:lstStyle/>
        <a:p>
          <a:endParaRPr lang="ru-RU"/>
        </a:p>
      </dgm:t>
    </dgm:pt>
    <dgm:pt modelId="{C85D4D2D-77B1-4F19-8402-E8D86F21896F}" type="sibTrans" cxnId="{7A32C5DF-F73B-4F3E-8121-1640EB17D725}">
      <dgm:prSet/>
      <dgm:spPr/>
      <dgm:t>
        <a:bodyPr/>
        <a:lstStyle/>
        <a:p>
          <a:endParaRPr lang="ru-RU"/>
        </a:p>
      </dgm:t>
    </dgm:pt>
    <dgm:pt modelId="{77A7C1E8-EDA2-4AD0-859C-7AE5CD3030AA}">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общий объем расходов районного бюджета;</a:t>
          </a:r>
        </a:p>
      </dgm:t>
    </dgm:pt>
    <dgm:pt modelId="{AAB020B7-E549-4921-B907-4283C26DDA97}" type="parTrans" cxnId="{DA43F46E-C7E6-4B41-B68E-A44DB4A13B0C}">
      <dgm:prSet/>
      <dgm:spPr/>
      <dgm:t>
        <a:bodyPr/>
        <a:lstStyle/>
        <a:p>
          <a:endParaRPr lang="ru-RU"/>
        </a:p>
      </dgm:t>
    </dgm:pt>
    <dgm:pt modelId="{E6241623-730F-476C-A7BA-88546B808CD9}" type="sibTrans" cxnId="{DA43F46E-C7E6-4B41-B68E-A44DB4A13B0C}">
      <dgm:prSet/>
      <dgm:spPr/>
      <dgm:t>
        <a:bodyPr/>
        <a:lstStyle/>
        <a:p>
          <a:endParaRPr lang="ru-RU"/>
        </a:p>
      </dgm:t>
    </dgm:pt>
    <dgm:pt modelId="{113FA8BA-4CDF-4799-AEE1-FC6940FDBECC}">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верхний предел муниципального внутреннего долга Соболевского муниципального района Камчатского края;</a:t>
          </a:r>
        </a:p>
      </dgm:t>
    </dgm:pt>
    <dgm:pt modelId="{58F2B83D-8E8D-41EB-9282-679BCBE8D429}" type="parTrans" cxnId="{B063E3D3-862C-465E-AE15-1B82821E404B}">
      <dgm:prSet/>
      <dgm:spPr/>
      <dgm:t>
        <a:bodyPr/>
        <a:lstStyle/>
        <a:p>
          <a:endParaRPr lang="ru-RU"/>
        </a:p>
      </dgm:t>
    </dgm:pt>
    <dgm:pt modelId="{4D97514C-ABFA-41A5-A6D9-FA634AB41FCD}" type="sibTrans" cxnId="{B063E3D3-862C-465E-AE15-1B82821E404B}">
      <dgm:prSet/>
      <dgm:spPr/>
      <dgm:t>
        <a:bodyPr/>
        <a:lstStyle/>
        <a:p>
          <a:endParaRPr lang="ru-RU"/>
        </a:p>
      </dgm:t>
    </dgm:pt>
    <dgm:pt modelId="{3421FEC5-E6C6-4711-9ED1-320DC0FF02DC}">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нормативная величина Резервного фонда администрации Соболевского муниципального района Камчатского края;</a:t>
          </a:r>
        </a:p>
      </dgm:t>
    </dgm:pt>
    <dgm:pt modelId="{3B138DAE-1DDA-4922-A3D4-F8E367F82E52}" type="parTrans" cxnId="{E303B1F9-0122-4A62-A5DF-85DCDB0D8358}">
      <dgm:prSet/>
      <dgm:spPr/>
      <dgm:t>
        <a:bodyPr/>
        <a:lstStyle/>
        <a:p>
          <a:endParaRPr lang="ru-RU"/>
        </a:p>
      </dgm:t>
    </dgm:pt>
    <dgm:pt modelId="{810DC1DF-C3E4-487E-A531-8218AFB4944E}" type="sibTrans" cxnId="{E303B1F9-0122-4A62-A5DF-85DCDB0D8358}">
      <dgm:prSet/>
      <dgm:spPr/>
      <dgm:t>
        <a:bodyPr/>
        <a:lstStyle/>
        <a:p>
          <a:endParaRPr lang="ru-RU"/>
        </a:p>
      </dgm:t>
    </dgm:pt>
    <dgm:pt modelId="{D6C4D2E5-93A7-4327-ADC7-E869DFB0F1ED}">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дефицит (профицит) районного бюджета;</a:t>
          </a:r>
        </a:p>
      </dgm:t>
    </dgm:pt>
    <dgm:pt modelId="{996648CF-1A46-48DB-9B01-7CCC4D196CD5}" type="parTrans" cxnId="{5CBDF3B1-7125-489C-8484-2924F988121C}">
      <dgm:prSet/>
      <dgm:spPr/>
      <dgm:t>
        <a:bodyPr/>
        <a:lstStyle/>
        <a:p>
          <a:endParaRPr lang="ru-RU"/>
        </a:p>
      </dgm:t>
    </dgm:pt>
    <dgm:pt modelId="{2E88B680-22E5-4C40-A6A7-D8040A0D332C}" type="sibTrans" cxnId="{5CBDF3B1-7125-489C-8484-2924F988121C}">
      <dgm:prSet/>
      <dgm:spPr/>
      <dgm:t>
        <a:bodyPr/>
        <a:lstStyle/>
        <a:p>
          <a:endParaRPr lang="ru-RU"/>
        </a:p>
      </dgm:t>
    </dgm:pt>
    <dgm:pt modelId="{29448284-E310-46EE-8D02-8B6166D72230}">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условно утверждаемые расходы. </a:t>
          </a:r>
        </a:p>
      </dgm:t>
    </dgm:pt>
    <dgm:pt modelId="{17DC84D4-AB0C-4622-9508-C85EE15D14D7}" type="parTrans" cxnId="{BD7565D3-FEE4-493B-B80D-26AEDAC76BBD}">
      <dgm:prSet/>
      <dgm:spPr/>
      <dgm:t>
        <a:bodyPr/>
        <a:lstStyle/>
        <a:p>
          <a:endParaRPr lang="ru-RU"/>
        </a:p>
      </dgm:t>
    </dgm:pt>
    <dgm:pt modelId="{9D5B4C15-EE94-49BC-917D-61A14E7F1509}" type="sibTrans" cxnId="{BD7565D3-FEE4-493B-B80D-26AEDAC76BBD}">
      <dgm:prSet/>
      <dgm:spPr/>
      <dgm:t>
        <a:bodyPr/>
        <a:lstStyle/>
        <a:p>
          <a:endParaRPr lang="ru-RU"/>
        </a:p>
      </dgm:t>
    </dgm:pt>
    <dgm:pt modelId="{3447CEA8-650F-4B04-81F9-92B0DCAE4669}">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бюджетные ассигнования (за исключением утвержденных в первом чтении условно утверждаемых (утвержденных) расходов) по разделам, подразделам, целевым статьям (муниципальным программам Соболевского муниципального района и непрограммным направлениям деятельности), группам видов расходов классификации расходов районного бюджета в пределах общего объема расходов районного бюджета, утвержденных в первом чтении;</a:t>
          </a:r>
        </a:p>
      </dgm:t>
    </dgm:pt>
    <dgm:pt modelId="{09345B2F-E9BE-46FF-8873-075F407EFDCA}" type="parTrans" cxnId="{6DD82C05-5443-434B-8A32-F3C9C06AAB9D}">
      <dgm:prSet/>
      <dgm:spPr/>
      <dgm:t>
        <a:bodyPr/>
        <a:lstStyle/>
        <a:p>
          <a:endParaRPr lang="ru-RU"/>
        </a:p>
      </dgm:t>
    </dgm:pt>
    <dgm:pt modelId="{7299ED03-BDAE-4E07-94EC-D6482FB738B4}" type="sibTrans" cxnId="{6DD82C05-5443-434B-8A32-F3C9C06AAB9D}">
      <dgm:prSet/>
      <dgm:spPr/>
      <dgm:t>
        <a:bodyPr/>
        <a:lstStyle/>
        <a:p>
          <a:endParaRPr lang="ru-RU"/>
        </a:p>
      </dgm:t>
    </dgm:pt>
    <dgm:pt modelId="{67F61886-A925-46D9-B1C1-B3534A44B35D}">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распределение между бюджетами сельских поселений Соболевского муниципального района межбюджетных трансфертов;</a:t>
          </a:r>
        </a:p>
      </dgm:t>
    </dgm:pt>
    <dgm:pt modelId="{9BF4C6DA-3EF5-4C2D-9995-C9AF07869115}" type="parTrans" cxnId="{82CB9010-BF29-4CA5-B585-D3347650806D}">
      <dgm:prSet/>
      <dgm:spPr/>
      <dgm:t>
        <a:bodyPr/>
        <a:lstStyle/>
        <a:p>
          <a:endParaRPr lang="ru-RU"/>
        </a:p>
      </dgm:t>
    </dgm:pt>
    <dgm:pt modelId="{3886B975-4517-42AD-8785-20334A7F1752}" type="sibTrans" cxnId="{82CB9010-BF29-4CA5-B585-D3347650806D}">
      <dgm:prSet/>
      <dgm:spPr/>
      <dgm:t>
        <a:bodyPr/>
        <a:lstStyle/>
        <a:p>
          <a:endParaRPr lang="ru-RU"/>
        </a:p>
      </dgm:t>
    </dgm:pt>
    <dgm:pt modelId="{DF3E86A5-69D0-49F1-BFF7-9F663152FFC4}">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программу муниципальных внутренних заимствований Соболевского муниципального района Камчатского края;</a:t>
          </a:r>
        </a:p>
      </dgm:t>
    </dgm:pt>
    <dgm:pt modelId="{C7BEC6D3-6AF7-4599-8473-322D59FD940B}" type="parTrans" cxnId="{D257CCED-C535-46EE-ABE8-A5070308E56C}">
      <dgm:prSet/>
      <dgm:spPr/>
      <dgm:t>
        <a:bodyPr/>
        <a:lstStyle/>
        <a:p>
          <a:endParaRPr lang="ru-RU"/>
        </a:p>
      </dgm:t>
    </dgm:pt>
    <dgm:pt modelId="{65593B29-36DB-4242-B85B-678C82B1EB2B}" type="sibTrans" cxnId="{D257CCED-C535-46EE-ABE8-A5070308E56C}">
      <dgm:prSet/>
      <dgm:spPr/>
      <dgm:t>
        <a:bodyPr/>
        <a:lstStyle/>
        <a:p>
          <a:endParaRPr lang="ru-RU"/>
        </a:p>
      </dgm:t>
    </dgm:pt>
    <dgm:pt modelId="{33F07FF7-4A60-48B0-9F05-CA055E54CFAE}">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программу муниципальных гарантий Соболевского муниципального района Камчатского края;</a:t>
          </a:r>
        </a:p>
      </dgm:t>
    </dgm:pt>
    <dgm:pt modelId="{5F2D7F6C-0892-46FE-AEAF-55BF6A7FECA9}" type="parTrans" cxnId="{8E2D250F-9F4F-434F-9342-C81FA52A5F87}">
      <dgm:prSet/>
      <dgm:spPr/>
      <dgm:t>
        <a:bodyPr/>
        <a:lstStyle/>
        <a:p>
          <a:endParaRPr lang="ru-RU"/>
        </a:p>
      </dgm:t>
    </dgm:pt>
    <dgm:pt modelId="{704C0604-0CFB-4F99-956E-DC8C67A51CE2}" type="sibTrans" cxnId="{8E2D250F-9F4F-434F-9342-C81FA52A5F87}">
      <dgm:prSet/>
      <dgm:spPr/>
      <dgm:t>
        <a:bodyPr/>
        <a:lstStyle/>
        <a:p>
          <a:endParaRPr lang="ru-RU"/>
        </a:p>
      </dgm:t>
    </dgm:pt>
    <dgm:pt modelId="{9CEBF372-7403-4341-A4E8-8A5C85D02B9F}">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источники финансирования дефицита бюджета;</a:t>
          </a:r>
        </a:p>
      </dgm:t>
    </dgm:pt>
    <dgm:pt modelId="{439DA06E-0838-4361-B282-DA327209CAD8}" type="parTrans" cxnId="{0E752811-DDB5-4AAA-920A-417ED52C2229}">
      <dgm:prSet/>
      <dgm:spPr/>
      <dgm:t>
        <a:bodyPr/>
        <a:lstStyle/>
        <a:p>
          <a:endParaRPr lang="ru-RU"/>
        </a:p>
      </dgm:t>
    </dgm:pt>
    <dgm:pt modelId="{32287D52-84EE-486C-9152-4190F9A84CCF}" type="sibTrans" cxnId="{0E752811-DDB5-4AAA-920A-417ED52C2229}">
      <dgm:prSet/>
      <dgm:spPr/>
      <dgm:t>
        <a:bodyPr/>
        <a:lstStyle/>
        <a:p>
          <a:endParaRPr lang="ru-RU"/>
        </a:p>
      </dgm:t>
    </dgm:pt>
    <dgm:pt modelId="{6B5A4B07-F5F0-4F27-A1A6-DED02B49AC3A}">
      <dgm:prSet custT="1"/>
      <dgm:spPr>
        <a:solidFill>
          <a:schemeClr val="lt1">
            <a:hueOff val="0"/>
            <a:satOff val="0"/>
            <a:lumOff val="0"/>
            <a:alpha val="50000"/>
          </a:schemeClr>
        </a:solidFill>
      </dgm:spPr>
      <dgm:t>
        <a:bodyPr/>
        <a:lstStyle/>
        <a:p>
          <a:r>
            <a:rPr lang="ru-RU" sz="1200" i="1" dirty="0">
              <a:latin typeface="Times New Roman" pitchFamily="18" charset="0"/>
              <a:cs typeface="Times New Roman" pitchFamily="18" charset="0"/>
            </a:rPr>
            <a:t>перечень муниципальных программ Соболевского муниципального района с указанием бюджетных ассигнований, направленных на  финансовое обеспечение указанных программ. </a:t>
          </a:r>
        </a:p>
      </dgm:t>
    </dgm:pt>
    <dgm:pt modelId="{461160D6-6C12-4B94-BBD1-7E84C763F73D}" type="parTrans" cxnId="{7EE5B03C-85C0-4CBD-93E9-4F9FFE5D57E2}">
      <dgm:prSet/>
      <dgm:spPr/>
      <dgm:t>
        <a:bodyPr/>
        <a:lstStyle/>
        <a:p>
          <a:endParaRPr lang="ru-RU"/>
        </a:p>
      </dgm:t>
    </dgm:pt>
    <dgm:pt modelId="{8467AFF1-32F9-4CE3-8EBE-6C058AB17385}" type="sibTrans" cxnId="{7EE5B03C-85C0-4CBD-93E9-4F9FFE5D57E2}">
      <dgm:prSet/>
      <dgm:spPr/>
      <dgm:t>
        <a:bodyPr/>
        <a:lstStyle/>
        <a:p>
          <a:endParaRPr lang="ru-RU"/>
        </a:p>
      </dgm:t>
    </dgm:pt>
    <dgm:pt modelId="{BD0DBB82-8DB6-41CD-9714-EF76DA7908BF}" type="pres">
      <dgm:prSet presAssocID="{9645550D-EB73-4247-99A5-77AEE65A1109}" presName="linear" presStyleCnt="0">
        <dgm:presLayoutVars>
          <dgm:dir/>
          <dgm:animLvl val="lvl"/>
          <dgm:resizeHandles val="exact"/>
        </dgm:presLayoutVars>
      </dgm:prSet>
      <dgm:spPr/>
    </dgm:pt>
    <dgm:pt modelId="{F81DF725-DE0F-4CFE-AD85-BCB5384AA48F}" type="pres">
      <dgm:prSet presAssocID="{AC671B87-4F0C-4D21-B4EC-3E7572D4816F}" presName="parentLin" presStyleCnt="0"/>
      <dgm:spPr/>
    </dgm:pt>
    <dgm:pt modelId="{BCD54BA7-C788-476D-BE01-C17BF529B22E}" type="pres">
      <dgm:prSet presAssocID="{AC671B87-4F0C-4D21-B4EC-3E7572D4816F}" presName="parentLeftMargin" presStyleLbl="node1" presStyleIdx="0" presStyleCnt="3"/>
      <dgm:spPr/>
    </dgm:pt>
    <dgm:pt modelId="{9EC09DDE-1B04-46B6-9067-220112BFC48D}" type="pres">
      <dgm:prSet presAssocID="{AC671B87-4F0C-4D21-B4EC-3E7572D4816F}" presName="parentText" presStyleLbl="node1" presStyleIdx="0" presStyleCnt="3" custScaleY="32554" custLinFactNeighborX="-84127" custLinFactNeighborY="-26530">
        <dgm:presLayoutVars>
          <dgm:chMax val="0"/>
          <dgm:bulletEnabled val="1"/>
        </dgm:presLayoutVars>
      </dgm:prSet>
      <dgm:spPr/>
    </dgm:pt>
    <dgm:pt modelId="{F1144073-F41F-4168-89A4-C808DBF37BDD}" type="pres">
      <dgm:prSet presAssocID="{AC671B87-4F0C-4D21-B4EC-3E7572D4816F}" presName="negativeSpace" presStyleCnt="0"/>
      <dgm:spPr/>
    </dgm:pt>
    <dgm:pt modelId="{2937BF22-30AB-460C-90F6-E67E8A308882}" type="pres">
      <dgm:prSet presAssocID="{AC671B87-4F0C-4D21-B4EC-3E7572D4816F}" presName="childText" presStyleLbl="conFgAcc1" presStyleIdx="0" presStyleCnt="3" custScaleY="62117" custLinFactNeighborX="391" custLinFactNeighborY="66700">
        <dgm:presLayoutVars>
          <dgm:bulletEnabled val="1"/>
        </dgm:presLayoutVars>
      </dgm:prSet>
      <dgm:spPr/>
    </dgm:pt>
    <dgm:pt modelId="{38DA92A7-C891-4C38-9306-528313B9C3CD}" type="pres">
      <dgm:prSet presAssocID="{76B4A5EB-4251-44F1-9DC9-FEFCB2875947}" presName="spaceBetweenRectangles" presStyleCnt="0"/>
      <dgm:spPr/>
    </dgm:pt>
    <dgm:pt modelId="{A54BDEA2-EEE5-4A4E-961E-D94FEA928EB6}" type="pres">
      <dgm:prSet presAssocID="{8A67FCD2-77BE-4819-AF68-3D14D42D07DE}" presName="parentLin" presStyleCnt="0"/>
      <dgm:spPr/>
    </dgm:pt>
    <dgm:pt modelId="{59C3F5B1-2383-4434-993F-645855244E7C}" type="pres">
      <dgm:prSet presAssocID="{8A67FCD2-77BE-4819-AF68-3D14D42D07DE}" presName="parentLeftMargin" presStyleLbl="node1" presStyleIdx="0" presStyleCnt="3"/>
      <dgm:spPr/>
    </dgm:pt>
    <dgm:pt modelId="{AB0B00FF-ABD4-4BC8-A1E5-56D8F1B69906}" type="pres">
      <dgm:prSet presAssocID="{8A67FCD2-77BE-4819-AF68-3D14D42D07DE}" presName="parentText" presStyleLbl="node1" presStyleIdx="1" presStyleCnt="3" custScaleX="99547" custScaleY="34517" custLinFactNeighborX="-84127" custLinFactNeighborY="-9072">
        <dgm:presLayoutVars>
          <dgm:chMax val="0"/>
          <dgm:bulletEnabled val="1"/>
        </dgm:presLayoutVars>
      </dgm:prSet>
      <dgm:spPr/>
    </dgm:pt>
    <dgm:pt modelId="{71D78758-A61A-487A-B4C9-0023C226C3E8}" type="pres">
      <dgm:prSet presAssocID="{8A67FCD2-77BE-4819-AF68-3D14D42D07DE}" presName="negativeSpace" presStyleCnt="0"/>
      <dgm:spPr/>
    </dgm:pt>
    <dgm:pt modelId="{A235255E-D935-49A9-8FED-513307218160}" type="pres">
      <dgm:prSet presAssocID="{8A67FCD2-77BE-4819-AF68-3D14D42D07DE}" presName="childText" presStyleLbl="conFgAcc1" presStyleIdx="1" presStyleCnt="3" custScaleY="71285" custLinFactY="5419" custLinFactNeighborX="306" custLinFactNeighborY="100000">
        <dgm:presLayoutVars>
          <dgm:bulletEnabled val="1"/>
        </dgm:presLayoutVars>
      </dgm:prSet>
      <dgm:spPr/>
    </dgm:pt>
    <dgm:pt modelId="{7078CB4D-C1C3-4BDD-90E8-F97299D885BD}" type="pres">
      <dgm:prSet presAssocID="{3A1DD36B-4B8C-4EF9-969D-4E5A7040432A}" presName="spaceBetweenRectangles" presStyleCnt="0"/>
      <dgm:spPr/>
    </dgm:pt>
    <dgm:pt modelId="{238CB0B9-F4F3-4E76-A55D-EA84AC999914}" type="pres">
      <dgm:prSet presAssocID="{20DF5EFF-9F9D-4379-9A87-CEA24FBDFE89}" presName="parentLin" presStyleCnt="0"/>
      <dgm:spPr/>
    </dgm:pt>
    <dgm:pt modelId="{A47B2C5A-4451-4863-9D3A-123645D14BAE}" type="pres">
      <dgm:prSet presAssocID="{20DF5EFF-9F9D-4379-9A87-CEA24FBDFE89}" presName="parentLeftMargin" presStyleLbl="node1" presStyleIdx="1" presStyleCnt="3"/>
      <dgm:spPr/>
    </dgm:pt>
    <dgm:pt modelId="{AE0CFEAD-146B-4E63-AED5-08F6983E7392}" type="pres">
      <dgm:prSet presAssocID="{20DF5EFF-9F9D-4379-9A87-CEA24FBDFE89}" presName="parentText" presStyleLbl="node1" presStyleIdx="2" presStyleCnt="3" custScaleY="22046" custLinFactNeighborX="-84127" custLinFactNeighborY="12506">
        <dgm:presLayoutVars>
          <dgm:chMax val="0"/>
          <dgm:bulletEnabled val="1"/>
        </dgm:presLayoutVars>
      </dgm:prSet>
      <dgm:spPr/>
    </dgm:pt>
    <dgm:pt modelId="{7E48C7BA-FF49-4635-BDBE-DBA177BF6BF4}" type="pres">
      <dgm:prSet presAssocID="{20DF5EFF-9F9D-4379-9A87-CEA24FBDFE89}" presName="negativeSpace" presStyleCnt="0"/>
      <dgm:spPr/>
    </dgm:pt>
    <dgm:pt modelId="{B093F3F8-9D86-4917-A3CF-B5053F084F0D}" type="pres">
      <dgm:prSet presAssocID="{20DF5EFF-9F9D-4379-9A87-CEA24FBDFE89}" presName="childText" presStyleLbl="conFgAcc1" presStyleIdx="2" presStyleCnt="3" custScaleY="14963" custLinFactY="4726" custLinFactNeighborX="391" custLinFactNeighborY="100000">
        <dgm:presLayoutVars>
          <dgm:bulletEnabled val="1"/>
        </dgm:presLayoutVars>
      </dgm:prSet>
      <dgm:spPr>
        <a:solidFill>
          <a:schemeClr val="lt1">
            <a:hueOff val="0"/>
            <a:satOff val="0"/>
            <a:lumOff val="0"/>
            <a:alpha val="50000"/>
          </a:schemeClr>
        </a:solidFill>
      </dgm:spPr>
    </dgm:pt>
  </dgm:ptLst>
  <dgm:cxnLst>
    <dgm:cxn modelId="{3AAF6C03-FB46-4366-94E1-AFC6807067A0}" type="presOf" srcId="{67F61886-A925-46D9-B1C1-B3534A44B35D}" destId="{A235255E-D935-49A9-8FED-513307218160}" srcOrd="0" destOrd="1" presId="urn:microsoft.com/office/officeart/2005/8/layout/list1"/>
    <dgm:cxn modelId="{6DD82C05-5443-434B-8A32-F3C9C06AAB9D}" srcId="{8A67FCD2-77BE-4819-AF68-3D14D42D07DE}" destId="{3447CEA8-650F-4B04-81F9-92B0DCAE4669}" srcOrd="0" destOrd="0" parTransId="{09345B2F-E9BE-46FF-8873-075F407EFDCA}" sibTransId="{7299ED03-BDAE-4E07-94EC-D6482FB738B4}"/>
    <dgm:cxn modelId="{8B25F60A-164D-439A-9CDF-288B0DBBF264}" type="presOf" srcId="{3421FEC5-E6C6-4711-9ED1-320DC0FF02DC}" destId="{2937BF22-30AB-460C-90F6-E67E8A308882}" srcOrd="0" destOrd="4" presId="urn:microsoft.com/office/officeart/2005/8/layout/list1"/>
    <dgm:cxn modelId="{8E2D250F-9F4F-434F-9342-C81FA52A5F87}" srcId="{8A67FCD2-77BE-4819-AF68-3D14D42D07DE}" destId="{33F07FF7-4A60-48B0-9F05-CA055E54CFAE}" srcOrd="3" destOrd="0" parTransId="{5F2D7F6C-0892-46FE-AEAF-55BF6A7FECA9}" sibTransId="{704C0604-0CFB-4F99-956E-DC8C67A51CE2}"/>
    <dgm:cxn modelId="{82CB9010-BF29-4CA5-B585-D3347650806D}" srcId="{8A67FCD2-77BE-4819-AF68-3D14D42D07DE}" destId="{67F61886-A925-46D9-B1C1-B3534A44B35D}" srcOrd="1" destOrd="0" parTransId="{9BF4C6DA-3EF5-4C2D-9995-C9AF07869115}" sibTransId="{3886B975-4517-42AD-8785-20334A7F1752}"/>
    <dgm:cxn modelId="{0E752811-DDB5-4AAA-920A-417ED52C2229}" srcId="{8A67FCD2-77BE-4819-AF68-3D14D42D07DE}" destId="{9CEBF372-7403-4341-A4E8-8A5C85D02B9F}" srcOrd="4" destOrd="0" parTransId="{439DA06E-0838-4361-B282-DA327209CAD8}" sibTransId="{32287D52-84EE-486C-9152-4190F9A84CCF}"/>
    <dgm:cxn modelId="{24AA9D19-B393-4A08-8684-82EB2AB9AE20}" type="presOf" srcId="{20DF5EFF-9F9D-4379-9A87-CEA24FBDFE89}" destId="{A47B2C5A-4451-4863-9D3A-123645D14BAE}" srcOrd="0" destOrd="0" presId="urn:microsoft.com/office/officeart/2005/8/layout/list1"/>
    <dgm:cxn modelId="{4DF9E11F-18D6-4615-A205-CF4EB0246B7E}" type="presOf" srcId="{77A7C1E8-EDA2-4AD0-859C-7AE5CD3030AA}" destId="{2937BF22-30AB-460C-90F6-E67E8A308882}" srcOrd="0" destOrd="2" presId="urn:microsoft.com/office/officeart/2005/8/layout/list1"/>
    <dgm:cxn modelId="{387AB323-BCAF-4CE3-89AF-FA2933E56426}" srcId="{9645550D-EB73-4247-99A5-77AEE65A1109}" destId="{20DF5EFF-9F9D-4379-9A87-CEA24FBDFE89}" srcOrd="2" destOrd="0" parTransId="{8062B3AD-3A23-4C46-B8AD-0C851E7F8D01}" sibTransId="{CEA38DB3-231D-4A7F-B0E3-4462B1DC0303}"/>
    <dgm:cxn modelId="{58516F30-901C-44F3-9386-CD8D05517126}" type="presOf" srcId="{8A67FCD2-77BE-4819-AF68-3D14D42D07DE}" destId="{AB0B00FF-ABD4-4BC8-A1E5-56D8F1B69906}" srcOrd="1" destOrd="0" presId="urn:microsoft.com/office/officeart/2005/8/layout/list1"/>
    <dgm:cxn modelId="{7EE5B03C-85C0-4CBD-93E9-4F9FFE5D57E2}" srcId="{8A67FCD2-77BE-4819-AF68-3D14D42D07DE}" destId="{6B5A4B07-F5F0-4F27-A1A6-DED02B49AC3A}" srcOrd="5" destOrd="0" parTransId="{461160D6-6C12-4B94-BBD1-7E84C763F73D}" sibTransId="{8467AFF1-32F9-4CE3-8EBE-6C058AB17385}"/>
    <dgm:cxn modelId="{280F315F-B4CE-49D3-8CCE-AE4761AB2746}" srcId="{9645550D-EB73-4247-99A5-77AEE65A1109}" destId="{AC671B87-4F0C-4D21-B4EC-3E7572D4816F}" srcOrd="0" destOrd="0" parTransId="{20B8284B-971A-453F-B686-910B7C1AC333}" sibTransId="{76B4A5EB-4251-44F1-9DC9-FEFCB2875947}"/>
    <dgm:cxn modelId="{025F2E6A-E6CE-440E-AFED-AFA3FB4E1AEC}" type="presOf" srcId="{60A05BD8-2274-405E-934F-87E94FE8EBE0}" destId="{2937BF22-30AB-460C-90F6-E67E8A308882}" srcOrd="0" destOrd="1" presId="urn:microsoft.com/office/officeart/2005/8/layout/list1"/>
    <dgm:cxn modelId="{DA43F46E-C7E6-4B41-B68E-A44DB4A13B0C}" srcId="{AC671B87-4F0C-4D21-B4EC-3E7572D4816F}" destId="{77A7C1E8-EDA2-4AD0-859C-7AE5CD3030AA}" srcOrd="2" destOrd="0" parTransId="{AAB020B7-E549-4921-B907-4283C26DDA97}" sibTransId="{E6241623-730F-476C-A7BA-88546B808CD9}"/>
    <dgm:cxn modelId="{42A7BA75-C884-413E-BB97-18F73DABD941}" type="presOf" srcId="{33F07FF7-4A60-48B0-9F05-CA055E54CFAE}" destId="{A235255E-D935-49A9-8FED-513307218160}" srcOrd="0" destOrd="3" presId="urn:microsoft.com/office/officeart/2005/8/layout/list1"/>
    <dgm:cxn modelId="{0CF5BC55-22D7-407D-A236-3FBFDFD4F82D}" srcId="{9645550D-EB73-4247-99A5-77AEE65A1109}" destId="{8A67FCD2-77BE-4819-AF68-3D14D42D07DE}" srcOrd="1" destOrd="0" parTransId="{9028F300-92E5-496D-9B13-10A62D8D7F4B}" sibTransId="{3A1DD36B-4B8C-4EF9-969D-4E5A7040432A}"/>
    <dgm:cxn modelId="{EC5CA677-046E-43C5-AEAA-F513F5F99F0D}" type="presOf" srcId="{8A67FCD2-77BE-4819-AF68-3D14D42D07DE}" destId="{59C3F5B1-2383-4434-993F-645855244E7C}" srcOrd="0" destOrd="0" presId="urn:microsoft.com/office/officeart/2005/8/layout/list1"/>
    <dgm:cxn modelId="{0CE4D57E-636C-4F02-939B-12783FD19FF1}" type="presOf" srcId="{6B5A4B07-F5F0-4F27-A1A6-DED02B49AC3A}" destId="{A235255E-D935-49A9-8FED-513307218160}" srcOrd="0" destOrd="5" presId="urn:microsoft.com/office/officeart/2005/8/layout/list1"/>
    <dgm:cxn modelId="{DF47348E-4AB6-4322-967E-86181818C72A}" type="presOf" srcId="{3447CEA8-650F-4B04-81F9-92B0DCAE4669}" destId="{A235255E-D935-49A9-8FED-513307218160}" srcOrd="0" destOrd="0" presId="urn:microsoft.com/office/officeart/2005/8/layout/list1"/>
    <dgm:cxn modelId="{9248049C-FD4E-431D-90F5-3EDE8B4A5B09}" type="presOf" srcId="{113FA8BA-4CDF-4799-AEE1-FC6940FDBECC}" destId="{2937BF22-30AB-460C-90F6-E67E8A308882}" srcOrd="0" destOrd="3" presId="urn:microsoft.com/office/officeart/2005/8/layout/list1"/>
    <dgm:cxn modelId="{B40825A6-EBD0-4053-B5A2-F8DC23A1FC89}" type="presOf" srcId="{AC671B87-4F0C-4D21-B4EC-3E7572D4816F}" destId="{9EC09DDE-1B04-46B6-9067-220112BFC48D}" srcOrd="1" destOrd="0" presId="urn:microsoft.com/office/officeart/2005/8/layout/list1"/>
    <dgm:cxn modelId="{BAE570AF-66D4-44A9-9ABD-D6F9B3EE0BC2}" type="presOf" srcId="{DF3E86A5-69D0-49F1-BFF7-9F663152FFC4}" destId="{A235255E-D935-49A9-8FED-513307218160}" srcOrd="0" destOrd="2" presId="urn:microsoft.com/office/officeart/2005/8/layout/list1"/>
    <dgm:cxn modelId="{AB5172AF-803C-43E0-AB5D-ADB852306CBF}" type="presOf" srcId="{AC671B87-4F0C-4D21-B4EC-3E7572D4816F}" destId="{BCD54BA7-C788-476D-BE01-C17BF529B22E}" srcOrd="0" destOrd="0" presId="urn:microsoft.com/office/officeart/2005/8/layout/list1"/>
    <dgm:cxn modelId="{5CBDF3B1-7125-489C-8484-2924F988121C}" srcId="{AC671B87-4F0C-4D21-B4EC-3E7572D4816F}" destId="{D6C4D2E5-93A7-4327-ADC7-E869DFB0F1ED}" srcOrd="5" destOrd="0" parTransId="{996648CF-1A46-48DB-9B01-7CCC4D196CD5}" sibTransId="{2E88B680-22E5-4C40-A6A7-D8040A0D332C}"/>
    <dgm:cxn modelId="{4815F0BA-0370-4243-B9C4-B76C258164AF}" srcId="{AC671B87-4F0C-4D21-B4EC-3E7572D4816F}" destId="{4A61FECF-7FB6-400A-959D-68F312C85950}" srcOrd="0" destOrd="0" parTransId="{4ECB3902-992F-41EC-A640-90D59058558D}" sibTransId="{3F9EADCE-CF59-4B0C-9F38-D2931EEE42A2}"/>
    <dgm:cxn modelId="{63F1DCC8-3C4E-4B2F-84B1-F6AC9AA11EDC}" type="presOf" srcId="{D6C4D2E5-93A7-4327-ADC7-E869DFB0F1ED}" destId="{2937BF22-30AB-460C-90F6-E67E8A308882}" srcOrd="0" destOrd="5" presId="urn:microsoft.com/office/officeart/2005/8/layout/list1"/>
    <dgm:cxn modelId="{1B5E75D0-2512-4117-BBBF-6D5258DBF9C2}" type="presOf" srcId="{9CEBF372-7403-4341-A4E8-8A5C85D02B9F}" destId="{A235255E-D935-49A9-8FED-513307218160}" srcOrd="0" destOrd="4" presId="urn:microsoft.com/office/officeart/2005/8/layout/list1"/>
    <dgm:cxn modelId="{BD7565D3-FEE4-493B-B80D-26AEDAC76BBD}" srcId="{AC671B87-4F0C-4D21-B4EC-3E7572D4816F}" destId="{29448284-E310-46EE-8D02-8B6166D72230}" srcOrd="6" destOrd="0" parTransId="{17DC84D4-AB0C-4622-9508-C85EE15D14D7}" sibTransId="{9D5B4C15-EE94-49BC-917D-61A14E7F1509}"/>
    <dgm:cxn modelId="{B063E3D3-862C-465E-AE15-1B82821E404B}" srcId="{AC671B87-4F0C-4D21-B4EC-3E7572D4816F}" destId="{113FA8BA-4CDF-4799-AEE1-FC6940FDBECC}" srcOrd="3" destOrd="0" parTransId="{58F2B83D-8E8D-41EB-9282-679BCBE8D429}" sibTransId="{4D97514C-ABFA-41A5-A6D9-FA634AB41FCD}"/>
    <dgm:cxn modelId="{939B53DF-EA8E-40C0-9E09-599A46347188}" type="presOf" srcId="{29448284-E310-46EE-8D02-8B6166D72230}" destId="{2937BF22-30AB-460C-90F6-E67E8A308882}" srcOrd="0" destOrd="6" presId="urn:microsoft.com/office/officeart/2005/8/layout/list1"/>
    <dgm:cxn modelId="{7A32C5DF-F73B-4F3E-8121-1640EB17D725}" srcId="{AC671B87-4F0C-4D21-B4EC-3E7572D4816F}" destId="{60A05BD8-2274-405E-934F-87E94FE8EBE0}" srcOrd="1" destOrd="0" parTransId="{D6002952-B5DB-4298-885E-B8C6CE1F8C0C}" sibTransId="{C85D4D2D-77B1-4F19-8402-E8D86F21896F}"/>
    <dgm:cxn modelId="{3E8578E7-5EDA-435F-82BA-81908205B0D0}" type="presOf" srcId="{9645550D-EB73-4247-99A5-77AEE65A1109}" destId="{BD0DBB82-8DB6-41CD-9714-EF76DA7908BF}" srcOrd="0" destOrd="0" presId="urn:microsoft.com/office/officeart/2005/8/layout/list1"/>
    <dgm:cxn modelId="{D257CCED-C535-46EE-ABE8-A5070308E56C}" srcId="{8A67FCD2-77BE-4819-AF68-3D14D42D07DE}" destId="{DF3E86A5-69D0-49F1-BFF7-9F663152FFC4}" srcOrd="2" destOrd="0" parTransId="{C7BEC6D3-6AF7-4599-8473-322D59FD940B}" sibTransId="{65593B29-36DB-4242-B85B-678C82B1EB2B}"/>
    <dgm:cxn modelId="{1D7A25F0-C6D3-4186-9433-1EB270E2331F}" type="presOf" srcId="{4A61FECF-7FB6-400A-959D-68F312C85950}" destId="{2937BF22-30AB-460C-90F6-E67E8A308882}" srcOrd="0" destOrd="0" presId="urn:microsoft.com/office/officeart/2005/8/layout/list1"/>
    <dgm:cxn modelId="{A0C696F4-99C7-4A81-97C6-FFDBC1EBF409}" type="presOf" srcId="{20DF5EFF-9F9D-4379-9A87-CEA24FBDFE89}" destId="{AE0CFEAD-146B-4E63-AED5-08F6983E7392}" srcOrd="1" destOrd="0" presId="urn:microsoft.com/office/officeart/2005/8/layout/list1"/>
    <dgm:cxn modelId="{E303B1F9-0122-4A62-A5DF-85DCDB0D8358}" srcId="{AC671B87-4F0C-4D21-B4EC-3E7572D4816F}" destId="{3421FEC5-E6C6-4711-9ED1-320DC0FF02DC}" srcOrd="4" destOrd="0" parTransId="{3B138DAE-1DDA-4922-A3D4-F8E367F82E52}" sibTransId="{810DC1DF-C3E4-487E-A531-8218AFB4944E}"/>
    <dgm:cxn modelId="{42BCBF87-6669-4D0D-AA66-4F6F0810E5B3}" type="presParOf" srcId="{BD0DBB82-8DB6-41CD-9714-EF76DA7908BF}" destId="{F81DF725-DE0F-4CFE-AD85-BCB5384AA48F}" srcOrd="0" destOrd="0" presId="urn:microsoft.com/office/officeart/2005/8/layout/list1"/>
    <dgm:cxn modelId="{E2212D39-D35D-44F2-AC9D-594D2577A05B}" type="presParOf" srcId="{F81DF725-DE0F-4CFE-AD85-BCB5384AA48F}" destId="{BCD54BA7-C788-476D-BE01-C17BF529B22E}" srcOrd="0" destOrd="0" presId="urn:microsoft.com/office/officeart/2005/8/layout/list1"/>
    <dgm:cxn modelId="{7C60DF9F-5E1D-4CC4-8CE4-1FB0C6085A49}" type="presParOf" srcId="{F81DF725-DE0F-4CFE-AD85-BCB5384AA48F}" destId="{9EC09DDE-1B04-46B6-9067-220112BFC48D}" srcOrd="1" destOrd="0" presId="urn:microsoft.com/office/officeart/2005/8/layout/list1"/>
    <dgm:cxn modelId="{C4E18A56-7314-4933-BBD1-6D2755523FB4}" type="presParOf" srcId="{BD0DBB82-8DB6-41CD-9714-EF76DA7908BF}" destId="{F1144073-F41F-4168-89A4-C808DBF37BDD}" srcOrd="1" destOrd="0" presId="urn:microsoft.com/office/officeart/2005/8/layout/list1"/>
    <dgm:cxn modelId="{AFE8AA41-1483-4D3F-8850-AF5A18C03F50}" type="presParOf" srcId="{BD0DBB82-8DB6-41CD-9714-EF76DA7908BF}" destId="{2937BF22-30AB-460C-90F6-E67E8A308882}" srcOrd="2" destOrd="0" presId="urn:microsoft.com/office/officeart/2005/8/layout/list1"/>
    <dgm:cxn modelId="{2E53397C-2740-450F-BD7A-AE70E67FD136}" type="presParOf" srcId="{BD0DBB82-8DB6-41CD-9714-EF76DA7908BF}" destId="{38DA92A7-C891-4C38-9306-528313B9C3CD}" srcOrd="3" destOrd="0" presId="urn:microsoft.com/office/officeart/2005/8/layout/list1"/>
    <dgm:cxn modelId="{46AB2A08-7F8A-4B14-A4A1-27E9D0A8CB36}" type="presParOf" srcId="{BD0DBB82-8DB6-41CD-9714-EF76DA7908BF}" destId="{A54BDEA2-EEE5-4A4E-961E-D94FEA928EB6}" srcOrd="4" destOrd="0" presId="urn:microsoft.com/office/officeart/2005/8/layout/list1"/>
    <dgm:cxn modelId="{228FE720-D32D-48CB-883E-397FE34D15D2}" type="presParOf" srcId="{A54BDEA2-EEE5-4A4E-961E-D94FEA928EB6}" destId="{59C3F5B1-2383-4434-993F-645855244E7C}" srcOrd="0" destOrd="0" presId="urn:microsoft.com/office/officeart/2005/8/layout/list1"/>
    <dgm:cxn modelId="{19757056-A815-49C6-961C-5495B79DB497}" type="presParOf" srcId="{A54BDEA2-EEE5-4A4E-961E-D94FEA928EB6}" destId="{AB0B00FF-ABD4-4BC8-A1E5-56D8F1B69906}" srcOrd="1" destOrd="0" presId="urn:microsoft.com/office/officeart/2005/8/layout/list1"/>
    <dgm:cxn modelId="{7016FC44-A6A0-462D-8156-BE5831923418}" type="presParOf" srcId="{BD0DBB82-8DB6-41CD-9714-EF76DA7908BF}" destId="{71D78758-A61A-487A-B4C9-0023C226C3E8}" srcOrd="5" destOrd="0" presId="urn:microsoft.com/office/officeart/2005/8/layout/list1"/>
    <dgm:cxn modelId="{7B2017CA-516B-414B-A964-C1E62A74C785}" type="presParOf" srcId="{BD0DBB82-8DB6-41CD-9714-EF76DA7908BF}" destId="{A235255E-D935-49A9-8FED-513307218160}" srcOrd="6" destOrd="0" presId="urn:microsoft.com/office/officeart/2005/8/layout/list1"/>
    <dgm:cxn modelId="{8072F905-9804-41E8-87BD-ABD04A43536A}" type="presParOf" srcId="{BD0DBB82-8DB6-41CD-9714-EF76DA7908BF}" destId="{7078CB4D-C1C3-4BDD-90E8-F97299D885BD}" srcOrd="7" destOrd="0" presId="urn:microsoft.com/office/officeart/2005/8/layout/list1"/>
    <dgm:cxn modelId="{452FC7CB-CF8D-40B1-B413-86609EA437C1}" type="presParOf" srcId="{BD0DBB82-8DB6-41CD-9714-EF76DA7908BF}" destId="{238CB0B9-F4F3-4E76-A55D-EA84AC999914}" srcOrd="8" destOrd="0" presId="urn:microsoft.com/office/officeart/2005/8/layout/list1"/>
    <dgm:cxn modelId="{38B8D86A-2A7F-4B93-BED9-F198C26637C8}" type="presParOf" srcId="{238CB0B9-F4F3-4E76-A55D-EA84AC999914}" destId="{A47B2C5A-4451-4863-9D3A-123645D14BAE}" srcOrd="0" destOrd="0" presId="urn:microsoft.com/office/officeart/2005/8/layout/list1"/>
    <dgm:cxn modelId="{E67185FB-ABBB-44BA-A401-BE1E5C22857C}" type="presParOf" srcId="{238CB0B9-F4F3-4E76-A55D-EA84AC999914}" destId="{AE0CFEAD-146B-4E63-AED5-08F6983E7392}" srcOrd="1" destOrd="0" presId="urn:microsoft.com/office/officeart/2005/8/layout/list1"/>
    <dgm:cxn modelId="{C488FFDB-6F17-4F5D-AEEC-B3EB6953FD2F}" type="presParOf" srcId="{BD0DBB82-8DB6-41CD-9714-EF76DA7908BF}" destId="{7E48C7BA-FF49-4635-BDBE-DBA177BF6BF4}" srcOrd="9" destOrd="0" presId="urn:microsoft.com/office/officeart/2005/8/layout/list1"/>
    <dgm:cxn modelId="{8316029C-89D8-4081-9C65-5B6888B2DB66}" type="presParOf" srcId="{BD0DBB82-8DB6-41CD-9714-EF76DA7908BF}" destId="{B093F3F8-9D86-4917-A3CF-B5053F084F0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3F7A4-4BA0-4B8F-8B07-9AE25B11E6E5}">
      <dsp:nvSpPr>
        <dsp:cNvPr id="0" name=""/>
        <dsp:cNvSpPr/>
      </dsp:nvSpPr>
      <dsp:spPr>
        <a:xfrm>
          <a:off x="3169436" y="0"/>
          <a:ext cx="2788569" cy="2788994"/>
        </a:xfrm>
        <a:prstGeom prst="circularArrow">
          <a:avLst>
            <a:gd name="adj1" fmla="val 10980"/>
            <a:gd name="adj2" fmla="val 1142322"/>
            <a:gd name="adj3" fmla="val 4500000"/>
            <a:gd name="adj4" fmla="val 10800000"/>
            <a:gd name="adj5" fmla="val 125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D2828ED-1DE1-418E-BE81-CA4F3D37002C}">
      <dsp:nvSpPr>
        <dsp:cNvPr id="0" name=""/>
        <dsp:cNvSpPr/>
      </dsp:nvSpPr>
      <dsp:spPr>
        <a:xfrm>
          <a:off x="1539831" y="1156764"/>
          <a:ext cx="1549554" cy="77459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scene3d>
            <a:camera prst="orthographicFront"/>
            <a:lightRig rig="harsh" dir="t"/>
          </a:scene3d>
          <a:sp3d extrusionH="57150" prstMaterial="matte">
            <a:bevelT w="63500" h="12700" prst="angle"/>
            <a:contourClr>
              <a:schemeClr val="bg1">
                <a:lumMod val="65000"/>
              </a:schemeClr>
            </a:contourClr>
          </a:sp3d>
        </a:bodyPr>
        <a:lstStyle/>
        <a:p>
          <a:pPr marL="0" lvl="0" indent="0" algn="ctr" defTabSz="711200">
            <a:lnSpc>
              <a:spcPct val="90000"/>
            </a:lnSpc>
            <a:spcBef>
              <a:spcPct val="0"/>
            </a:spcBef>
            <a:spcAft>
              <a:spcPct val="35000"/>
            </a:spcAft>
            <a:buNone/>
          </a:pPr>
          <a:r>
            <a:rPr lang="ru-RU" sz="1600" b="1" kern="1200" cap="none" spc="0" dirty="0">
              <a:ln/>
              <a:solidFill>
                <a:schemeClr val="accent3"/>
              </a:solidFill>
              <a:effectLst/>
            </a:rPr>
            <a:t>Федеральный уровень</a:t>
          </a:r>
        </a:p>
      </dsp:txBody>
      <dsp:txXfrm>
        <a:off x="1539831" y="1156764"/>
        <a:ext cx="1549554" cy="774591"/>
      </dsp:txXfrm>
    </dsp:sp>
    <dsp:sp modelId="{903DB575-716E-4793-A1DF-930A18AF116A}">
      <dsp:nvSpPr>
        <dsp:cNvPr id="0" name=""/>
        <dsp:cNvSpPr/>
      </dsp:nvSpPr>
      <dsp:spPr>
        <a:xfrm>
          <a:off x="2394921" y="1602484"/>
          <a:ext cx="2788569" cy="2788994"/>
        </a:xfrm>
        <a:prstGeom prst="leftCircularArrow">
          <a:avLst>
            <a:gd name="adj1" fmla="val 10980"/>
            <a:gd name="adj2" fmla="val 1142322"/>
            <a:gd name="adj3" fmla="val 6300000"/>
            <a:gd name="adj4" fmla="val 18900000"/>
            <a:gd name="adj5" fmla="val 12500"/>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D20B295-417A-4EB1-959C-8471C07B22BC}">
      <dsp:nvSpPr>
        <dsp:cNvPr id="0" name=""/>
        <dsp:cNvSpPr/>
      </dsp:nvSpPr>
      <dsp:spPr>
        <a:xfrm>
          <a:off x="5026494" y="2593568"/>
          <a:ext cx="1549554" cy="77459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scene3d>
            <a:camera prst="orthographicFront"/>
            <a:lightRig rig="harsh" dir="t"/>
          </a:scene3d>
          <a:sp3d extrusionH="57150" prstMaterial="matte">
            <a:bevelT w="63500" h="12700" prst="angle"/>
            <a:contourClr>
              <a:schemeClr val="bg1">
                <a:lumMod val="65000"/>
              </a:schemeClr>
            </a:contourClr>
          </a:sp3d>
        </a:bodyPr>
        <a:lstStyle/>
        <a:p>
          <a:pPr marL="0" lvl="0" indent="0" algn="ctr" defTabSz="711200">
            <a:lnSpc>
              <a:spcPct val="90000"/>
            </a:lnSpc>
            <a:spcBef>
              <a:spcPct val="0"/>
            </a:spcBef>
            <a:spcAft>
              <a:spcPct val="35000"/>
            </a:spcAft>
            <a:buNone/>
          </a:pPr>
          <a:r>
            <a:rPr lang="ru-RU" sz="1600" b="1" kern="1200" cap="none" spc="0" dirty="0">
              <a:ln/>
              <a:solidFill>
                <a:srgbClr val="33CCCC"/>
              </a:solidFill>
              <a:effectLst/>
            </a:rPr>
            <a:t>Региональный уровень</a:t>
          </a:r>
        </a:p>
      </dsp:txBody>
      <dsp:txXfrm>
        <a:off x="5026494" y="2593568"/>
        <a:ext cx="1549554" cy="774591"/>
      </dsp:txXfrm>
    </dsp:sp>
    <dsp:sp modelId="{0A816259-6780-4D49-B7F7-C07B0D043627}">
      <dsp:nvSpPr>
        <dsp:cNvPr id="0" name=""/>
        <dsp:cNvSpPr/>
      </dsp:nvSpPr>
      <dsp:spPr>
        <a:xfrm>
          <a:off x="3367909" y="3396733"/>
          <a:ext cx="2395813" cy="2396773"/>
        </a:xfrm>
        <a:prstGeom prst="blockArc">
          <a:avLst>
            <a:gd name="adj1" fmla="val 13500000"/>
            <a:gd name="adj2" fmla="val 10800000"/>
            <a:gd name="adj3" fmla="val 12740"/>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68851E1-B4A6-4C59-9369-8053926EC742}">
      <dsp:nvSpPr>
        <dsp:cNvPr id="0" name=""/>
        <dsp:cNvSpPr/>
      </dsp:nvSpPr>
      <dsp:spPr>
        <a:xfrm>
          <a:off x="1416557" y="4197693"/>
          <a:ext cx="1776843" cy="77459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scene3d>
            <a:camera prst="orthographicFront"/>
            <a:lightRig rig="harsh" dir="t"/>
          </a:scene3d>
          <a:sp3d extrusionH="57150" prstMaterial="matte">
            <a:bevelT w="63500" h="12700" prst="angle"/>
            <a:contourClr>
              <a:schemeClr val="bg1">
                <a:lumMod val="65000"/>
              </a:schemeClr>
            </a:contourClr>
          </a:sp3d>
        </a:bodyPr>
        <a:lstStyle/>
        <a:p>
          <a:pPr marL="0" lvl="0" indent="0" algn="ctr" defTabSz="711200">
            <a:lnSpc>
              <a:spcPct val="90000"/>
            </a:lnSpc>
            <a:spcBef>
              <a:spcPct val="0"/>
            </a:spcBef>
            <a:spcAft>
              <a:spcPct val="35000"/>
            </a:spcAft>
            <a:buNone/>
          </a:pPr>
          <a:r>
            <a:rPr lang="ru-RU" sz="1600" b="1" kern="1200" cap="none" spc="0" dirty="0">
              <a:ln/>
              <a:solidFill>
                <a:schemeClr val="accent4">
                  <a:lumMod val="75000"/>
                </a:schemeClr>
              </a:solidFill>
              <a:effectLst/>
            </a:rPr>
            <a:t>Муниципальный уровень</a:t>
          </a:r>
        </a:p>
      </dsp:txBody>
      <dsp:txXfrm>
        <a:off x="1416557" y="4197693"/>
        <a:ext cx="1776843" cy="7745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4E397-BA9C-40C7-AC1C-97699CD4D4DA}">
      <dsp:nvSpPr>
        <dsp:cNvPr id="0" name=""/>
        <dsp:cNvSpPr/>
      </dsp:nvSpPr>
      <dsp:spPr>
        <a:xfrm>
          <a:off x="1389075" y="251561"/>
          <a:ext cx="3413760" cy="3413760"/>
        </a:xfrm>
        <a:prstGeom prst="pie">
          <a:avLst>
            <a:gd name="adj1" fmla="val 16200000"/>
            <a:gd name="adj2" fmla="val 2052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ru-RU" sz="800" kern="1200">
              <a:solidFill>
                <a:prstClr val="black"/>
              </a:solidFill>
              <a:latin typeface="Verdana"/>
            </a:rPr>
            <a:t>Разработка проекта бюджета</a:t>
          </a:r>
          <a:endParaRPr lang="ru-RU" sz="800" kern="1200" dirty="0"/>
        </a:p>
      </dsp:txBody>
      <dsp:txXfrm>
        <a:off x="3169920" y="825398"/>
        <a:ext cx="1097280" cy="731520"/>
      </dsp:txXfrm>
    </dsp:sp>
    <dsp:sp modelId="{0B1A75D0-33D7-4D76-9757-9B7BA0CA5B4C}">
      <dsp:nvSpPr>
        <dsp:cNvPr id="0" name=""/>
        <dsp:cNvSpPr/>
      </dsp:nvSpPr>
      <dsp:spPr>
        <a:xfrm>
          <a:off x="1418336" y="342595"/>
          <a:ext cx="3413760" cy="3413760"/>
        </a:xfrm>
        <a:prstGeom prst="pie">
          <a:avLst>
            <a:gd name="adj1" fmla="val 20520000"/>
            <a:gd name="adj2" fmla="val 324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ru-RU" sz="800" kern="1200" dirty="0">
              <a:solidFill>
                <a:prstClr val="black"/>
              </a:solidFill>
              <a:latin typeface="Verdana"/>
            </a:rPr>
            <a:t>Рассмотрение проекта бюджета </a:t>
          </a:r>
          <a:r>
            <a:rPr lang="ru-RU" sz="800" kern="1200" dirty="0">
              <a:solidFill>
                <a:srgbClr val="FF0000"/>
              </a:solidFill>
            </a:rPr>
            <a:t>(Публичные слушания)</a:t>
          </a:r>
        </a:p>
      </dsp:txBody>
      <dsp:txXfrm>
        <a:off x="3616960" y="1902358"/>
        <a:ext cx="1016000" cy="812800"/>
      </dsp:txXfrm>
    </dsp:sp>
    <dsp:sp modelId="{4B1B65A3-5BDD-4698-AF07-30C2263CB007}">
      <dsp:nvSpPr>
        <dsp:cNvPr id="0" name=""/>
        <dsp:cNvSpPr/>
      </dsp:nvSpPr>
      <dsp:spPr>
        <a:xfrm>
          <a:off x="1341120" y="398678"/>
          <a:ext cx="3413760" cy="3413760"/>
        </a:xfrm>
        <a:prstGeom prst="pie">
          <a:avLst>
            <a:gd name="adj1" fmla="val 3240000"/>
            <a:gd name="adj2" fmla="val 756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ru-RU" sz="800" kern="1200" dirty="0">
              <a:solidFill>
                <a:prstClr val="black"/>
              </a:solidFill>
              <a:latin typeface="Verdana"/>
            </a:rPr>
            <a:t>Утверждение проекта бюджета</a:t>
          </a:r>
          <a:endParaRPr lang="ru-RU" sz="800" kern="1200" dirty="0"/>
        </a:p>
      </dsp:txBody>
      <dsp:txXfrm>
        <a:off x="2560320" y="2796438"/>
        <a:ext cx="975360" cy="894080"/>
      </dsp:txXfrm>
    </dsp:sp>
    <dsp:sp modelId="{52BBD65B-CE1E-47CE-9114-81D3573AAE3C}">
      <dsp:nvSpPr>
        <dsp:cNvPr id="0" name=""/>
        <dsp:cNvSpPr/>
      </dsp:nvSpPr>
      <dsp:spPr>
        <a:xfrm>
          <a:off x="1263904" y="342595"/>
          <a:ext cx="3413760" cy="3413760"/>
        </a:xfrm>
        <a:prstGeom prst="pie">
          <a:avLst>
            <a:gd name="adj1" fmla="val 7560000"/>
            <a:gd name="adj2" fmla="val 1188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ru-RU" sz="800" kern="1200">
              <a:solidFill>
                <a:prstClr val="black"/>
              </a:solidFill>
              <a:latin typeface="Verdana"/>
            </a:rPr>
            <a:t>Исполнение бюджета</a:t>
          </a:r>
          <a:endParaRPr lang="ru-RU" sz="800" kern="1200" dirty="0"/>
        </a:p>
      </dsp:txBody>
      <dsp:txXfrm>
        <a:off x="1463040" y="1902358"/>
        <a:ext cx="1016000" cy="812800"/>
      </dsp:txXfrm>
    </dsp:sp>
    <dsp:sp modelId="{F8C70646-B389-4B2D-ABA8-B5DCD7B8A0A1}">
      <dsp:nvSpPr>
        <dsp:cNvPr id="0" name=""/>
        <dsp:cNvSpPr/>
      </dsp:nvSpPr>
      <dsp:spPr>
        <a:xfrm>
          <a:off x="1293164" y="251561"/>
          <a:ext cx="3413760" cy="3413760"/>
        </a:xfrm>
        <a:prstGeom prst="pie">
          <a:avLst>
            <a:gd name="adj1" fmla="val 11880000"/>
            <a:gd name="adj2" fmla="val 1620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ru-RU" sz="800" kern="1200" dirty="0">
              <a:solidFill>
                <a:srgbClr val="000000"/>
              </a:solidFill>
              <a:latin typeface="Verdana"/>
            </a:rPr>
            <a:t>Рассмотрение и утверждение отчета об исполнении бюджета </a:t>
          </a:r>
          <a:r>
            <a:rPr lang="ru-RU" sz="800" kern="1200" dirty="0">
              <a:solidFill>
                <a:srgbClr val="FF0000"/>
              </a:solidFill>
            </a:rPr>
            <a:t>(Публичные слушания)</a:t>
          </a:r>
          <a:endParaRPr lang="ru-RU" sz="800" kern="1200" dirty="0"/>
        </a:p>
      </dsp:txBody>
      <dsp:txXfrm>
        <a:off x="1828800" y="825398"/>
        <a:ext cx="1097280" cy="731520"/>
      </dsp:txXfrm>
    </dsp:sp>
    <dsp:sp modelId="{36AE1E30-4972-460F-93AC-778C6083BE16}">
      <dsp:nvSpPr>
        <dsp:cNvPr id="0" name=""/>
        <dsp:cNvSpPr/>
      </dsp:nvSpPr>
      <dsp:spPr>
        <a:xfrm>
          <a:off x="1177586" y="40233"/>
          <a:ext cx="3836416" cy="3836416"/>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87BD91AE-9F5D-4DC5-B280-84A3BA602D66}">
      <dsp:nvSpPr>
        <dsp:cNvPr id="0" name=""/>
        <dsp:cNvSpPr/>
      </dsp:nvSpPr>
      <dsp:spPr>
        <a:xfrm>
          <a:off x="1207243" y="131237"/>
          <a:ext cx="3836416" cy="3836416"/>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4F58A9A-1EC3-40AB-A24D-B0429757B8EA}">
      <dsp:nvSpPr>
        <dsp:cNvPr id="0" name=""/>
        <dsp:cNvSpPr/>
      </dsp:nvSpPr>
      <dsp:spPr>
        <a:xfrm>
          <a:off x="1129792" y="187491"/>
          <a:ext cx="3836416" cy="3836416"/>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22B4DBB-5C39-4710-B7C2-A8878C702D4C}">
      <dsp:nvSpPr>
        <dsp:cNvPr id="0" name=""/>
        <dsp:cNvSpPr/>
      </dsp:nvSpPr>
      <dsp:spPr>
        <a:xfrm>
          <a:off x="1052340" y="131237"/>
          <a:ext cx="3836416" cy="3836416"/>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8605786-A1EA-45F0-B9D3-D1C7B293A107}">
      <dsp:nvSpPr>
        <dsp:cNvPr id="0" name=""/>
        <dsp:cNvSpPr/>
      </dsp:nvSpPr>
      <dsp:spPr>
        <a:xfrm>
          <a:off x="1081997" y="40233"/>
          <a:ext cx="3836416" cy="3836416"/>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6E2C4-7E5E-4430-A5FE-17F90CF23E57}">
      <dsp:nvSpPr>
        <dsp:cNvPr id="0" name=""/>
        <dsp:cNvSpPr/>
      </dsp:nvSpPr>
      <dsp:spPr>
        <a:xfrm>
          <a:off x="1436340" y="444"/>
          <a:ext cx="1239738" cy="123973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8227" tIns="10160" rIns="68227" bIns="10160" numCol="1" spcCol="1270" anchor="ctr" anchorCtr="0">
          <a:noAutofit/>
        </a:bodyPr>
        <a:lstStyle/>
        <a:p>
          <a:pPr marL="0" lvl="0" indent="0" algn="ctr" defTabSz="355600">
            <a:lnSpc>
              <a:spcPct val="90000"/>
            </a:lnSpc>
            <a:spcBef>
              <a:spcPct val="0"/>
            </a:spcBef>
            <a:spcAft>
              <a:spcPct val="35000"/>
            </a:spcAft>
            <a:buNone/>
          </a:pPr>
          <a:r>
            <a:rPr lang="ru-RU" sz="800" kern="1200" dirty="0"/>
            <a:t>Прогноз социально-экономического развития Соболевского муниципального района </a:t>
          </a:r>
        </a:p>
      </dsp:txBody>
      <dsp:txXfrm>
        <a:off x="1617895" y="181999"/>
        <a:ext cx="876628" cy="876628"/>
      </dsp:txXfrm>
    </dsp:sp>
    <dsp:sp modelId="{38766FA8-1C6B-40CE-98E3-4912BED9F362}">
      <dsp:nvSpPr>
        <dsp:cNvPr id="0" name=""/>
        <dsp:cNvSpPr/>
      </dsp:nvSpPr>
      <dsp:spPr>
        <a:xfrm>
          <a:off x="2428130" y="444"/>
          <a:ext cx="1239738" cy="123973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8227" tIns="10160" rIns="68227" bIns="10160" numCol="1" spcCol="1270" anchor="ctr" anchorCtr="0">
          <a:noAutofit/>
        </a:bodyPr>
        <a:lstStyle/>
        <a:p>
          <a:pPr marL="0" lvl="0" indent="0" algn="ctr" defTabSz="355600">
            <a:lnSpc>
              <a:spcPct val="90000"/>
            </a:lnSpc>
            <a:spcBef>
              <a:spcPct val="0"/>
            </a:spcBef>
            <a:spcAft>
              <a:spcPct val="35000"/>
            </a:spcAft>
            <a:buNone/>
          </a:pPr>
          <a:r>
            <a:rPr lang="ru-RU" sz="800" kern="1200" dirty="0"/>
            <a:t>Основные направления бюджетной и налоговой политики</a:t>
          </a:r>
        </a:p>
      </dsp:txBody>
      <dsp:txXfrm>
        <a:off x="2609685" y="181999"/>
        <a:ext cx="876628" cy="876628"/>
      </dsp:txXfrm>
    </dsp:sp>
    <dsp:sp modelId="{BDE8B947-89C8-407B-AD9A-F18C0DFF1523}">
      <dsp:nvSpPr>
        <dsp:cNvPr id="0" name=""/>
        <dsp:cNvSpPr/>
      </dsp:nvSpPr>
      <dsp:spPr>
        <a:xfrm>
          <a:off x="3419921" y="444"/>
          <a:ext cx="1239738" cy="123973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8227" tIns="10160" rIns="68227" bIns="10160" numCol="1" spcCol="1270" anchor="ctr" anchorCtr="0">
          <a:noAutofit/>
        </a:bodyPr>
        <a:lstStyle/>
        <a:p>
          <a:pPr marL="0" lvl="0" indent="0" algn="ctr" defTabSz="355600">
            <a:lnSpc>
              <a:spcPct val="90000"/>
            </a:lnSpc>
            <a:spcBef>
              <a:spcPct val="0"/>
            </a:spcBef>
            <a:spcAft>
              <a:spcPct val="35000"/>
            </a:spcAft>
            <a:buNone/>
          </a:pPr>
          <a:r>
            <a:rPr lang="ru-RU" sz="800" kern="1200" dirty="0"/>
            <a:t>Муниципальные программы района</a:t>
          </a:r>
        </a:p>
      </dsp:txBody>
      <dsp:txXfrm>
        <a:off x="3601476" y="181999"/>
        <a:ext cx="876628" cy="8766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7BF22-30AB-460C-90F6-E67E8A308882}">
      <dsp:nvSpPr>
        <dsp:cNvPr id="0" name=""/>
        <dsp:cNvSpPr/>
      </dsp:nvSpPr>
      <dsp:spPr>
        <a:xfrm>
          <a:off x="0" y="539830"/>
          <a:ext cx="9073008" cy="1784497"/>
        </a:xfrm>
        <a:prstGeom prst="rect">
          <a:avLst/>
        </a:prstGeom>
        <a:solidFill>
          <a:schemeClr val="lt1">
            <a:hueOff val="0"/>
            <a:satOff val="0"/>
            <a:lumOff val="0"/>
            <a:alpha val="5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04166" tIns="291592" rIns="704166" bIns="71120" numCol="1" spcCol="1270" anchor="t" anchorCtr="0">
          <a:noAutofit/>
        </a:bodyPr>
        <a:lstStyle/>
        <a:p>
          <a:pPr marL="57150" lvl="1" indent="-57150" algn="l" defTabSz="444500">
            <a:lnSpc>
              <a:spcPct val="90000"/>
            </a:lnSpc>
            <a:spcBef>
              <a:spcPct val="0"/>
            </a:spcBef>
            <a:spcAft>
              <a:spcPct val="15000"/>
            </a:spcAft>
            <a:buChar char="•"/>
          </a:pPr>
          <a:r>
            <a:rPr lang="ru-RU" sz="1000" kern="1200" dirty="0">
              <a:latin typeface="Times New Roman" pitchFamily="18" charset="0"/>
              <a:cs typeface="Times New Roman" pitchFamily="18" charset="0"/>
            </a:rPr>
            <a:t> </a:t>
          </a:r>
          <a:r>
            <a:rPr lang="ru-RU" sz="1200" i="1" kern="1200" dirty="0">
              <a:latin typeface="Times New Roman" pitchFamily="18" charset="0"/>
              <a:cs typeface="Times New Roman" pitchFamily="18" charset="0"/>
            </a:rPr>
            <a:t>общий объем доходов районного бюджета;</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приложение к решению Соболевского муниципального района Камчатского края о районном бюджете на очередной финансовый год и плановый период, устанавливающее нормативы распределения доходов;</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общий объем расходов районного бюджета;</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верхний предел муниципального внутреннего долга Соболевского муниципального района Камчатского края;</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нормативная величина Резервного фонда администрации Соболевского муниципального района Камчатского края;</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дефицит (профицит) районного бюджета;</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условно утверждаемые расходы. </a:t>
          </a:r>
        </a:p>
      </dsp:txBody>
      <dsp:txXfrm>
        <a:off x="0" y="539830"/>
        <a:ext cx="9073008" cy="1784497"/>
      </dsp:txXfrm>
    </dsp:sp>
    <dsp:sp modelId="{9EC09DDE-1B04-46B6-9067-220112BFC48D}">
      <dsp:nvSpPr>
        <dsp:cNvPr id="0" name=""/>
        <dsp:cNvSpPr/>
      </dsp:nvSpPr>
      <dsp:spPr>
        <a:xfrm>
          <a:off x="72007" y="137693"/>
          <a:ext cx="6351105" cy="615036"/>
        </a:xfrm>
        <a:prstGeom prst="roundRect">
          <a:avLst/>
        </a:prstGeom>
        <a:solidFill>
          <a:schemeClr val="accent2">
            <a:hueOff val="0"/>
            <a:satOff val="0"/>
            <a:lumOff val="0"/>
            <a:alpha val="9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0057" tIns="0" rIns="240057" bIns="0" numCol="1" spcCol="1270" anchor="ctr" anchorCtr="0">
          <a:noAutofit/>
        </a:bodyPr>
        <a:lstStyle/>
        <a:p>
          <a:pPr marL="0" lvl="0" indent="0" algn="l" defTabSz="533400">
            <a:lnSpc>
              <a:spcPct val="90000"/>
            </a:lnSpc>
            <a:spcBef>
              <a:spcPct val="0"/>
            </a:spcBef>
            <a:spcAft>
              <a:spcPct val="35000"/>
            </a:spcAft>
            <a:buNone/>
          </a:pPr>
          <a:r>
            <a:rPr lang="ru-RU" sz="1200" b="1" i="1" kern="1200" dirty="0">
              <a:latin typeface="Times New Roman" pitchFamily="18" charset="0"/>
              <a:cs typeface="Times New Roman" pitchFamily="18" charset="0"/>
            </a:rPr>
            <a:t>Предмет рассмотрения проекта решения Соболевского муниципального района Камчатского края о районном бюджете в первом чтении:</a:t>
          </a:r>
        </a:p>
      </dsp:txBody>
      <dsp:txXfrm>
        <a:off x="102031" y="167717"/>
        <a:ext cx="6291057" cy="554988"/>
      </dsp:txXfrm>
    </dsp:sp>
    <dsp:sp modelId="{A235255E-D935-49A9-8FED-513307218160}">
      <dsp:nvSpPr>
        <dsp:cNvPr id="0" name=""/>
        <dsp:cNvSpPr/>
      </dsp:nvSpPr>
      <dsp:spPr>
        <a:xfrm>
          <a:off x="0" y="2683677"/>
          <a:ext cx="9073008" cy="2514934"/>
        </a:xfrm>
        <a:prstGeom prst="rect">
          <a:avLst/>
        </a:prstGeom>
        <a:solidFill>
          <a:schemeClr val="lt1">
            <a:hueOff val="0"/>
            <a:satOff val="0"/>
            <a:lumOff val="0"/>
            <a:alpha val="5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04166" tIns="291592" rIns="704166" bIns="85344" numCol="1" spcCol="1270" anchor="t" anchorCtr="0">
          <a:noAutofit/>
        </a:bodyPr>
        <a:lstStyle/>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бюджетные ассигнования (за исключением утвержденных в первом чтении условно утверждаемых (утвержденных) расходов) по разделам, подразделам, целевым статьям (муниципальным программам Соболевского муниципального района и непрограммным направлениям деятельности), группам видов расходов классификации расходов районного бюджета в пределах общего объема расходов районного бюджета, утвержденных в первом чтении;</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распределение между бюджетами сельских поселений Соболевского муниципального района межбюджетных трансфертов;</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программу муниципальных внутренних заимствований Соболевского муниципального района Камчатского края;</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программу муниципальных гарантий Соболевского муниципального района Камчатского края;</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источники финансирования дефицита бюджета;</a:t>
          </a:r>
        </a:p>
        <a:p>
          <a:pPr marL="114300" lvl="1" indent="-114300" algn="l" defTabSz="533400">
            <a:lnSpc>
              <a:spcPct val="90000"/>
            </a:lnSpc>
            <a:spcBef>
              <a:spcPct val="0"/>
            </a:spcBef>
            <a:spcAft>
              <a:spcPct val="15000"/>
            </a:spcAft>
            <a:buChar char="•"/>
          </a:pPr>
          <a:r>
            <a:rPr lang="ru-RU" sz="1200" i="1" kern="1200" dirty="0">
              <a:latin typeface="Times New Roman" pitchFamily="18" charset="0"/>
              <a:cs typeface="Times New Roman" pitchFamily="18" charset="0"/>
            </a:rPr>
            <a:t>перечень муниципальных программ Соболевского муниципального района с указанием бюджетных ассигнований, направленных на  финансовое обеспечение указанных программ. </a:t>
          </a:r>
        </a:p>
      </dsp:txBody>
      <dsp:txXfrm>
        <a:off x="0" y="2683677"/>
        <a:ext cx="9073008" cy="2514934"/>
      </dsp:txXfrm>
    </dsp:sp>
    <dsp:sp modelId="{AB0B00FF-ABD4-4BC8-A1E5-56D8F1B69906}">
      <dsp:nvSpPr>
        <dsp:cNvPr id="0" name=""/>
        <dsp:cNvSpPr/>
      </dsp:nvSpPr>
      <dsp:spPr>
        <a:xfrm>
          <a:off x="72007" y="2268016"/>
          <a:ext cx="6322335" cy="652122"/>
        </a:xfrm>
        <a:prstGeom prst="roundRect">
          <a:avLst/>
        </a:prstGeom>
        <a:solidFill>
          <a:schemeClr val="accent2">
            <a:hueOff val="2340759"/>
            <a:satOff val="-2919"/>
            <a:lumOff val="686"/>
            <a:alpha val="9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0057" tIns="0" rIns="240057" bIns="0" numCol="1" spcCol="1270" anchor="ctr" anchorCtr="0">
          <a:noAutofit/>
        </a:bodyPr>
        <a:lstStyle/>
        <a:p>
          <a:pPr marL="0" lvl="0" indent="0" algn="l" defTabSz="533400">
            <a:lnSpc>
              <a:spcPct val="90000"/>
            </a:lnSpc>
            <a:spcBef>
              <a:spcPct val="0"/>
            </a:spcBef>
            <a:spcAft>
              <a:spcPct val="35000"/>
            </a:spcAft>
            <a:buNone/>
          </a:pPr>
          <a:r>
            <a:rPr lang="ru-RU" sz="1200" b="1" i="1" kern="1200" dirty="0">
              <a:latin typeface="Times New Roman" pitchFamily="18" charset="0"/>
              <a:cs typeface="Times New Roman" pitchFamily="18" charset="0"/>
            </a:rPr>
            <a:t>Предмет рассмотрения проекта решения Соболевского муниципального района Камчатского края о районном бюджете во втором чтении</a:t>
          </a:r>
          <a:r>
            <a:rPr lang="ru-RU" sz="1200" i="1" kern="1200" dirty="0">
              <a:latin typeface="Times New Roman" pitchFamily="18" charset="0"/>
              <a:cs typeface="Times New Roman" pitchFamily="18" charset="0"/>
            </a:rPr>
            <a:t> – текстовые статьи решения, а также приложения к нему, устанавливающие:</a:t>
          </a:r>
        </a:p>
      </dsp:txBody>
      <dsp:txXfrm>
        <a:off x="103841" y="2299850"/>
        <a:ext cx="6258667" cy="588454"/>
      </dsp:txXfrm>
    </dsp:sp>
    <dsp:sp modelId="{B093F3F8-9D86-4917-A3CF-B5053F084F0D}">
      <dsp:nvSpPr>
        <dsp:cNvPr id="0" name=""/>
        <dsp:cNvSpPr/>
      </dsp:nvSpPr>
      <dsp:spPr>
        <a:xfrm>
          <a:off x="0" y="5491932"/>
          <a:ext cx="9073008" cy="241323"/>
        </a:xfrm>
        <a:prstGeom prst="rect">
          <a:avLst/>
        </a:prstGeom>
        <a:solidFill>
          <a:schemeClr val="lt1">
            <a:hueOff val="0"/>
            <a:satOff val="0"/>
            <a:lumOff val="0"/>
            <a:alpha val="5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E0CFEAD-146B-4E63-AED5-08F6983E7392}">
      <dsp:nvSpPr>
        <dsp:cNvPr id="0" name=""/>
        <dsp:cNvSpPr/>
      </dsp:nvSpPr>
      <dsp:spPr>
        <a:xfrm>
          <a:off x="72007" y="5243703"/>
          <a:ext cx="6351105" cy="416510"/>
        </a:xfrm>
        <a:prstGeom prst="roundRect">
          <a:avLst/>
        </a:prstGeom>
        <a:solidFill>
          <a:schemeClr val="accent2">
            <a:hueOff val="4681519"/>
            <a:satOff val="-5839"/>
            <a:lumOff val="1373"/>
            <a:alpha val="9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0057" tIns="0" rIns="240057" bIns="0" numCol="1" spcCol="1270" anchor="ctr" anchorCtr="0">
          <a:noAutofit/>
        </a:bodyPr>
        <a:lstStyle/>
        <a:p>
          <a:pPr marL="0" lvl="0" indent="0" algn="l" defTabSz="533400">
            <a:lnSpc>
              <a:spcPct val="90000"/>
            </a:lnSpc>
            <a:spcBef>
              <a:spcPct val="0"/>
            </a:spcBef>
            <a:spcAft>
              <a:spcPct val="35000"/>
            </a:spcAft>
            <a:buNone/>
          </a:pPr>
          <a:r>
            <a:rPr lang="ru-RU" sz="1200" b="1" i="1" kern="1200" dirty="0">
              <a:latin typeface="Times New Roman" pitchFamily="18" charset="0"/>
              <a:cs typeface="Times New Roman" pitchFamily="18" charset="0"/>
            </a:rPr>
            <a:t>Для рассмотрения в третьем чтении решение выносится на голосование в целом.</a:t>
          </a:r>
        </a:p>
      </dsp:txBody>
      <dsp:txXfrm>
        <a:off x="92339" y="5264035"/>
        <a:ext cx="6310441" cy="375846"/>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0.05375</cdr:x>
      <cdr:y>0.02941</cdr:y>
    </cdr:from>
    <cdr:to>
      <cdr:x>0.11784</cdr:x>
      <cdr:y>0.07353</cdr:y>
    </cdr:to>
    <cdr:sp macro="" textlink="">
      <cdr:nvSpPr>
        <cdr:cNvPr id="58" name="TextBox 57"/>
        <cdr:cNvSpPr txBox="1"/>
      </cdr:nvSpPr>
      <cdr:spPr>
        <a:xfrm xmlns:a="http://schemas.openxmlformats.org/drawingml/2006/main">
          <a:off x="362372" y="144016"/>
          <a:ext cx="432048"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a:p>
      </cdr:txBody>
    </cdr:sp>
  </cdr:relSizeAnchor>
</c:userShapes>
</file>

<file path=ppt/drawings/drawing2.xml><?xml version="1.0" encoding="utf-8"?>
<c:userShapes xmlns:c="http://schemas.openxmlformats.org/drawingml/2006/chart">
  <cdr:relSizeAnchor xmlns:cdr="http://schemas.openxmlformats.org/drawingml/2006/chartDrawing">
    <cdr:from>
      <cdr:x>0.86624</cdr:x>
      <cdr:y>0.01542</cdr:y>
    </cdr:from>
    <cdr:to>
      <cdr:x>0.99749</cdr:x>
      <cdr:y>0.0771</cdr:y>
    </cdr:to>
    <cdr:sp macro="" textlink="">
      <cdr:nvSpPr>
        <cdr:cNvPr id="2" name="TextBox 1"/>
        <cdr:cNvSpPr txBox="1"/>
      </cdr:nvSpPr>
      <cdr:spPr>
        <a:xfrm xmlns:a="http://schemas.openxmlformats.org/drawingml/2006/main">
          <a:off x="7128792" y="72008"/>
          <a:ext cx="1080120"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a:p>
      </cdr:txBody>
    </cdr:sp>
  </cdr:relSizeAnchor>
</c:userShapes>
</file>

<file path=ppt/drawings/drawing3.xml><?xml version="1.0" encoding="utf-8"?>
<c:userShapes xmlns:c="http://schemas.openxmlformats.org/drawingml/2006/chart">
  <cdr:relSizeAnchor xmlns:cdr="http://schemas.openxmlformats.org/drawingml/2006/chartDrawing">
    <cdr:from>
      <cdr:x>0.85208</cdr:x>
      <cdr:y>0.28843</cdr:y>
    </cdr:from>
    <cdr:to>
      <cdr:x>0.85871</cdr:x>
      <cdr:y>0.28879</cdr:y>
    </cdr:to>
    <cdr:cxnSp macro="">
      <cdr:nvCxnSpPr>
        <cdr:cNvPr id="24" name="Прямая соединительная линия 23">
          <a:extLst xmlns:a="http://schemas.openxmlformats.org/drawingml/2006/main">
            <a:ext uri="{FF2B5EF4-FFF2-40B4-BE49-F238E27FC236}">
              <a16:creationId xmlns:a16="http://schemas.microsoft.com/office/drawing/2014/main" id="{065C5175-4976-403D-A2EF-798823ED0D6E}"/>
            </a:ext>
          </a:extLst>
        </cdr:cNvPr>
        <cdr:cNvCxnSpPr/>
      </cdr:nvCxnSpPr>
      <cdr:spPr>
        <a:xfrm xmlns:a="http://schemas.openxmlformats.org/drawingml/2006/main" flipH="1" flipV="1">
          <a:off x="7670502" y="1565027"/>
          <a:ext cx="59684" cy="1954"/>
        </a:xfrm>
        <a:prstGeom xmlns:a="http://schemas.openxmlformats.org/drawingml/2006/main" prst="line">
          <a:avLst/>
        </a:prstGeom>
        <a:ln xmlns:a="http://schemas.openxmlformats.org/drawingml/2006/main" w="19050">
          <a:solidFill>
            <a:srgbClr val="C00000"/>
          </a:solidFill>
          <a:prstDash val="sysDot"/>
          <a:tailEnd type="diamon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0.37239</cdr:x>
      <cdr:y>0.34667</cdr:y>
    </cdr:from>
    <cdr:to>
      <cdr:x>0.53659</cdr:x>
      <cdr:y>0.36</cdr:y>
    </cdr:to>
    <cdr:cxnSp macro="">
      <cdr:nvCxnSpPr>
        <cdr:cNvPr id="3" name="Прямая соединительная линия 2">
          <a:extLst xmlns:a="http://schemas.openxmlformats.org/drawingml/2006/main">
            <a:ext uri="{FF2B5EF4-FFF2-40B4-BE49-F238E27FC236}">
              <a16:creationId xmlns:a16="http://schemas.microsoft.com/office/drawing/2014/main" id="{A226ACBD-421E-4856-AC7E-98282C5C0E03}"/>
            </a:ext>
          </a:extLst>
        </cdr:cNvPr>
        <cdr:cNvCxnSpPr/>
      </cdr:nvCxnSpPr>
      <cdr:spPr>
        <a:xfrm xmlns:a="http://schemas.openxmlformats.org/drawingml/2006/main" flipV="1">
          <a:off x="3298282" y="1872209"/>
          <a:ext cx="1454246" cy="72008"/>
        </a:xfrm>
        <a:prstGeom xmlns:a="http://schemas.openxmlformats.org/drawingml/2006/main" prst="line">
          <a:avLst/>
        </a:prstGeom>
        <a:ln xmlns:a="http://schemas.openxmlformats.org/drawingml/2006/main" w="19050">
          <a:solidFill>
            <a:srgbClr val="C00000"/>
          </a:solidFill>
          <a:prstDash val="sysDot"/>
          <a:headEnd type="diamon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0.53659</cdr:x>
      <cdr:y>0.30667</cdr:y>
    </cdr:from>
    <cdr:to>
      <cdr:x>0.70732</cdr:x>
      <cdr:y>0.34667</cdr:y>
    </cdr:to>
    <cdr:cxnSp macro="">
      <cdr:nvCxnSpPr>
        <cdr:cNvPr id="5" name="Прямая соединительная линия 4">
          <a:extLst xmlns:a="http://schemas.openxmlformats.org/drawingml/2006/main">
            <a:ext uri="{FF2B5EF4-FFF2-40B4-BE49-F238E27FC236}">
              <a16:creationId xmlns:a16="http://schemas.microsoft.com/office/drawing/2014/main" id="{923797C0-B769-40DD-8E36-6A5AC17F5CE1}"/>
            </a:ext>
          </a:extLst>
        </cdr:cNvPr>
        <cdr:cNvCxnSpPr/>
      </cdr:nvCxnSpPr>
      <cdr:spPr>
        <a:xfrm xmlns:a="http://schemas.openxmlformats.org/drawingml/2006/main" flipV="1">
          <a:off x="4752528" y="1656185"/>
          <a:ext cx="1512168" cy="216024"/>
        </a:xfrm>
        <a:prstGeom xmlns:a="http://schemas.openxmlformats.org/drawingml/2006/main" prst="line">
          <a:avLst/>
        </a:prstGeom>
        <a:ln xmlns:a="http://schemas.openxmlformats.org/drawingml/2006/main" w="19050">
          <a:solidFill>
            <a:srgbClr val="C00000"/>
          </a:solidFill>
          <a:prstDash val="sysDot"/>
          <a:headEnd type="diamond"/>
          <a:tailEnd type="diamon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0.85235</cdr:x>
      <cdr:y>0.263</cdr:y>
    </cdr:from>
    <cdr:to>
      <cdr:x>1</cdr:x>
      <cdr:y>0.47393</cdr:y>
    </cdr:to>
    <cdr:sp macro="" textlink="">
      <cdr:nvSpPr>
        <cdr:cNvPr id="9" name="TextBox 3"/>
        <cdr:cNvSpPr txBox="1"/>
      </cdr:nvSpPr>
      <cdr:spPr>
        <a:xfrm xmlns:a="http://schemas.openxmlformats.org/drawingml/2006/main">
          <a:off x="7581382" y="1458233"/>
          <a:ext cx="1313256" cy="1169551"/>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fontAlgn="auto">
            <a:spcBef>
              <a:spcPts val="0"/>
            </a:spcBef>
            <a:spcAft>
              <a:spcPts val="0"/>
            </a:spcAft>
            <a:defRPr/>
          </a:pPr>
          <a:r>
            <a:rPr lang="ru-RU" sz="1000" kern="0" dirty="0">
              <a:solidFill>
                <a:sysClr val="windowText" lastClr="000000">
                  <a:lumMod val="65000"/>
                  <a:lumOff val="35000"/>
                </a:sysClr>
              </a:solidFill>
              <a:latin typeface="Palatino Linotype" panose="02040502050505030304" pitchFamily="18" charset="0"/>
            </a:rPr>
            <a:t>Годовой объем ассигнований в рамках муниципальных программ Соболевского района</a:t>
          </a:r>
        </a:p>
      </cdr:txBody>
    </cdr:sp>
  </cdr:relSizeAnchor>
  <cdr:relSizeAnchor xmlns:cdr="http://schemas.openxmlformats.org/drawingml/2006/chartDrawing">
    <cdr:from>
      <cdr:x>0.18699</cdr:x>
      <cdr:y>0.05952</cdr:y>
    </cdr:from>
    <cdr:to>
      <cdr:x>0.26795</cdr:x>
      <cdr:y>0.09361</cdr:y>
    </cdr:to>
    <cdr:sp macro="" textlink="">
      <cdr:nvSpPr>
        <cdr:cNvPr id="4" name="Облачко с текстом: прямоугольное со скругленными углами 3">
          <a:extLst xmlns:a="http://schemas.openxmlformats.org/drawingml/2006/main">
            <a:ext uri="{FF2B5EF4-FFF2-40B4-BE49-F238E27FC236}">
              <a16:creationId xmlns:a16="http://schemas.microsoft.com/office/drawing/2014/main" id="{2D2A72E4-F1E7-431D-8AB1-19FAA0146B2A}"/>
            </a:ext>
          </a:extLst>
        </cdr:cNvPr>
        <cdr:cNvSpPr/>
      </cdr:nvSpPr>
      <cdr:spPr>
        <a:xfrm xmlns:a="http://schemas.openxmlformats.org/drawingml/2006/main">
          <a:off x="1656184" y="321443"/>
          <a:ext cx="717032" cy="184103"/>
        </a:xfrm>
        <a:prstGeom xmlns:a="http://schemas.openxmlformats.org/drawingml/2006/main" prst="wedgeRoundRectCallout">
          <a:avLst>
            <a:gd name="adj1" fmla="val -25645"/>
            <a:gd name="adj2" fmla="val 211454"/>
            <a:gd name="adj3" fmla="val 16667"/>
          </a:avLst>
        </a:prstGeom>
        <a:ln xmlns:a="http://schemas.openxmlformats.org/drawingml/2006/main" w="3175"/>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en-US" sz="800" b="0" cap="none" spc="0" dirty="0">
              <a:ln w="3175"/>
              <a:solidFill>
                <a:schemeClr val="tx1"/>
              </a:solidFill>
              <a:effectLst>
                <a:outerShdw blurRad="38100" dist="19050" dir="2700000" algn="tl" rotWithShape="0">
                  <a:schemeClr val="dk1">
                    <a:alpha val="40000"/>
                  </a:schemeClr>
                </a:outerShdw>
              </a:effectLst>
            </a:rPr>
            <a:t>1 186 781,4</a:t>
          </a:r>
          <a:endParaRPr lang="ru-RU" sz="800" b="0" cap="none" spc="0" dirty="0">
            <a:ln w="3175"/>
            <a:solidFill>
              <a:schemeClr val="tx1"/>
            </a:solidFill>
            <a:effectLst>
              <a:outerShdw blurRad="38100" dist="19050" dir="2700000" algn="tl" rotWithShape="0">
                <a:schemeClr val="dk1">
                  <a:alpha val="40000"/>
                </a:schemeClr>
              </a:outerShdw>
            </a:effectLs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427015-8F5D-4EE7-A654-9DC7368D1075}" type="datetimeFigureOut">
              <a:rPr lang="ru-RU" smtClean="0"/>
              <a:pPr/>
              <a:t>17.11.2023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B31A83-DB12-418B-8DAF-3C089ABC7FCE}" type="slidenum">
              <a:rPr lang="ru-RU" smtClean="0"/>
              <a:pPr/>
              <a:t>‹#›</a:t>
            </a:fld>
            <a:endParaRPr lang="ru-RU"/>
          </a:p>
        </p:txBody>
      </p:sp>
    </p:spTree>
    <p:extLst>
      <p:ext uri="{BB962C8B-B14F-4D97-AF65-F5344CB8AC3E}">
        <p14:creationId xmlns:p14="http://schemas.microsoft.com/office/powerpoint/2010/main" val="1551125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DCCD61-643D-44A5-A450-3A42A50CBC1E}"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1656086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DCCD61-643D-44A5-A450-3A42A50CBC1E}"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179237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DCCD61-643D-44A5-A450-3A42A50CBC1E}"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3962857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a:defRPr/>
            </a:pPr>
            <a:fld id="{A1053F13-8C2F-4BF1-8176-E4F8011B6CCA}" type="datetimeFigureOut">
              <a:rPr lang="fr-FR" altLang="zh-CN"/>
              <a:pPr>
                <a:defRPr/>
              </a:pPr>
              <a:t>17/11/2023</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730B5FDE-8E80-449E-9B16-5086EE21E35B}" type="slidenum">
              <a:rPr lang="fr-CA" altLang="zh-CN"/>
              <a:pPr>
                <a:defRPr/>
              </a:pPr>
              <a:t>‹#›</a:t>
            </a:fld>
            <a:endParaRPr lang="fr-CA" altLang="zh-CN"/>
          </a:p>
        </p:txBody>
      </p:sp>
    </p:spTree>
    <p:extLst>
      <p:ext uri="{BB962C8B-B14F-4D97-AF65-F5344CB8AC3E}">
        <p14:creationId xmlns:p14="http://schemas.microsoft.com/office/powerpoint/2010/main" val="1377012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E68F7B80-D387-4AED-987E-453978BD031F}" type="datetimeFigureOut">
              <a:rPr lang="fr-FR" altLang="zh-CN"/>
              <a:pPr>
                <a:defRPr/>
              </a:pPr>
              <a:t>17/11/2023</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4A5C9D26-E36C-460C-AE01-93AA7934B3FC}" type="slidenum">
              <a:rPr lang="fr-CA" altLang="zh-CN"/>
              <a:pPr>
                <a:defRPr/>
              </a:pPr>
              <a:t>‹#›</a:t>
            </a:fld>
            <a:endParaRPr lang="fr-CA" altLang="zh-CN"/>
          </a:p>
        </p:txBody>
      </p:sp>
    </p:spTree>
    <p:extLst>
      <p:ext uri="{BB962C8B-B14F-4D97-AF65-F5344CB8AC3E}">
        <p14:creationId xmlns:p14="http://schemas.microsoft.com/office/powerpoint/2010/main" val="2079134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A7E09E48-42D3-478E-B76D-2B97AA74FF7B}" type="datetimeFigureOut">
              <a:rPr lang="fr-FR" altLang="zh-CN"/>
              <a:pPr>
                <a:defRPr/>
              </a:pPr>
              <a:t>17/11/2023</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C6D40583-7CD7-4799-834D-D49EC0DA4CE5}" type="slidenum">
              <a:rPr lang="fr-CA" altLang="zh-CN"/>
              <a:pPr>
                <a:defRPr/>
              </a:pPr>
              <a:t>‹#›</a:t>
            </a:fld>
            <a:endParaRPr lang="fr-CA" altLang="zh-CN"/>
          </a:p>
        </p:txBody>
      </p:sp>
    </p:spTree>
    <p:extLst>
      <p:ext uri="{BB962C8B-B14F-4D97-AF65-F5344CB8AC3E}">
        <p14:creationId xmlns:p14="http://schemas.microsoft.com/office/powerpoint/2010/main" val="1463067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3"/>
          <p:cNvSpPr>
            <a:spLocks noGrp="1"/>
          </p:cNvSpPr>
          <p:nvPr>
            <p:ph type="dt" sz="half" idx="10"/>
          </p:nvPr>
        </p:nvSpPr>
        <p:spPr/>
        <p:txBody>
          <a:bodyPr/>
          <a:lstStyle>
            <a:lvl1pPr>
              <a:defRPr/>
            </a:lvl1pPr>
          </a:lstStyle>
          <a:p>
            <a:pPr>
              <a:defRPr/>
            </a:pPr>
            <a:fld id="{CBAEA3BB-D377-4519-B318-6B3EAB9E81C7}" type="datetimeFigureOut">
              <a:rPr lang="fr-FR" altLang="zh-CN"/>
              <a:pPr>
                <a:defRPr/>
              </a:pPr>
              <a:t>17/11/2023</a:t>
            </a:fld>
            <a:endParaRPr lang="fr-CA" altLang="zh-CN"/>
          </a:p>
        </p:txBody>
      </p:sp>
      <p:sp>
        <p:nvSpPr>
          <p:cNvPr id="6"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7" name="Espace réservé du numéro de diapositive 5"/>
          <p:cNvSpPr>
            <a:spLocks noGrp="1"/>
          </p:cNvSpPr>
          <p:nvPr>
            <p:ph type="sldNum" sz="quarter" idx="12"/>
          </p:nvPr>
        </p:nvSpPr>
        <p:spPr/>
        <p:txBody>
          <a:bodyPr/>
          <a:lstStyle>
            <a:lvl1pPr>
              <a:defRPr/>
            </a:lvl1pPr>
          </a:lstStyle>
          <a:p>
            <a:pPr>
              <a:defRPr/>
            </a:pPr>
            <a:fld id="{FD20CFED-C478-4CD7-8A3E-EE85CC7CE8FE}" type="slidenum">
              <a:rPr lang="fr-CA" altLang="zh-CN"/>
              <a:pPr>
                <a:defRPr/>
              </a:pPr>
              <a:t>‹#›</a:t>
            </a:fld>
            <a:endParaRPr lang="fr-CA" altLang="zh-CN"/>
          </a:p>
        </p:txBody>
      </p:sp>
    </p:spTree>
    <p:extLst>
      <p:ext uri="{BB962C8B-B14F-4D97-AF65-F5344CB8AC3E}">
        <p14:creationId xmlns:p14="http://schemas.microsoft.com/office/powerpoint/2010/main" val="352283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3"/>
          <p:cNvSpPr>
            <a:spLocks noGrp="1"/>
          </p:cNvSpPr>
          <p:nvPr>
            <p:ph type="dt" sz="half" idx="10"/>
          </p:nvPr>
        </p:nvSpPr>
        <p:spPr/>
        <p:txBody>
          <a:bodyPr/>
          <a:lstStyle>
            <a:lvl1pPr>
              <a:defRPr/>
            </a:lvl1pPr>
          </a:lstStyle>
          <a:p>
            <a:pPr>
              <a:defRPr/>
            </a:pPr>
            <a:fld id="{5336944C-A3FA-4A56-B70B-122BCA256B48}" type="datetimeFigureOut">
              <a:rPr lang="fr-FR" altLang="zh-CN"/>
              <a:pPr>
                <a:defRPr/>
              </a:pPr>
              <a:t>17/11/2023</a:t>
            </a:fld>
            <a:endParaRPr lang="fr-CA" altLang="zh-CN"/>
          </a:p>
        </p:txBody>
      </p:sp>
      <p:sp>
        <p:nvSpPr>
          <p:cNvPr id="8"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9" name="Espace réservé du numéro de diapositive 5"/>
          <p:cNvSpPr>
            <a:spLocks noGrp="1"/>
          </p:cNvSpPr>
          <p:nvPr>
            <p:ph type="sldNum" sz="quarter" idx="12"/>
          </p:nvPr>
        </p:nvSpPr>
        <p:spPr/>
        <p:txBody>
          <a:bodyPr/>
          <a:lstStyle>
            <a:lvl1pPr>
              <a:defRPr/>
            </a:lvl1pPr>
          </a:lstStyle>
          <a:p>
            <a:pPr>
              <a:defRPr/>
            </a:pPr>
            <a:fld id="{7030F2E7-7831-4ED3-998E-48954FBE7B5F}" type="slidenum">
              <a:rPr lang="fr-CA" altLang="zh-CN"/>
              <a:pPr>
                <a:defRPr/>
              </a:pPr>
              <a:t>‹#›</a:t>
            </a:fld>
            <a:endParaRPr lang="fr-CA" altLang="zh-CN"/>
          </a:p>
        </p:txBody>
      </p:sp>
    </p:spTree>
    <p:extLst>
      <p:ext uri="{BB962C8B-B14F-4D97-AF65-F5344CB8AC3E}">
        <p14:creationId xmlns:p14="http://schemas.microsoft.com/office/powerpoint/2010/main" val="2534084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a:defRPr/>
            </a:pPr>
            <a:fld id="{2F4BF663-69E0-4B64-AD6C-5F4F481C5C7A}" type="datetimeFigureOut">
              <a:rPr lang="fr-FR" altLang="zh-CN"/>
              <a:pPr>
                <a:defRPr/>
              </a:pPr>
              <a:t>17/11/2023</a:t>
            </a:fld>
            <a:endParaRPr lang="fr-CA" altLang="zh-CN"/>
          </a:p>
        </p:txBody>
      </p:sp>
      <p:sp>
        <p:nvSpPr>
          <p:cNvPr id="4"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5" name="Espace réservé du numéro de diapositive 5"/>
          <p:cNvSpPr>
            <a:spLocks noGrp="1"/>
          </p:cNvSpPr>
          <p:nvPr>
            <p:ph type="sldNum" sz="quarter" idx="12"/>
          </p:nvPr>
        </p:nvSpPr>
        <p:spPr/>
        <p:txBody>
          <a:bodyPr/>
          <a:lstStyle>
            <a:lvl1pPr>
              <a:defRPr/>
            </a:lvl1pPr>
          </a:lstStyle>
          <a:p>
            <a:pPr>
              <a:defRPr/>
            </a:pPr>
            <a:fld id="{DBB53FC4-78CF-42EB-874A-01AC15803B55}" type="slidenum">
              <a:rPr lang="fr-CA" altLang="zh-CN"/>
              <a:pPr>
                <a:defRPr/>
              </a:pPr>
              <a:t>‹#›</a:t>
            </a:fld>
            <a:endParaRPr lang="fr-CA" altLang="zh-CN"/>
          </a:p>
        </p:txBody>
      </p:sp>
    </p:spTree>
    <p:extLst>
      <p:ext uri="{BB962C8B-B14F-4D97-AF65-F5344CB8AC3E}">
        <p14:creationId xmlns:p14="http://schemas.microsoft.com/office/powerpoint/2010/main" val="2268943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FF709505-C06C-44A8-8070-A3B1573BEBF2}" type="datetimeFigureOut">
              <a:rPr lang="fr-FR" altLang="zh-CN"/>
              <a:pPr>
                <a:defRPr/>
              </a:pPr>
              <a:t>17/11/2023</a:t>
            </a:fld>
            <a:endParaRPr lang="fr-CA" altLang="zh-CN"/>
          </a:p>
        </p:txBody>
      </p:sp>
      <p:sp>
        <p:nvSpPr>
          <p:cNvPr id="3"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4" name="Espace réservé du numéro de diapositive 5"/>
          <p:cNvSpPr>
            <a:spLocks noGrp="1"/>
          </p:cNvSpPr>
          <p:nvPr>
            <p:ph type="sldNum" sz="quarter" idx="12"/>
          </p:nvPr>
        </p:nvSpPr>
        <p:spPr/>
        <p:txBody>
          <a:bodyPr/>
          <a:lstStyle>
            <a:lvl1pPr>
              <a:defRPr/>
            </a:lvl1pPr>
          </a:lstStyle>
          <a:p>
            <a:pPr>
              <a:defRPr/>
            </a:pPr>
            <a:fld id="{38D244EE-DF69-4B81-AA46-7E84C2DF253E}" type="slidenum">
              <a:rPr lang="fr-CA" altLang="zh-CN"/>
              <a:pPr>
                <a:defRPr/>
              </a:pPr>
              <a:t>‹#›</a:t>
            </a:fld>
            <a:endParaRPr lang="fr-CA" altLang="zh-CN"/>
          </a:p>
        </p:txBody>
      </p:sp>
    </p:spTree>
    <p:extLst>
      <p:ext uri="{BB962C8B-B14F-4D97-AF65-F5344CB8AC3E}">
        <p14:creationId xmlns:p14="http://schemas.microsoft.com/office/powerpoint/2010/main" val="3577106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D4242CB-7889-413F-8FD9-94AB192F52AD}" type="datetimeFigureOut">
              <a:rPr lang="fr-FR" altLang="zh-CN"/>
              <a:pPr>
                <a:defRPr/>
              </a:pPr>
              <a:t>17/11/2023</a:t>
            </a:fld>
            <a:endParaRPr lang="fr-CA" altLang="zh-CN"/>
          </a:p>
        </p:txBody>
      </p:sp>
      <p:sp>
        <p:nvSpPr>
          <p:cNvPr id="6"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7" name="Espace réservé du numéro de diapositive 5"/>
          <p:cNvSpPr>
            <a:spLocks noGrp="1"/>
          </p:cNvSpPr>
          <p:nvPr>
            <p:ph type="sldNum" sz="quarter" idx="12"/>
          </p:nvPr>
        </p:nvSpPr>
        <p:spPr/>
        <p:txBody>
          <a:bodyPr/>
          <a:lstStyle>
            <a:lvl1pPr>
              <a:defRPr/>
            </a:lvl1pPr>
          </a:lstStyle>
          <a:p>
            <a:pPr>
              <a:defRPr/>
            </a:pPr>
            <a:fld id="{DF87B143-259F-4B41-A960-3983112B096F}" type="slidenum">
              <a:rPr lang="fr-CA" altLang="zh-CN"/>
              <a:pPr>
                <a:defRPr/>
              </a:pPr>
              <a:t>‹#›</a:t>
            </a:fld>
            <a:endParaRPr lang="fr-CA" altLang="zh-CN"/>
          </a:p>
        </p:txBody>
      </p:sp>
    </p:spTree>
    <p:extLst>
      <p:ext uri="{BB962C8B-B14F-4D97-AF65-F5344CB8AC3E}">
        <p14:creationId xmlns:p14="http://schemas.microsoft.com/office/powerpoint/2010/main" val="2479532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DCCD61-643D-44A5-A450-3A42A50CBC1E}"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924286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35D0F67-D25C-4630-9ADE-DACBEBAF9945}" type="datetimeFigureOut">
              <a:rPr lang="fr-FR" altLang="zh-CN"/>
              <a:pPr>
                <a:defRPr/>
              </a:pPr>
              <a:t>17/11/2023</a:t>
            </a:fld>
            <a:endParaRPr lang="fr-CA" altLang="zh-CN"/>
          </a:p>
        </p:txBody>
      </p:sp>
      <p:sp>
        <p:nvSpPr>
          <p:cNvPr id="6"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7" name="Espace réservé du numéro de diapositive 5"/>
          <p:cNvSpPr>
            <a:spLocks noGrp="1"/>
          </p:cNvSpPr>
          <p:nvPr>
            <p:ph type="sldNum" sz="quarter" idx="12"/>
          </p:nvPr>
        </p:nvSpPr>
        <p:spPr/>
        <p:txBody>
          <a:bodyPr/>
          <a:lstStyle>
            <a:lvl1pPr>
              <a:defRPr/>
            </a:lvl1pPr>
          </a:lstStyle>
          <a:p>
            <a:pPr>
              <a:defRPr/>
            </a:pPr>
            <a:fld id="{89A995E5-5181-40A4-AC1F-C02F9955225C}" type="slidenum">
              <a:rPr lang="fr-CA" altLang="zh-CN"/>
              <a:pPr>
                <a:defRPr/>
              </a:pPr>
              <a:t>‹#›</a:t>
            </a:fld>
            <a:endParaRPr lang="fr-CA" altLang="zh-CN"/>
          </a:p>
        </p:txBody>
      </p:sp>
    </p:spTree>
    <p:extLst>
      <p:ext uri="{BB962C8B-B14F-4D97-AF65-F5344CB8AC3E}">
        <p14:creationId xmlns:p14="http://schemas.microsoft.com/office/powerpoint/2010/main" val="3453421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942B9E3D-E1C1-4081-A1E4-DB449EAC5EF4}" type="datetimeFigureOut">
              <a:rPr lang="fr-FR" altLang="zh-CN"/>
              <a:pPr>
                <a:defRPr/>
              </a:pPr>
              <a:t>17/11/2023</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02E06D15-5B08-4772-8637-3C4146C140D0}" type="slidenum">
              <a:rPr lang="fr-CA" altLang="zh-CN"/>
              <a:pPr>
                <a:defRPr/>
              </a:pPr>
              <a:t>‹#›</a:t>
            </a:fld>
            <a:endParaRPr lang="fr-CA" altLang="zh-CN"/>
          </a:p>
        </p:txBody>
      </p:sp>
    </p:spTree>
    <p:extLst>
      <p:ext uri="{BB962C8B-B14F-4D97-AF65-F5344CB8AC3E}">
        <p14:creationId xmlns:p14="http://schemas.microsoft.com/office/powerpoint/2010/main" val="27515867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001041F0-3A43-44BE-8234-875B6FE47807}" type="datetimeFigureOut">
              <a:rPr lang="fr-FR" altLang="zh-CN"/>
              <a:pPr>
                <a:defRPr/>
              </a:pPr>
              <a:t>17/11/2023</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01B78D37-307A-4547-A649-A4E4C8F5DBCB}" type="slidenum">
              <a:rPr lang="fr-CA" altLang="zh-CN"/>
              <a:pPr>
                <a:defRPr/>
              </a:pPr>
              <a:t>‹#›</a:t>
            </a:fld>
            <a:endParaRPr lang="fr-CA" altLang="zh-CN"/>
          </a:p>
        </p:txBody>
      </p:sp>
    </p:spTree>
    <p:extLst>
      <p:ext uri="{BB962C8B-B14F-4D97-AF65-F5344CB8AC3E}">
        <p14:creationId xmlns:p14="http://schemas.microsoft.com/office/powerpoint/2010/main" val="2317673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a:defRPr/>
            </a:pPr>
            <a:fld id="{3FB6DF1F-0C13-4526-ADE1-9A0C7E82BBAF}" type="datetimeFigureOut">
              <a:rPr lang="fr-FR" altLang="zh-CN"/>
              <a:pPr>
                <a:defRPr/>
              </a:pPr>
              <a:t>17/11/2023</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CFB07C3E-FD26-402E-B090-AD61D79A4924}" type="slidenum">
              <a:rPr lang="fr-CA" altLang="zh-CN"/>
              <a:pPr>
                <a:defRPr/>
              </a:pPr>
              <a:t>‹#›</a:t>
            </a:fld>
            <a:endParaRPr lang="fr-CA" altLang="zh-CN"/>
          </a:p>
        </p:txBody>
      </p:sp>
    </p:spTree>
    <p:extLst>
      <p:ext uri="{BB962C8B-B14F-4D97-AF65-F5344CB8AC3E}">
        <p14:creationId xmlns:p14="http://schemas.microsoft.com/office/powerpoint/2010/main" val="2798039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F3546600-AAA9-4056-BD3C-8405B0FE88CD}" type="datetimeFigureOut">
              <a:rPr lang="fr-FR" altLang="zh-CN"/>
              <a:pPr>
                <a:defRPr/>
              </a:pPr>
              <a:t>17/11/2023</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D0FE898F-849B-4EE6-9B61-91BD3C200A26}" type="slidenum">
              <a:rPr lang="fr-CA" altLang="zh-CN"/>
              <a:pPr>
                <a:defRPr/>
              </a:pPr>
              <a:t>‹#›</a:t>
            </a:fld>
            <a:endParaRPr lang="fr-CA" altLang="zh-CN"/>
          </a:p>
        </p:txBody>
      </p:sp>
    </p:spTree>
    <p:extLst>
      <p:ext uri="{BB962C8B-B14F-4D97-AF65-F5344CB8AC3E}">
        <p14:creationId xmlns:p14="http://schemas.microsoft.com/office/powerpoint/2010/main" val="3228474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7F859C00-F4FB-4834-B159-33B91E99C162}" type="datetimeFigureOut">
              <a:rPr lang="fr-FR" altLang="zh-CN"/>
              <a:pPr>
                <a:defRPr/>
              </a:pPr>
              <a:t>17/11/2023</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54E6D4E2-8538-42F9-8066-F683DBF156F8}" type="slidenum">
              <a:rPr lang="fr-CA" altLang="zh-CN"/>
              <a:pPr>
                <a:defRPr/>
              </a:pPr>
              <a:t>‹#›</a:t>
            </a:fld>
            <a:endParaRPr lang="fr-CA" altLang="zh-CN"/>
          </a:p>
        </p:txBody>
      </p:sp>
    </p:spTree>
    <p:extLst>
      <p:ext uri="{BB962C8B-B14F-4D97-AF65-F5344CB8AC3E}">
        <p14:creationId xmlns:p14="http://schemas.microsoft.com/office/powerpoint/2010/main" val="627701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3"/>
          <p:cNvSpPr>
            <a:spLocks noGrp="1"/>
          </p:cNvSpPr>
          <p:nvPr>
            <p:ph type="dt" sz="half" idx="10"/>
          </p:nvPr>
        </p:nvSpPr>
        <p:spPr/>
        <p:txBody>
          <a:bodyPr/>
          <a:lstStyle>
            <a:lvl1pPr>
              <a:defRPr/>
            </a:lvl1pPr>
          </a:lstStyle>
          <a:p>
            <a:pPr>
              <a:defRPr/>
            </a:pPr>
            <a:fld id="{2A60F6A2-9FB7-4C4F-BA54-40B5404E7D4F}" type="datetimeFigureOut">
              <a:rPr lang="fr-FR" altLang="zh-CN"/>
              <a:pPr>
                <a:defRPr/>
              </a:pPr>
              <a:t>17/11/2023</a:t>
            </a:fld>
            <a:endParaRPr lang="fr-CA" altLang="zh-CN"/>
          </a:p>
        </p:txBody>
      </p:sp>
      <p:sp>
        <p:nvSpPr>
          <p:cNvPr id="6"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7" name="Espace réservé du numéro de diapositive 5"/>
          <p:cNvSpPr>
            <a:spLocks noGrp="1"/>
          </p:cNvSpPr>
          <p:nvPr>
            <p:ph type="sldNum" sz="quarter" idx="12"/>
          </p:nvPr>
        </p:nvSpPr>
        <p:spPr/>
        <p:txBody>
          <a:bodyPr/>
          <a:lstStyle>
            <a:lvl1pPr>
              <a:defRPr/>
            </a:lvl1pPr>
          </a:lstStyle>
          <a:p>
            <a:pPr>
              <a:defRPr/>
            </a:pPr>
            <a:fld id="{E08D2C73-4A31-4B9B-81FA-B70CC3B8B9A8}" type="slidenum">
              <a:rPr lang="fr-CA" altLang="zh-CN"/>
              <a:pPr>
                <a:defRPr/>
              </a:pPr>
              <a:t>‹#›</a:t>
            </a:fld>
            <a:endParaRPr lang="fr-CA" altLang="zh-CN"/>
          </a:p>
        </p:txBody>
      </p:sp>
    </p:spTree>
    <p:extLst>
      <p:ext uri="{BB962C8B-B14F-4D97-AF65-F5344CB8AC3E}">
        <p14:creationId xmlns:p14="http://schemas.microsoft.com/office/powerpoint/2010/main" val="2107294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3"/>
          <p:cNvSpPr>
            <a:spLocks noGrp="1"/>
          </p:cNvSpPr>
          <p:nvPr>
            <p:ph type="dt" sz="half" idx="10"/>
          </p:nvPr>
        </p:nvSpPr>
        <p:spPr/>
        <p:txBody>
          <a:bodyPr/>
          <a:lstStyle>
            <a:lvl1pPr>
              <a:defRPr/>
            </a:lvl1pPr>
          </a:lstStyle>
          <a:p>
            <a:pPr>
              <a:defRPr/>
            </a:pPr>
            <a:fld id="{FD7C34E7-0CC9-4849-860C-913AA9570AB2}" type="datetimeFigureOut">
              <a:rPr lang="fr-FR" altLang="zh-CN"/>
              <a:pPr>
                <a:defRPr/>
              </a:pPr>
              <a:t>17/11/2023</a:t>
            </a:fld>
            <a:endParaRPr lang="fr-CA" altLang="zh-CN"/>
          </a:p>
        </p:txBody>
      </p:sp>
      <p:sp>
        <p:nvSpPr>
          <p:cNvPr id="8"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9" name="Espace réservé du numéro de diapositive 5"/>
          <p:cNvSpPr>
            <a:spLocks noGrp="1"/>
          </p:cNvSpPr>
          <p:nvPr>
            <p:ph type="sldNum" sz="quarter" idx="12"/>
          </p:nvPr>
        </p:nvSpPr>
        <p:spPr/>
        <p:txBody>
          <a:bodyPr/>
          <a:lstStyle>
            <a:lvl1pPr>
              <a:defRPr/>
            </a:lvl1pPr>
          </a:lstStyle>
          <a:p>
            <a:pPr>
              <a:defRPr/>
            </a:pPr>
            <a:fld id="{8AB40843-5BB5-4BF8-A099-047AC592170A}" type="slidenum">
              <a:rPr lang="fr-CA" altLang="zh-CN"/>
              <a:pPr>
                <a:defRPr/>
              </a:pPr>
              <a:t>‹#›</a:t>
            </a:fld>
            <a:endParaRPr lang="fr-CA" altLang="zh-CN"/>
          </a:p>
        </p:txBody>
      </p:sp>
    </p:spTree>
    <p:extLst>
      <p:ext uri="{BB962C8B-B14F-4D97-AF65-F5344CB8AC3E}">
        <p14:creationId xmlns:p14="http://schemas.microsoft.com/office/powerpoint/2010/main" val="2320858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a:defRPr/>
            </a:pPr>
            <a:fld id="{E60A522F-6025-41EB-A323-786CC98656F1}" type="datetimeFigureOut">
              <a:rPr lang="fr-FR" altLang="zh-CN"/>
              <a:pPr>
                <a:defRPr/>
              </a:pPr>
              <a:t>17/11/2023</a:t>
            </a:fld>
            <a:endParaRPr lang="fr-CA" altLang="zh-CN"/>
          </a:p>
        </p:txBody>
      </p:sp>
      <p:sp>
        <p:nvSpPr>
          <p:cNvPr id="4"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5" name="Espace réservé du numéro de diapositive 5"/>
          <p:cNvSpPr>
            <a:spLocks noGrp="1"/>
          </p:cNvSpPr>
          <p:nvPr>
            <p:ph type="sldNum" sz="quarter" idx="12"/>
          </p:nvPr>
        </p:nvSpPr>
        <p:spPr/>
        <p:txBody>
          <a:bodyPr/>
          <a:lstStyle>
            <a:lvl1pPr>
              <a:defRPr/>
            </a:lvl1pPr>
          </a:lstStyle>
          <a:p>
            <a:pPr>
              <a:defRPr/>
            </a:pPr>
            <a:fld id="{D0383FF4-23D1-472F-B85B-FC26976E8420}" type="slidenum">
              <a:rPr lang="fr-CA" altLang="zh-CN"/>
              <a:pPr>
                <a:defRPr/>
              </a:pPr>
              <a:t>‹#›</a:t>
            </a:fld>
            <a:endParaRPr lang="fr-CA" altLang="zh-CN"/>
          </a:p>
        </p:txBody>
      </p:sp>
    </p:spTree>
    <p:extLst>
      <p:ext uri="{BB962C8B-B14F-4D97-AF65-F5344CB8AC3E}">
        <p14:creationId xmlns:p14="http://schemas.microsoft.com/office/powerpoint/2010/main" val="2645374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F80C7D27-989C-4A26-B412-8711BADD2020}" type="datetimeFigureOut">
              <a:rPr lang="fr-FR" altLang="zh-CN"/>
              <a:pPr>
                <a:defRPr/>
              </a:pPr>
              <a:t>17/11/2023</a:t>
            </a:fld>
            <a:endParaRPr lang="fr-CA" altLang="zh-CN"/>
          </a:p>
        </p:txBody>
      </p:sp>
      <p:sp>
        <p:nvSpPr>
          <p:cNvPr id="3"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4" name="Espace réservé du numéro de diapositive 5"/>
          <p:cNvSpPr>
            <a:spLocks noGrp="1"/>
          </p:cNvSpPr>
          <p:nvPr>
            <p:ph type="sldNum" sz="quarter" idx="12"/>
          </p:nvPr>
        </p:nvSpPr>
        <p:spPr/>
        <p:txBody>
          <a:bodyPr/>
          <a:lstStyle>
            <a:lvl1pPr>
              <a:defRPr/>
            </a:lvl1pPr>
          </a:lstStyle>
          <a:p>
            <a:pPr>
              <a:defRPr/>
            </a:pPr>
            <a:fld id="{BBEBDF85-BBCB-4585-B108-BC4B87AB60AA}" type="slidenum">
              <a:rPr lang="fr-CA" altLang="zh-CN"/>
              <a:pPr>
                <a:defRPr/>
              </a:pPr>
              <a:t>‹#›</a:t>
            </a:fld>
            <a:endParaRPr lang="fr-CA" altLang="zh-CN"/>
          </a:p>
        </p:txBody>
      </p:sp>
    </p:spTree>
    <p:extLst>
      <p:ext uri="{BB962C8B-B14F-4D97-AF65-F5344CB8AC3E}">
        <p14:creationId xmlns:p14="http://schemas.microsoft.com/office/powerpoint/2010/main" val="4224278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DCCD61-643D-44A5-A450-3A42A50CBC1E}"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32779332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DF5476A-C855-4BA0-BCA1-272ED9D9969B}" type="datetimeFigureOut">
              <a:rPr lang="fr-FR" altLang="zh-CN"/>
              <a:pPr>
                <a:defRPr/>
              </a:pPr>
              <a:t>17/11/2023</a:t>
            </a:fld>
            <a:endParaRPr lang="fr-CA" altLang="zh-CN"/>
          </a:p>
        </p:txBody>
      </p:sp>
      <p:sp>
        <p:nvSpPr>
          <p:cNvPr id="6"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7" name="Espace réservé du numéro de diapositive 5"/>
          <p:cNvSpPr>
            <a:spLocks noGrp="1"/>
          </p:cNvSpPr>
          <p:nvPr>
            <p:ph type="sldNum" sz="quarter" idx="12"/>
          </p:nvPr>
        </p:nvSpPr>
        <p:spPr/>
        <p:txBody>
          <a:bodyPr/>
          <a:lstStyle>
            <a:lvl1pPr>
              <a:defRPr/>
            </a:lvl1pPr>
          </a:lstStyle>
          <a:p>
            <a:pPr>
              <a:defRPr/>
            </a:pPr>
            <a:fld id="{24C20A11-989B-4434-A44C-F3B64E2B76A7}" type="slidenum">
              <a:rPr lang="fr-CA" altLang="zh-CN"/>
              <a:pPr>
                <a:defRPr/>
              </a:pPr>
              <a:t>‹#›</a:t>
            </a:fld>
            <a:endParaRPr lang="fr-CA" altLang="zh-CN"/>
          </a:p>
        </p:txBody>
      </p:sp>
    </p:spTree>
    <p:extLst>
      <p:ext uri="{BB962C8B-B14F-4D97-AF65-F5344CB8AC3E}">
        <p14:creationId xmlns:p14="http://schemas.microsoft.com/office/powerpoint/2010/main" val="1712190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F3A0DCDE-4ACF-48EF-9DFC-48FA13A51D81}" type="datetimeFigureOut">
              <a:rPr lang="fr-FR" altLang="zh-CN"/>
              <a:pPr>
                <a:defRPr/>
              </a:pPr>
              <a:t>17/11/2023</a:t>
            </a:fld>
            <a:endParaRPr lang="fr-CA" altLang="zh-CN"/>
          </a:p>
        </p:txBody>
      </p:sp>
      <p:sp>
        <p:nvSpPr>
          <p:cNvPr id="6"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7" name="Espace réservé du numéro de diapositive 5"/>
          <p:cNvSpPr>
            <a:spLocks noGrp="1"/>
          </p:cNvSpPr>
          <p:nvPr>
            <p:ph type="sldNum" sz="quarter" idx="12"/>
          </p:nvPr>
        </p:nvSpPr>
        <p:spPr/>
        <p:txBody>
          <a:bodyPr/>
          <a:lstStyle>
            <a:lvl1pPr>
              <a:defRPr/>
            </a:lvl1pPr>
          </a:lstStyle>
          <a:p>
            <a:pPr>
              <a:defRPr/>
            </a:pPr>
            <a:fld id="{5A87BDE6-CA1D-4330-8F65-48329906C0D4}" type="slidenum">
              <a:rPr lang="fr-CA" altLang="zh-CN"/>
              <a:pPr>
                <a:defRPr/>
              </a:pPr>
              <a:t>‹#›</a:t>
            </a:fld>
            <a:endParaRPr lang="fr-CA" altLang="zh-CN"/>
          </a:p>
        </p:txBody>
      </p:sp>
    </p:spTree>
    <p:extLst>
      <p:ext uri="{BB962C8B-B14F-4D97-AF65-F5344CB8AC3E}">
        <p14:creationId xmlns:p14="http://schemas.microsoft.com/office/powerpoint/2010/main" val="3724133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C3ABCB45-944C-489B-A296-4FD7E7B27939}" type="datetimeFigureOut">
              <a:rPr lang="fr-FR" altLang="zh-CN"/>
              <a:pPr>
                <a:defRPr/>
              </a:pPr>
              <a:t>17/11/2023</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6A442F98-5B40-4637-8BE9-14D027EDF6BA}" type="slidenum">
              <a:rPr lang="fr-CA" altLang="zh-CN"/>
              <a:pPr>
                <a:defRPr/>
              </a:pPr>
              <a:t>‹#›</a:t>
            </a:fld>
            <a:endParaRPr lang="fr-CA" altLang="zh-CN"/>
          </a:p>
        </p:txBody>
      </p:sp>
    </p:spTree>
    <p:extLst>
      <p:ext uri="{BB962C8B-B14F-4D97-AF65-F5344CB8AC3E}">
        <p14:creationId xmlns:p14="http://schemas.microsoft.com/office/powerpoint/2010/main" val="2677236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93225451-1AB1-4A5B-A9A9-5995437DF0E7}" type="datetimeFigureOut">
              <a:rPr lang="fr-FR" altLang="zh-CN"/>
              <a:pPr>
                <a:defRPr/>
              </a:pPr>
              <a:t>17/11/2023</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9D96E7DD-24FE-4329-B6C3-D9ADF796F851}" type="slidenum">
              <a:rPr lang="fr-CA" altLang="zh-CN"/>
              <a:pPr>
                <a:defRPr/>
              </a:pPr>
              <a:t>‹#›</a:t>
            </a:fld>
            <a:endParaRPr lang="fr-CA" altLang="zh-CN"/>
          </a:p>
        </p:txBody>
      </p:sp>
    </p:spTree>
    <p:extLst>
      <p:ext uri="{BB962C8B-B14F-4D97-AF65-F5344CB8AC3E}">
        <p14:creationId xmlns:p14="http://schemas.microsoft.com/office/powerpoint/2010/main" val="4824878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51F9BA4B-B007-4BDC-BF50-20AEDD59D722}" type="datetime1">
              <a:rPr lang="ru-RU"/>
              <a:pPr>
                <a:defRPr/>
              </a:pPr>
              <a:t>17.11.2023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0CDDCBA-3BDB-4F73-A87F-4D500E5879BD}" type="slidenum">
              <a:rPr lang="ru-RU"/>
              <a:pPr>
                <a:defRPr/>
              </a:pPr>
              <a:t>‹#›</a:t>
            </a:fld>
            <a:endParaRPr lang="ru-RU"/>
          </a:p>
        </p:txBody>
      </p:sp>
    </p:spTree>
    <p:extLst>
      <p:ext uri="{BB962C8B-B14F-4D97-AF65-F5344CB8AC3E}">
        <p14:creationId xmlns:p14="http://schemas.microsoft.com/office/powerpoint/2010/main" val="2946292064"/>
      </p:ext>
    </p:extLst>
  </p:cSld>
  <p:clrMapOvr>
    <a:masterClrMapping/>
  </p:clrMapOvr>
  <p:transition spd="med">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51F9BA4B-B007-4BDC-BF50-20AEDD59D722}" type="datetime1">
              <a:rPr lang="ru-RU"/>
              <a:pPr>
                <a:defRPr/>
              </a:pPr>
              <a:t>17.11.2023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5404608-D335-43A3-AEDE-1ACBA96E6909}" type="slidenum">
              <a:rPr lang="ru-RU"/>
              <a:pPr>
                <a:defRPr/>
              </a:pPr>
              <a:t>‹#›</a:t>
            </a:fld>
            <a:endParaRPr lang="ru-RU"/>
          </a:p>
        </p:txBody>
      </p:sp>
    </p:spTree>
    <p:extLst>
      <p:ext uri="{BB962C8B-B14F-4D97-AF65-F5344CB8AC3E}">
        <p14:creationId xmlns:p14="http://schemas.microsoft.com/office/powerpoint/2010/main" val="636685447"/>
      </p:ext>
    </p:extLst>
  </p:cSld>
  <p:clrMapOvr>
    <a:masterClrMapping/>
  </p:clrMapOvr>
  <p:transition spd="med">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1"/>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51F9BA4B-B007-4BDC-BF50-20AEDD59D722}" type="datetime1">
              <a:rPr lang="ru-RU"/>
              <a:pPr>
                <a:defRPr/>
              </a:pPr>
              <a:t>17.11.2023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42C2299-EE81-4F6D-A7FB-58BA973C5E87}" type="slidenum">
              <a:rPr lang="ru-RU"/>
              <a:pPr>
                <a:defRPr/>
              </a:pPr>
              <a:t>‹#›</a:t>
            </a:fld>
            <a:endParaRPr lang="ru-RU"/>
          </a:p>
        </p:txBody>
      </p:sp>
    </p:spTree>
    <p:extLst>
      <p:ext uri="{BB962C8B-B14F-4D97-AF65-F5344CB8AC3E}">
        <p14:creationId xmlns:p14="http://schemas.microsoft.com/office/powerpoint/2010/main" val="3601562813"/>
      </p:ext>
    </p:extLst>
  </p:cSld>
  <p:clrMapOvr>
    <a:masterClrMapping/>
  </p:clrMapOvr>
  <p:transition spd="med">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51F9BA4B-B007-4BDC-BF50-20AEDD59D722}" type="datetime1">
              <a:rPr lang="ru-RU"/>
              <a:pPr>
                <a:defRPr/>
              </a:pPr>
              <a:t>17.11.2023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7E43E15-DBF2-4B78-B1BE-632FB82789C6}" type="slidenum">
              <a:rPr lang="ru-RU"/>
              <a:pPr>
                <a:defRPr/>
              </a:pPr>
              <a:t>‹#›</a:t>
            </a:fld>
            <a:endParaRPr lang="ru-RU"/>
          </a:p>
        </p:txBody>
      </p:sp>
    </p:spTree>
    <p:extLst>
      <p:ext uri="{BB962C8B-B14F-4D97-AF65-F5344CB8AC3E}">
        <p14:creationId xmlns:p14="http://schemas.microsoft.com/office/powerpoint/2010/main" val="3949081166"/>
      </p:ext>
    </p:extLst>
  </p:cSld>
  <p:clrMapOvr>
    <a:masterClrMapping/>
  </p:clrMapOvr>
  <p:transition spd="med">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51F9BA4B-B007-4BDC-BF50-20AEDD59D722}" type="datetime1">
              <a:rPr lang="ru-RU"/>
              <a:pPr>
                <a:defRPr/>
              </a:pPr>
              <a:t>17.11.2023</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4DB56011-DF57-4A2B-A483-3B661B5E0D67}" type="slidenum">
              <a:rPr lang="ru-RU"/>
              <a:pPr>
                <a:defRPr/>
              </a:pPr>
              <a:t>‹#›</a:t>
            </a:fld>
            <a:endParaRPr lang="ru-RU"/>
          </a:p>
        </p:txBody>
      </p:sp>
    </p:spTree>
    <p:extLst>
      <p:ext uri="{BB962C8B-B14F-4D97-AF65-F5344CB8AC3E}">
        <p14:creationId xmlns:p14="http://schemas.microsoft.com/office/powerpoint/2010/main" val="1801886112"/>
      </p:ext>
    </p:extLst>
  </p:cSld>
  <p:clrMapOvr>
    <a:masterClrMapping/>
  </p:clrMapOvr>
  <p:transition spd="med">
    <p:wipe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51F9BA4B-B007-4BDC-BF50-20AEDD59D722}" type="datetime1">
              <a:rPr lang="ru-RU"/>
              <a:pPr>
                <a:defRPr/>
              </a:pPr>
              <a:t>17.11.2023</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DA67E896-EFA6-4700-9FC4-F1F262B67837}" type="slidenum">
              <a:rPr lang="ru-RU"/>
              <a:pPr>
                <a:defRPr/>
              </a:pPr>
              <a:t>‹#›</a:t>
            </a:fld>
            <a:endParaRPr lang="ru-RU"/>
          </a:p>
        </p:txBody>
      </p:sp>
    </p:spTree>
    <p:extLst>
      <p:ext uri="{BB962C8B-B14F-4D97-AF65-F5344CB8AC3E}">
        <p14:creationId xmlns:p14="http://schemas.microsoft.com/office/powerpoint/2010/main" val="1456742807"/>
      </p:ext>
    </p:extLst>
  </p:cSld>
  <p:clrMapOvr>
    <a:masterClrMapping/>
  </p:clrMapOvr>
  <p:transition spd="med">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DCCD61-643D-44A5-A450-3A42A50CBC1E}" type="datetimeFigureOut">
              <a:rPr lang="en-US" smtClean="0"/>
              <a:pPr/>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778790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1F9BA4B-B007-4BDC-BF50-20AEDD59D722}" type="datetime1">
              <a:rPr lang="ru-RU"/>
              <a:pPr>
                <a:defRPr/>
              </a:pPr>
              <a:t>17.11.2023</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C4DBF95E-F398-4A67-8DF1-FEBB7303F96E}" type="slidenum">
              <a:rPr lang="ru-RU"/>
              <a:pPr>
                <a:defRPr/>
              </a:pPr>
              <a:t>‹#›</a:t>
            </a:fld>
            <a:endParaRPr lang="ru-RU"/>
          </a:p>
        </p:txBody>
      </p:sp>
    </p:spTree>
    <p:extLst>
      <p:ext uri="{BB962C8B-B14F-4D97-AF65-F5344CB8AC3E}">
        <p14:creationId xmlns:p14="http://schemas.microsoft.com/office/powerpoint/2010/main" val="3375892840"/>
      </p:ext>
    </p:extLst>
  </p:cSld>
  <p:clrMapOvr>
    <a:masterClrMapping/>
  </p:clrMapOvr>
  <p:transition spd="med">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51F9BA4B-B007-4BDC-BF50-20AEDD59D722}" type="datetime1">
              <a:rPr lang="ru-RU"/>
              <a:pPr>
                <a:defRPr/>
              </a:pPr>
              <a:t>17.11.2023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F63D6E3-D169-43AE-B7C5-A655F78A6641}" type="slidenum">
              <a:rPr lang="ru-RU"/>
              <a:pPr>
                <a:defRPr/>
              </a:pPr>
              <a:t>‹#›</a:t>
            </a:fld>
            <a:endParaRPr lang="ru-RU"/>
          </a:p>
        </p:txBody>
      </p:sp>
    </p:spTree>
    <p:extLst>
      <p:ext uri="{BB962C8B-B14F-4D97-AF65-F5344CB8AC3E}">
        <p14:creationId xmlns:p14="http://schemas.microsoft.com/office/powerpoint/2010/main" val="2203722750"/>
      </p:ext>
    </p:extLst>
  </p:cSld>
  <p:clrMapOvr>
    <a:masterClrMapping/>
  </p:clrMapOvr>
  <p:transition spd="med">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51F9BA4B-B007-4BDC-BF50-20AEDD59D722}" type="datetime1">
              <a:rPr lang="ru-RU"/>
              <a:pPr>
                <a:defRPr/>
              </a:pPr>
              <a:t>17.11.2023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E70F1C6-2482-4F53-9115-CC906A122380}" type="slidenum">
              <a:rPr lang="ru-RU"/>
              <a:pPr>
                <a:defRPr/>
              </a:pPr>
              <a:t>‹#›</a:t>
            </a:fld>
            <a:endParaRPr lang="ru-RU"/>
          </a:p>
        </p:txBody>
      </p:sp>
    </p:spTree>
    <p:extLst>
      <p:ext uri="{BB962C8B-B14F-4D97-AF65-F5344CB8AC3E}">
        <p14:creationId xmlns:p14="http://schemas.microsoft.com/office/powerpoint/2010/main" val="1095032316"/>
      </p:ext>
    </p:extLst>
  </p:cSld>
  <p:clrMapOvr>
    <a:masterClrMapping/>
  </p:clrMapOvr>
  <p:transition spd="med">
    <p:wipe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51F9BA4B-B007-4BDC-BF50-20AEDD59D722}" type="datetime1">
              <a:rPr lang="ru-RU"/>
              <a:pPr>
                <a:defRPr/>
              </a:pPr>
              <a:t>17.11.2023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9256E2B-4C34-45DF-BDBA-5837BF128766}" type="slidenum">
              <a:rPr lang="ru-RU"/>
              <a:pPr>
                <a:defRPr/>
              </a:pPr>
              <a:t>‹#›</a:t>
            </a:fld>
            <a:endParaRPr lang="ru-RU"/>
          </a:p>
        </p:txBody>
      </p:sp>
    </p:spTree>
    <p:extLst>
      <p:ext uri="{BB962C8B-B14F-4D97-AF65-F5344CB8AC3E}">
        <p14:creationId xmlns:p14="http://schemas.microsoft.com/office/powerpoint/2010/main" val="3331429891"/>
      </p:ext>
    </p:extLst>
  </p:cSld>
  <p:clrMapOvr>
    <a:masterClrMapping/>
  </p:clrMapOvr>
  <p:transition spd="med">
    <p:wipe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51F9BA4B-B007-4BDC-BF50-20AEDD59D722}" type="datetime1">
              <a:rPr lang="ru-RU"/>
              <a:pPr>
                <a:defRPr/>
              </a:pPr>
              <a:t>17.11.2023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D7BC0D2-D2C9-4103-8B8B-731624553EF3}" type="slidenum">
              <a:rPr lang="ru-RU"/>
              <a:pPr>
                <a:defRPr/>
              </a:pPr>
              <a:t>‹#›</a:t>
            </a:fld>
            <a:endParaRPr lang="ru-RU"/>
          </a:p>
        </p:txBody>
      </p:sp>
    </p:spTree>
    <p:extLst>
      <p:ext uri="{BB962C8B-B14F-4D97-AF65-F5344CB8AC3E}">
        <p14:creationId xmlns:p14="http://schemas.microsoft.com/office/powerpoint/2010/main" val="3196692241"/>
      </p:ext>
    </p:extLst>
  </p:cSld>
  <p:clrMapOvr>
    <a:masterClrMapping/>
  </p:clrMapOvr>
  <p:transition spd="med">
    <p:wipe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a:defRPr/>
            </a:pPr>
            <a:fld id="{967B5D5D-4A09-45FA-A8EB-13E300995F18}" type="datetimeFigureOut">
              <a:rPr lang="fr-FR" altLang="zh-CN"/>
              <a:pPr>
                <a:defRPr/>
              </a:pPr>
              <a:t>17/11/2023</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60045296-A211-4DB4-AA51-EDF555C47D71}" type="slidenum">
              <a:rPr lang="fr-CA" altLang="zh-CN"/>
              <a:pPr>
                <a:defRPr/>
              </a:pPr>
              <a:t>‹#›</a:t>
            </a:fld>
            <a:endParaRPr lang="fr-CA" altLang="zh-CN"/>
          </a:p>
        </p:txBody>
      </p:sp>
    </p:spTree>
    <p:extLst>
      <p:ext uri="{BB962C8B-B14F-4D97-AF65-F5344CB8AC3E}">
        <p14:creationId xmlns:p14="http://schemas.microsoft.com/office/powerpoint/2010/main" val="3306490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88973A35-46A8-4898-BF56-6527504F51CA}" type="datetimeFigureOut">
              <a:rPr lang="fr-FR" altLang="zh-CN"/>
              <a:pPr>
                <a:defRPr/>
              </a:pPr>
              <a:t>17/11/2023</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808BF93C-20E2-4C86-9095-EC13B23E009C}" type="slidenum">
              <a:rPr lang="fr-CA" altLang="zh-CN"/>
              <a:pPr>
                <a:defRPr/>
              </a:pPr>
              <a:t>‹#›</a:t>
            </a:fld>
            <a:endParaRPr lang="fr-CA" altLang="zh-CN"/>
          </a:p>
        </p:txBody>
      </p:sp>
    </p:spTree>
    <p:extLst>
      <p:ext uri="{BB962C8B-B14F-4D97-AF65-F5344CB8AC3E}">
        <p14:creationId xmlns:p14="http://schemas.microsoft.com/office/powerpoint/2010/main" val="14085448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F85B38C8-DC36-4813-94D1-E03812F66FC4}" type="datetimeFigureOut">
              <a:rPr lang="fr-FR" altLang="zh-CN"/>
              <a:pPr>
                <a:defRPr/>
              </a:pPr>
              <a:t>17/11/2023</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9010AA49-3124-457F-804B-34302558FB85}" type="slidenum">
              <a:rPr lang="fr-CA" altLang="zh-CN"/>
              <a:pPr>
                <a:defRPr/>
              </a:pPr>
              <a:t>‹#›</a:t>
            </a:fld>
            <a:endParaRPr lang="fr-CA" altLang="zh-CN"/>
          </a:p>
        </p:txBody>
      </p:sp>
    </p:spTree>
    <p:extLst>
      <p:ext uri="{BB962C8B-B14F-4D97-AF65-F5344CB8AC3E}">
        <p14:creationId xmlns:p14="http://schemas.microsoft.com/office/powerpoint/2010/main" val="2652513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3"/>
          <p:cNvSpPr>
            <a:spLocks noGrp="1"/>
          </p:cNvSpPr>
          <p:nvPr>
            <p:ph type="dt" sz="half" idx="10"/>
          </p:nvPr>
        </p:nvSpPr>
        <p:spPr/>
        <p:txBody>
          <a:bodyPr/>
          <a:lstStyle>
            <a:lvl1pPr>
              <a:defRPr/>
            </a:lvl1pPr>
          </a:lstStyle>
          <a:p>
            <a:pPr>
              <a:defRPr/>
            </a:pPr>
            <a:fld id="{4D1C2C25-CDA4-4052-911F-C44270C6FFB7}" type="datetimeFigureOut">
              <a:rPr lang="fr-FR" altLang="zh-CN"/>
              <a:pPr>
                <a:defRPr/>
              </a:pPr>
              <a:t>17/11/2023</a:t>
            </a:fld>
            <a:endParaRPr lang="fr-CA" altLang="zh-CN"/>
          </a:p>
        </p:txBody>
      </p:sp>
      <p:sp>
        <p:nvSpPr>
          <p:cNvPr id="6"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7" name="Espace réservé du numéro de diapositive 5"/>
          <p:cNvSpPr>
            <a:spLocks noGrp="1"/>
          </p:cNvSpPr>
          <p:nvPr>
            <p:ph type="sldNum" sz="quarter" idx="12"/>
          </p:nvPr>
        </p:nvSpPr>
        <p:spPr/>
        <p:txBody>
          <a:bodyPr/>
          <a:lstStyle>
            <a:lvl1pPr>
              <a:defRPr/>
            </a:lvl1pPr>
          </a:lstStyle>
          <a:p>
            <a:pPr>
              <a:defRPr/>
            </a:pPr>
            <a:fld id="{1C7BCBEC-1481-43FF-8A50-00A9D908E3E4}" type="slidenum">
              <a:rPr lang="fr-CA" altLang="zh-CN"/>
              <a:pPr>
                <a:defRPr/>
              </a:pPr>
              <a:t>‹#›</a:t>
            </a:fld>
            <a:endParaRPr lang="fr-CA" altLang="zh-CN"/>
          </a:p>
        </p:txBody>
      </p:sp>
    </p:spTree>
    <p:extLst>
      <p:ext uri="{BB962C8B-B14F-4D97-AF65-F5344CB8AC3E}">
        <p14:creationId xmlns:p14="http://schemas.microsoft.com/office/powerpoint/2010/main" val="1594291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3"/>
          <p:cNvSpPr>
            <a:spLocks noGrp="1"/>
          </p:cNvSpPr>
          <p:nvPr>
            <p:ph type="dt" sz="half" idx="10"/>
          </p:nvPr>
        </p:nvSpPr>
        <p:spPr/>
        <p:txBody>
          <a:bodyPr/>
          <a:lstStyle>
            <a:lvl1pPr>
              <a:defRPr/>
            </a:lvl1pPr>
          </a:lstStyle>
          <a:p>
            <a:pPr>
              <a:defRPr/>
            </a:pPr>
            <a:fld id="{98376B71-4AFB-4E7D-9664-4F99BEEF41EB}" type="datetimeFigureOut">
              <a:rPr lang="fr-FR" altLang="zh-CN"/>
              <a:pPr>
                <a:defRPr/>
              </a:pPr>
              <a:t>17/11/2023</a:t>
            </a:fld>
            <a:endParaRPr lang="fr-CA" altLang="zh-CN"/>
          </a:p>
        </p:txBody>
      </p:sp>
      <p:sp>
        <p:nvSpPr>
          <p:cNvPr id="8"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9" name="Espace réservé du numéro de diapositive 5"/>
          <p:cNvSpPr>
            <a:spLocks noGrp="1"/>
          </p:cNvSpPr>
          <p:nvPr>
            <p:ph type="sldNum" sz="quarter" idx="12"/>
          </p:nvPr>
        </p:nvSpPr>
        <p:spPr/>
        <p:txBody>
          <a:bodyPr/>
          <a:lstStyle>
            <a:lvl1pPr>
              <a:defRPr/>
            </a:lvl1pPr>
          </a:lstStyle>
          <a:p>
            <a:pPr>
              <a:defRPr/>
            </a:pPr>
            <a:fld id="{738C755C-4CDD-4C8A-B056-BD869B4C6C58}" type="slidenum">
              <a:rPr lang="fr-CA" altLang="zh-CN"/>
              <a:pPr>
                <a:defRPr/>
              </a:pPr>
              <a:t>‹#›</a:t>
            </a:fld>
            <a:endParaRPr lang="fr-CA" altLang="zh-CN"/>
          </a:p>
        </p:txBody>
      </p:sp>
    </p:spTree>
    <p:extLst>
      <p:ext uri="{BB962C8B-B14F-4D97-AF65-F5344CB8AC3E}">
        <p14:creationId xmlns:p14="http://schemas.microsoft.com/office/powerpoint/2010/main" val="496638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DCCD61-643D-44A5-A450-3A42A50CBC1E}" type="datetimeFigureOut">
              <a:rPr lang="en-US" smtClean="0"/>
              <a:pPr/>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29198114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a:defRPr/>
            </a:pPr>
            <a:fld id="{6194342F-5F3C-4FDB-AD7C-40978216AFEA}" type="datetimeFigureOut">
              <a:rPr lang="fr-FR" altLang="zh-CN"/>
              <a:pPr>
                <a:defRPr/>
              </a:pPr>
              <a:t>17/11/2023</a:t>
            </a:fld>
            <a:endParaRPr lang="fr-CA" altLang="zh-CN"/>
          </a:p>
        </p:txBody>
      </p:sp>
      <p:sp>
        <p:nvSpPr>
          <p:cNvPr id="4"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5" name="Espace réservé du numéro de diapositive 5"/>
          <p:cNvSpPr>
            <a:spLocks noGrp="1"/>
          </p:cNvSpPr>
          <p:nvPr>
            <p:ph type="sldNum" sz="quarter" idx="12"/>
          </p:nvPr>
        </p:nvSpPr>
        <p:spPr/>
        <p:txBody>
          <a:bodyPr/>
          <a:lstStyle>
            <a:lvl1pPr>
              <a:defRPr/>
            </a:lvl1pPr>
          </a:lstStyle>
          <a:p>
            <a:pPr>
              <a:defRPr/>
            </a:pPr>
            <a:fld id="{4E4B227B-97F3-4413-8371-379B1AC75101}" type="slidenum">
              <a:rPr lang="fr-CA" altLang="zh-CN"/>
              <a:pPr>
                <a:defRPr/>
              </a:pPr>
              <a:t>‹#›</a:t>
            </a:fld>
            <a:endParaRPr lang="fr-CA" altLang="zh-CN"/>
          </a:p>
        </p:txBody>
      </p:sp>
    </p:spTree>
    <p:extLst>
      <p:ext uri="{BB962C8B-B14F-4D97-AF65-F5344CB8AC3E}">
        <p14:creationId xmlns:p14="http://schemas.microsoft.com/office/powerpoint/2010/main" val="31065923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951A577-0254-4CD5-8F47-343387620533}" type="datetimeFigureOut">
              <a:rPr lang="fr-FR" altLang="zh-CN"/>
              <a:pPr>
                <a:defRPr/>
              </a:pPr>
              <a:t>17/11/2023</a:t>
            </a:fld>
            <a:endParaRPr lang="fr-CA" altLang="zh-CN"/>
          </a:p>
        </p:txBody>
      </p:sp>
      <p:sp>
        <p:nvSpPr>
          <p:cNvPr id="3"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4" name="Espace réservé du numéro de diapositive 5"/>
          <p:cNvSpPr>
            <a:spLocks noGrp="1"/>
          </p:cNvSpPr>
          <p:nvPr>
            <p:ph type="sldNum" sz="quarter" idx="12"/>
          </p:nvPr>
        </p:nvSpPr>
        <p:spPr/>
        <p:txBody>
          <a:bodyPr/>
          <a:lstStyle>
            <a:lvl1pPr>
              <a:defRPr/>
            </a:lvl1pPr>
          </a:lstStyle>
          <a:p>
            <a:pPr>
              <a:defRPr/>
            </a:pPr>
            <a:fld id="{94EBF29A-A3A5-4D3D-A73A-CCC3BF7C3798}" type="slidenum">
              <a:rPr lang="fr-CA" altLang="zh-CN"/>
              <a:pPr>
                <a:defRPr/>
              </a:pPr>
              <a:t>‹#›</a:t>
            </a:fld>
            <a:endParaRPr lang="fr-CA" altLang="zh-CN"/>
          </a:p>
        </p:txBody>
      </p:sp>
    </p:spTree>
    <p:extLst>
      <p:ext uri="{BB962C8B-B14F-4D97-AF65-F5344CB8AC3E}">
        <p14:creationId xmlns:p14="http://schemas.microsoft.com/office/powerpoint/2010/main" val="2488899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B3F2A964-89FD-4E01-A884-4C79463A77C2}" type="datetimeFigureOut">
              <a:rPr lang="fr-FR" altLang="zh-CN"/>
              <a:pPr>
                <a:defRPr/>
              </a:pPr>
              <a:t>17/11/2023</a:t>
            </a:fld>
            <a:endParaRPr lang="fr-CA" altLang="zh-CN"/>
          </a:p>
        </p:txBody>
      </p:sp>
      <p:sp>
        <p:nvSpPr>
          <p:cNvPr id="6"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7" name="Espace réservé du numéro de diapositive 5"/>
          <p:cNvSpPr>
            <a:spLocks noGrp="1"/>
          </p:cNvSpPr>
          <p:nvPr>
            <p:ph type="sldNum" sz="quarter" idx="12"/>
          </p:nvPr>
        </p:nvSpPr>
        <p:spPr/>
        <p:txBody>
          <a:bodyPr/>
          <a:lstStyle>
            <a:lvl1pPr>
              <a:defRPr/>
            </a:lvl1pPr>
          </a:lstStyle>
          <a:p>
            <a:pPr>
              <a:defRPr/>
            </a:pPr>
            <a:fld id="{9ACBD5FF-1E76-43B6-A6BB-262A89B4F585}" type="slidenum">
              <a:rPr lang="fr-CA" altLang="zh-CN"/>
              <a:pPr>
                <a:defRPr/>
              </a:pPr>
              <a:t>‹#›</a:t>
            </a:fld>
            <a:endParaRPr lang="fr-CA" altLang="zh-CN"/>
          </a:p>
        </p:txBody>
      </p:sp>
    </p:spTree>
    <p:extLst>
      <p:ext uri="{BB962C8B-B14F-4D97-AF65-F5344CB8AC3E}">
        <p14:creationId xmlns:p14="http://schemas.microsoft.com/office/powerpoint/2010/main" val="26608903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62B64BC-E150-47B9-B0E3-FF21EE7104A2}" type="datetimeFigureOut">
              <a:rPr lang="fr-FR" altLang="zh-CN"/>
              <a:pPr>
                <a:defRPr/>
              </a:pPr>
              <a:t>17/11/2023</a:t>
            </a:fld>
            <a:endParaRPr lang="fr-CA" altLang="zh-CN"/>
          </a:p>
        </p:txBody>
      </p:sp>
      <p:sp>
        <p:nvSpPr>
          <p:cNvPr id="6"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7" name="Espace réservé du numéro de diapositive 5"/>
          <p:cNvSpPr>
            <a:spLocks noGrp="1"/>
          </p:cNvSpPr>
          <p:nvPr>
            <p:ph type="sldNum" sz="quarter" idx="12"/>
          </p:nvPr>
        </p:nvSpPr>
        <p:spPr/>
        <p:txBody>
          <a:bodyPr/>
          <a:lstStyle>
            <a:lvl1pPr>
              <a:defRPr/>
            </a:lvl1pPr>
          </a:lstStyle>
          <a:p>
            <a:pPr>
              <a:defRPr/>
            </a:pPr>
            <a:fld id="{E6FB26D5-BD2F-424F-9DC6-F32F1D9CC99E}" type="slidenum">
              <a:rPr lang="fr-CA" altLang="zh-CN"/>
              <a:pPr>
                <a:defRPr/>
              </a:pPr>
              <a:t>‹#›</a:t>
            </a:fld>
            <a:endParaRPr lang="fr-CA" altLang="zh-CN"/>
          </a:p>
        </p:txBody>
      </p:sp>
    </p:spTree>
    <p:extLst>
      <p:ext uri="{BB962C8B-B14F-4D97-AF65-F5344CB8AC3E}">
        <p14:creationId xmlns:p14="http://schemas.microsoft.com/office/powerpoint/2010/main" val="3312981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776981BA-22D9-41B5-9B7F-55A105C67FC5}" type="datetimeFigureOut">
              <a:rPr lang="fr-FR" altLang="zh-CN"/>
              <a:pPr>
                <a:defRPr/>
              </a:pPr>
              <a:t>17/11/2023</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5D60D7BE-3E45-407E-B3AC-D47B243E35AE}" type="slidenum">
              <a:rPr lang="fr-CA" altLang="zh-CN"/>
              <a:pPr>
                <a:defRPr/>
              </a:pPr>
              <a:t>‹#›</a:t>
            </a:fld>
            <a:endParaRPr lang="fr-CA" altLang="zh-CN"/>
          </a:p>
        </p:txBody>
      </p:sp>
    </p:spTree>
    <p:extLst>
      <p:ext uri="{BB962C8B-B14F-4D97-AF65-F5344CB8AC3E}">
        <p14:creationId xmlns:p14="http://schemas.microsoft.com/office/powerpoint/2010/main" val="12539358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E25266CF-CAF4-479F-85ED-187CA2FFA361}" type="datetimeFigureOut">
              <a:rPr lang="fr-FR" altLang="zh-CN"/>
              <a:pPr>
                <a:defRPr/>
              </a:pPr>
              <a:t>17/11/2023</a:t>
            </a:fld>
            <a:endParaRPr lang="fr-CA" altLang="zh-CN"/>
          </a:p>
        </p:txBody>
      </p:sp>
      <p:sp>
        <p:nvSpPr>
          <p:cNvPr id="5" name="Espace réservé du pied de page 4"/>
          <p:cNvSpPr>
            <a:spLocks noGrp="1"/>
          </p:cNvSpPr>
          <p:nvPr>
            <p:ph type="ftr" sz="quarter" idx="11"/>
          </p:nvPr>
        </p:nvSpPr>
        <p:spPr/>
        <p:txBody>
          <a:bodyPr/>
          <a:lstStyle>
            <a:lvl1pPr>
              <a:defRPr/>
            </a:lvl1pPr>
          </a:lstStyle>
          <a:p>
            <a:pPr>
              <a:defRPr/>
            </a:pPr>
            <a:endParaRPr lang="fr-CA" altLang="zh-CN"/>
          </a:p>
        </p:txBody>
      </p:sp>
      <p:sp>
        <p:nvSpPr>
          <p:cNvPr id="6" name="Espace réservé du numéro de diapositive 5"/>
          <p:cNvSpPr>
            <a:spLocks noGrp="1"/>
          </p:cNvSpPr>
          <p:nvPr>
            <p:ph type="sldNum" sz="quarter" idx="12"/>
          </p:nvPr>
        </p:nvSpPr>
        <p:spPr/>
        <p:txBody>
          <a:bodyPr/>
          <a:lstStyle>
            <a:lvl1pPr>
              <a:defRPr/>
            </a:lvl1pPr>
          </a:lstStyle>
          <a:p>
            <a:pPr>
              <a:defRPr/>
            </a:pPr>
            <a:fld id="{8B2B765B-EF4F-43B0-A473-0AC18A548794}" type="slidenum">
              <a:rPr lang="fr-CA" altLang="zh-CN"/>
              <a:pPr>
                <a:defRPr/>
              </a:pPr>
              <a:t>‹#›</a:t>
            </a:fld>
            <a:endParaRPr lang="fr-CA" altLang="zh-CN"/>
          </a:p>
        </p:txBody>
      </p:sp>
    </p:spTree>
    <p:extLst>
      <p:ext uri="{BB962C8B-B14F-4D97-AF65-F5344CB8AC3E}">
        <p14:creationId xmlns:p14="http://schemas.microsoft.com/office/powerpoint/2010/main" val="1951833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DCCD61-643D-44A5-A450-3A42A50CBC1E}" type="datetimeFigureOut">
              <a:rPr lang="en-US" smtClean="0"/>
              <a:pPr/>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1818119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CCD61-643D-44A5-A450-3A42A50CBC1E}" type="datetimeFigureOut">
              <a:rPr lang="en-US" smtClean="0"/>
              <a:pPr/>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9629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pPr/>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12968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pPr/>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2987035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CCD61-643D-44A5-A450-3A42A50CBC1E}" type="datetimeFigureOut">
              <a:rPr lang="en-US" smtClean="0"/>
              <a:pPr/>
              <a:t>11/17/2023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F0832-F084-422D-97D1-AF848F4F2C34}" type="slidenum">
              <a:rPr lang="en-US" smtClean="0"/>
              <a:pPr/>
              <a:t>‹#›</a:t>
            </a:fld>
            <a:endParaRPr lang="en-US"/>
          </a:p>
        </p:txBody>
      </p:sp>
    </p:spTree>
    <p:extLst>
      <p:ext uri="{BB962C8B-B14F-4D97-AF65-F5344CB8AC3E}">
        <p14:creationId xmlns:p14="http://schemas.microsoft.com/office/powerpoint/2010/main" val="32863573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zh-CN"/>
              <a:t>Cliquez pour modifier le style du titre</a:t>
            </a:r>
            <a:endParaRPr lang="fr-CA" altLang="zh-CN"/>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zh-CN"/>
              <a:t>Cliquez pour modifier les styles du texte du masque</a:t>
            </a:r>
          </a:p>
          <a:p>
            <a:pPr lvl="1"/>
            <a:r>
              <a:rPr lang="fr-FR" altLang="zh-CN"/>
              <a:t>Deuxième niveau</a:t>
            </a:r>
          </a:p>
          <a:p>
            <a:pPr lvl="2"/>
            <a:r>
              <a:rPr lang="fr-FR" altLang="zh-CN"/>
              <a:t>Troisième niveau</a:t>
            </a:r>
          </a:p>
          <a:p>
            <a:pPr lvl="3"/>
            <a:r>
              <a:rPr lang="fr-FR" altLang="zh-CN"/>
              <a:t>Quatrième niveau</a:t>
            </a:r>
          </a:p>
          <a:p>
            <a:pPr lvl="4"/>
            <a:r>
              <a:rPr lang="fr-FR" altLang="zh-CN"/>
              <a:t>Cinquième niveau</a:t>
            </a:r>
            <a:endParaRPr lang="fr-CA" altLang="zh-CN"/>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latinLnBrk="0">
              <a:spcBef>
                <a:spcPct val="0"/>
              </a:spcBef>
              <a:spcAft>
                <a:spcPct val="0"/>
              </a:spcAft>
              <a:defRPr/>
            </a:pPr>
            <a:fld id="{072DC776-2E36-41EE-9AC9-5F1D2DCACDE1}" type="datetimeFigureOut">
              <a:rPr lang="fr-FR" altLang="zh-CN"/>
              <a:pPr fontAlgn="base" latinLnBrk="0">
                <a:spcBef>
                  <a:spcPct val="0"/>
                </a:spcBef>
                <a:spcAft>
                  <a:spcPct val="0"/>
                </a:spcAft>
                <a:defRPr/>
              </a:pPr>
              <a:t>17/11/2023</a:t>
            </a:fld>
            <a:endParaRPr lang="fr-CA" altLang="zh-CN"/>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latinLnBrk="0">
              <a:spcBef>
                <a:spcPct val="0"/>
              </a:spcBef>
              <a:spcAft>
                <a:spcPct val="0"/>
              </a:spcAft>
              <a:defRPr/>
            </a:pPr>
            <a:endParaRPr lang="fr-CA" altLang="zh-CN"/>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latinLnBrk="0">
              <a:spcBef>
                <a:spcPct val="0"/>
              </a:spcBef>
              <a:spcAft>
                <a:spcPct val="0"/>
              </a:spcAft>
              <a:defRPr/>
            </a:pPr>
            <a:fld id="{3184D99D-FA78-4881-8256-EEF957F4C8CE}" type="slidenum">
              <a:rPr lang="fr-CA" altLang="zh-CN"/>
              <a:pPr fontAlgn="base" latinLnBrk="0">
                <a:spcBef>
                  <a:spcPct val="0"/>
                </a:spcBef>
                <a:spcAft>
                  <a:spcPct val="0"/>
                </a:spcAft>
                <a:defRPr/>
              </a:pPr>
              <a:t>‹#›</a:t>
            </a:fld>
            <a:endParaRPr lang="fr-CA" altLang="zh-CN"/>
          </a:p>
        </p:txBody>
      </p:sp>
    </p:spTree>
    <p:extLst>
      <p:ext uri="{BB962C8B-B14F-4D97-AF65-F5344CB8AC3E}">
        <p14:creationId xmlns:p14="http://schemas.microsoft.com/office/powerpoint/2010/main" val="18217905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zh-CN"/>
              <a:t>Cliquez pour modifier le style du titre</a:t>
            </a:r>
            <a:endParaRPr lang="fr-CA" altLang="zh-CN"/>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zh-CN"/>
              <a:t>Cliquez pour modifier les styles du texte du masque</a:t>
            </a:r>
          </a:p>
          <a:p>
            <a:pPr lvl="1"/>
            <a:r>
              <a:rPr lang="fr-FR" altLang="zh-CN"/>
              <a:t>Deuxième niveau</a:t>
            </a:r>
          </a:p>
          <a:p>
            <a:pPr lvl="2"/>
            <a:r>
              <a:rPr lang="fr-FR" altLang="zh-CN"/>
              <a:t>Troisième niveau</a:t>
            </a:r>
          </a:p>
          <a:p>
            <a:pPr lvl="3"/>
            <a:r>
              <a:rPr lang="fr-FR" altLang="zh-CN"/>
              <a:t>Quatrième niveau</a:t>
            </a:r>
          </a:p>
          <a:p>
            <a:pPr lvl="4"/>
            <a:r>
              <a:rPr lang="fr-FR" altLang="zh-CN"/>
              <a:t>Cinquième niveau</a:t>
            </a:r>
            <a:endParaRPr lang="fr-CA" altLang="zh-CN"/>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latinLnBrk="0">
              <a:spcBef>
                <a:spcPct val="0"/>
              </a:spcBef>
              <a:spcAft>
                <a:spcPct val="0"/>
              </a:spcAft>
              <a:defRPr/>
            </a:pPr>
            <a:fld id="{F4C7635F-840B-479F-BAE3-FBEABE95D174}" type="datetimeFigureOut">
              <a:rPr lang="fr-FR" altLang="zh-CN"/>
              <a:pPr fontAlgn="base" latinLnBrk="0">
                <a:spcBef>
                  <a:spcPct val="0"/>
                </a:spcBef>
                <a:spcAft>
                  <a:spcPct val="0"/>
                </a:spcAft>
                <a:defRPr/>
              </a:pPr>
              <a:t>17/11/2023</a:t>
            </a:fld>
            <a:endParaRPr lang="fr-CA" altLang="zh-CN"/>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latinLnBrk="0">
              <a:spcBef>
                <a:spcPct val="0"/>
              </a:spcBef>
              <a:spcAft>
                <a:spcPct val="0"/>
              </a:spcAft>
              <a:defRPr/>
            </a:pPr>
            <a:endParaRPr lang="fr-CA" altLang="zh-CN"/>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latinLnBrk="0">
              <a:spcBef>
                <a:spcPct val="0"/>
              </a:spcBef>
              <a:spcAft>
                <a:spcPct val="0"/>
              </a:spcAft>
              <a:defRPr/>
            </a:pPr>
            <a:fld id="{2E26CC19-6099-4EE0-80DC-FFE1B8FF23B3}" type="slidenum">
              <a:rPr lang="fr-CA" altLang="zh-CN"/>
              <a:pPr fontAlgn="base" latinLnBrk="0">
                <a:spcBef>
                  <a:spcPct val="0"/>
                </a:spcBef>
                <a:spcAft>
                  <a:spcPct val="0"/>
                </a:spcAft>
                <a:defRPr/>
              </a:pPr>
              <a:t>‹#›</a:t>
            </a:fld>
            <a:endParaRPr lang="fr-CA" altLang="zh-CN"/>
          </a:p>
        </p:txBody>
      </p:sp>
    </p:spTree>
    <p:extLst>
      <p:ext uri="{BB962C8B-B14F-4D97-AF65-F5344CB8AC3E}">
        <p14:creationId xmlns:p14="http://schemas.microsoft.com/office/powerpoint/2010/main" val="5952706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Заголовок 1"/>
          <p:cNvSpPr>
            <a:spLocks noGrp="1"/>
          </p:cNvSpPr>
          <p:nvPr>
            <p:ph type="title"/>
          </p:nvPr>
        </p:nvSpPr>
        <p:spPr bwMode="auto">
          <a:xfrm>
            <a:off x="457647" y="274588"/>
            <a:ext cx="822870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ru-RU" altLang="ru-RU"/>
              <a:t>Образец заголовка</a:t>
            </a:r>
          </a:p>
        </p:txBody>
      </p:sp>
      <p:sp>
        <p:nvSpPr>
          <p:cNvPr id="2051" name="Текст 2"/>
          <p:cNvSpPr>
            <a:spLocks noGrp="1"/>
          </p:cNvSpPr>
          <p:nvPr>
            <p:ph type="body" idx="1"/>
          </p:nvPr>
        </p:nvSpPr>
        <p:spPr bwMode="auto">
          <a:xfrm>
            <a:off x="457647" y="1600647"/>
            <a:ext cx="8228707" cy="452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457647" y="6356821"/>
            <a:ext cx="2133079" cy="365001"/>
          </a:xfrm>
          <a:prstGeom prst="rect">
            <a:avLst/>
          </a:prstGeom>
        </p:spPr>
        <p:txBody>
          <a:bodyPr vert="horz" lIns="91435" tIns="45718" rIns="91435" bIns="45718"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latinLnBrk="0">
              <a:defRPr/>
            </a:pPr>
            <a:fld id="{51F9BA4B-B007-4BDC-BF50-20AEDD59D722}" type="datetime1">
              <a:rPr lang="ru-RU"/>
              <a:pPr latinLnBrk="0">
                <a:defRPr/>
              </a:pPr>
              <a:t>17.11.2023</a:t>
            </a:fld>
            <a:endParaRPr lang="ru-RU"/>
          </a:p>
        </p:txBody>
      </p:sp>
      <p:sp>
        <p:nvSpPr>
          <p:cNvPr id="5" name="Нижний колонтитул 4"/>
          <p:cNvSpPr>
            <a:spLocks noGrp="1"/>
          </p:cNvSpPr>
          <p:nvPr>
            <p:ph type="ftr" sz="quarter" idx="3"/>
          </p:nvPr>
        </p:nvSpPr>
        <p:spPr>
          <a:xfrm>
            <a:off x="3124275" y="6356821"/>
            <a:ext cx="2895451" cy="365001"/>
          </a:xfrm>
          <a:prstGeom prst="rect">
            <a:avLst/>
          </a:prstGeom>
        </p:spPr>
        <p:txBody>
          <a:bodyPr vert="horz" wrap="square" lIns="91435" tIns="45718" rIns="91435" bIns="45718" numCol="1" anchor="ctr" anchorCtr="0" compatLnSpc="1">
            <a:prstTxWarp prst="textNoShape">
              <a:avLst/>
            </a:prstTxWarp>
          </a:bodyPr>
          <a:lstStyle>
            <a:lvl1pPr algn="ctr" eaLnBrk="1" hangingPunct="1">
              <a:defRPr sz="1200">
                <a:solidFill>
                  <a:srgbClr val="898989"/>
                </a:solidFill>
                <a:latin typeface="Calibri" pitchFamily="34" charset="0"/>
                <a:cs typeface="Arial" charset="0"/>
              </a:defRPr>
            </a:lvl1pPr>
          </a:lstStyle>
          <a:p>
            <a:pPr fontAlgn="base" latinLnBrk="0">
              <a:spcBef>
                <a:spcPct val="0"/>
              </a:spcBef>
              <a:spcAft>
                <a:spcPct val="0"/>
              </a:spcAft>
              <a:defRPr/>
            </a:pPr>
            <a:endParaRPr lang="ru-RU"/>
          </a:p>
        </p:txBody>
      </p:sp>
      <p:sp>
        <p:nvSpPr>
          <p:cNvPr id="6" name="Номер слайда 5"/>
          <p:cNvSpPr>
            <a:spLocks noGrp="1"/>
          </p:cNvSpPr>
          <p:nvPr>
            <p:ph type="sldNum" sz="quarter" idx="4"/>
          </p:nvPr>
        </p:nvSpPr>
        <p:spPr>
          <a:xfrm>
            <a:off x="6553275" y="6356821"/>
            <a:ext cx="2133079" cy="365001"/>
          </a:xfrm>
          <a:prstGeom prst="rect">
            <a:avLst/>
          </a:prstGeom>
        </p:spPr>
        <p:txBody>
          <a:bodyPr vert="horz" wrap="square" lIns="91435" tIns="45718" rIns="91435" bIns="45718" numCol="1" anchor="ctr" anchorCtr="0" compatLnSpc="1">
            <a:prstTxWarp prst="textNoShape">
              <a:avLst/>
            </a:prstTxWarp>
          </a:bodyPr>
          <a:lstStyle>
            <a:lvl1pPr algn="r" eaLnBrk="1" hangingPunct="1">
              <a:defRPr sz="1200">
                <a:solidFill>
                  <a:srgbClr val="898989"/>
                </a:solidFill>
                <a:latin typeface="Calibri" pitchFamily="34" charset="0"/>
                <a:cs typeface="Arial" pitchFamily="34" charset="0"/>
              </a:defRPr>
            </a:lvl1pPr>
          </a:lstStyle>
          <a:p>
            <a:pPr fontAlgn="base" latinLnBrk="0">
              <a:spcBef>
                <a:spcPct val="0"/>
              </a:spcBef>
              <a:spcAft>
                <a:spcPct val="0"/>
              </a:spcAft>
              <a:defRPr/>
            </a:pPr>
            <a:fld id="{A27B85FE-CB59-4DBA-A276-F8C9A52A80DE}" type="slidenum">
              <a:rPr lang="ru-RU"/>
              <a:pPr fontAlgn="base" latinLnBrk="0">
                <a:spcBef>
                  <a:spcPct val="0"/>
                </a:spcBef>
                <a:spcAft>
                  <a:spcPct val="0"/>
                </a:spcAft>
                <a:defRPr/>
              </a:pPr>
              <a:t>‹#›</a:t>
            </a:fld>
            <a:endParaRPr lang="ru-RU"/>
          </a:p>
        </p:txBody>
      </p:sp>
    </p:spTree>
    <p:extLst>
      <p:ext uri="{BB962C8B-B14F-4D97-AF65-F5344CB8AC3E}">
        <p14:creationId xmlns:p14="http://schemas.microsoft.com/office/powerpoint/2010/main" val="125751381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med">
    <p:wipe dir="d"/>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7" algn="ctr" rtl="0" fontAlgn="base">
        <a:spcBef>
          <a:spcPct val="0"/>
        </a:spcBef>
        <a:spcAft>
          <a:spcPct val="0"/>
        </a:spcAft>
        <a:defRPr sz="4400">
          <a:solidFill>
            <a:schemeClr val="tx1"/>
          </a:solidFill>
          <a:latin typeface="Calibri" pitchFamily="34" charset="0"/>
        </a:defRPr>
      </a:lvl6pPr>
      <a:lvl7pPr marL="914353" algn="ctr" rtl="0" fontAlgn="base">
        <a:spcBef>
          <a:spcPct val="0"/>
        </a:spcBef>
        <a:spcAft>
          <a:spcPct val="0"/>
        </a:spcAft>
        <a:defRPr sz="4400">
          <a:solidFill>
            <a:schemeClr val="tx1"/>
          </a:solidFill>
          <a:latin typeface="Calibri" pitchFamily="34" charset="0"/>
        </a:defRPr>
      </a:lvl7pPr>
      <a:lvl8pPr marL="1371530" algn="ctr" rtl="0" fontAlgn="base">
        <a:spcBef>
          <a:spcPct val="0"/>
        </a:spcBef>
        <a:spcAft>
          <a:spcPct val="0"/>
        </a:spcAft>
        <a:defRPr sz="4400">
          <a:solidFill>
            <a:schemeClr val="tx1"/>
          </a:solidFill>
          <a:latin typeface="Calibri" pitchFamily="34" charset="0"/>
        </a:defRPr>
      </a:lvl8pPr>
      <a:lvl9pPr marL="1828706" algn="ctr" rtl="0" fontAlgn="base">
        <a:spcBef>
          <a:spcPct val="0"/>
        </a:spcBef>
        <a:spcAft>
          <a:spcPct val="0"/>
        </a:spcAft>
        <a:defRPr sz="4400">
          <a:solidFill>
            <a:schemeClr val="tx1"/>
          </a:solidFill>
          <a:latin typeface="Calibri" pitchFamily="34" charset="0"/>
        </a:defRPr>
      </a:lvl9pPr>
    </p:titleStyle>
    <p:bodyStyle>
      <a:lvl1pPr marL="342665" indent="-342665"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254" indent="-28462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844" indent="-227699"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9474" indent="-22769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104" indent="-22769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zh-CN"/>
              <a:t>Cliquez pour modifier le style du titre</a:t>
            </a:r>
            <a:endParaRPr lang="fr-CA" altLang="zh-CN"/>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zh-CN"/>
              <a:t>Cliquez pour modifier les styles du texte du masque</a:t>
            </a:r>
          </a:p>
          <a:p>
            <a:pPr lvl="1"/>
            <a:r>
              <a:rPr lang="fr-FR" altLang="zh-CN"/>
              <a:t>Deuxième niveau</a:t>
            </a:r>
          </a:p>
          <a:p>
            <a:pPr lvl="2"/>
            <a:r>
              <a:rPr lang="fr-FR" altLang="zh-CN"/>
              <a:t>Troisième niveau</a:t>
            </a:r>
          </a:p>
          <a:p>
            <a:pPr lvl="3"/>
            <a:r>
              <a:rPr lang="fr-FR" altLang="zh-CN"/>
              <a:t>Quatrième niveau</a:t>
            </a:r>
          </a:p>
          <a:p>
            <a:pPr lvl="4"/>
            <a:r>
              <a:rPr lang="fr-FR" altLang="zh-CN"/>
              <a:t>Cinquième niveau</a:t>
            </a:r>
            <a:endParaRPr lang="fr-CA" altLang="zh-CN"/>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latinLnBrk="0">
              <a:spcBef>
                <a:spcPct val="0"/>
              </a:spcBef>
              <a:spcAft>
                <a:spcPct val="0"/>
              </a:spcAft>
              <a:defRPr/>
            </a:pPr>
            <a:fld id="{1BB3208E-4C4C-4CBF-8158-8992E49E8C38}" type="datetimeFigureOut">
              <a:rPr lang="fr-FR" altLang="zh-CN"/>
              <a:pPr fontAlgn="base" latinLnBrk="0">
                <a:spcBef>
                  <a:spcPct val="0"/>
                </a:spcBef>
                <a:spcAft>
                  <a:spcPct val="0"/>
                </a:spcAft>
                <a:defRPr/>
              </a:pPr>
              <a:t>17/11/2023</a:t>
            </a:fld>
            <a:endParaRPr lang="fr-CA" altLang="zh-CN"/>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latinLnBrk="0">
              <a:spcBef>
                <a:spcPct val="0"/>
              </a:spcBef>
              <a:spcAft>
                <a:spcPct val="0"/>
              </a:spcAft>
              <a:defRPr/>
            </a:pPr>
            <a:endParaRPr lang="fr-CA" altLang="zh-CN"/>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latinLnBrk="0">
              <a:spcBef>
                <a:spcPct val="0"/>
              </a:spcBef>
              <a:spcAft>
                <a:spcPct val="0"/>
              </a:spcAft>
              <a:defRPr/>
            </a:pPr>
            <a:fld id="{7FC17A71-187A-4D7B-ADEB-DE7D6322E0D4}" type="slidenum">
              <a:rPr lang="fr-CA" altLang="zh-CN"/>
              <a:pPr fontAlgn="base" latinLnBrk="0">
                <a:spcBef>
                  <a:spcPct val="0"/>
                </a:spcBef>
                <a:spcAft>
                  <a:spcPct val="0"/>
                </a:spcAft>
                <a:defRPr/>
              </a:pPr>
              <a:t>‹#›</a:t>
            </a:fld>
            <a:endParaRPr lang="fr-CA" altLang="zh-CN"/>
          </a:p>
        </p:txBody>
      </p:sp>
    </p:spTree>
    <p:extLst>
      <p:ext uri="{BB962C8B-B14F-4D97-AF65-F5344CB8AC3E}">
        <p14:creationId xmlns:p14="http://schemas.microsoft.com/office/powerpoint/2010/main" val="143960694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chart" Target="../charts/chart12.xml"/><Relationship Id="rId2" Type="http://schemas.openxmlformats.org/officeDocument/2006/relationships/chart" Target="../charts/chart7.xml"/><Relationship Id="rId1" Type="http://schemas.openxmlformats.org/officeDocument/2006/relationships/slideLayout" Target="../slideLayouts/slideLayout7.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chart" Target="../charts/chart14.xml"/><Relationship Id="rId7" Type="http://schemas.openxmlformats.org/officeDocument/2006/relationships/chart" Target="../charts/chart18.xml"/><Relationship Id="rId2" Type="http://schemas.openxmlformats.org/officeDocument/2006/relationships/chart" Target="../charts/chart13.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7.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chart" Target="../charts/chart21.xml"/></Relationships>
</file>

<file path=ppt/slides/_rels/slide17.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27.jpeg"/><Relationship Id="rId1" Type="http://schemas.openxmlformats.org/officeDocument/2006/relationships/slideLayout" Target="../slideLayouts/slideLayout51.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chart" Target="../charts/chart26.xml"/></Relationships>
</file>

<file path=ppt/slides/_rels/slide21.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image" Target="../media/image28.jpe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9.xml"/><Relationship Id="rId5" Type="http://schemas.openxmlformats.org/officeDocument/2006/relationships/image" Target="../media/image46.jpeg"/><Relationship Id="rId4" Type="http://schemas.openxmlformats.org/officeDocument/2006/relationships/chart" Target="../charts/chart37.xml"/></Relationships>
</file>

<file path=ppt/slides/_rels/slide45.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image" Target="../media/image47.jpeg"/><Relationship Id="rId1" Type="http://schemas.openxmlformats.org/officeDocument/2006/relationships/slideLayout" Target="../slideLayouts/slideLayout49.xml"/><Relationship Id="rId4" Type="http://schemas.openxmlformats.org/officeDocument/2006/relationships/image" Target="../media/image48.emf"/></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chart" Target="../charts/chart39.xml"/><Relationship Id="rId1" Type="http://schemas.openxmlformats.org/officeDocument/2006/relationships/slideLayout" Target="../slideLayouts/slideLayout49.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chart" Target="../charts/chart40.xml"/><Relationship Id="rId1" Type="http://schemas.openxmlformats.org/officeDocument/2006/relationships/slideLayout" Target="../slideLayouts/slideLayout49.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41.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emf"/><Relationship Id="rId1" Type="http://schemas.openxmlformats.org/officeDocument/2006/relationships/slideLayout" Target="../slideLayouts/slideLayout49.xml"/><Relationship Id="rId5" Type="http://schemas.openxmlformats.org/officeDocument/2006/relationships/image" Target="../media/image56.jpeg"/><Relationship Id="rId4" Type="http://schemas.openxmlformats.org/officeDocument/2006/relationships/chart" Target="../charts/chart4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chart" Target="../charts/chart43.xml"/><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chart" Target="../charts/chart44.xml"/><Relationship Id="rId1" Type="http://schemas.openxmlformats.org/officeDocument/2006/relationships/slideLayout" Target="../slideLayouts/slideLayout49.xml"/><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image" Target="../media/image60.jpeg"/><Relationship Id="rId1" Type="http://schemas.openxmlformats.org/officeDocument/2006/relationships/slideLayout" Target="../slideLayouts/slideLayout49.xml"/><Relationship Id="rId4" Type="http://schemas.openxmlformats.org/officeDocument/2006/relationships/image" Target="../media/image61.jpg"/></Relationships>
</file>

<file path=ppt/slides/_rels/slide53.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image" Target="../media/image62.jpeg"/><Relationship Id="rId1" Type="http://schemas.openxmlformats.org/officeDocument/2006/relationships/slideLayout" Target="../slideLayouts/slideLayout49.xml"/><Relationship Id="rId5" Type="http://schemas.openxmlformats.org/officeDocument/2006/relationships/image" Target="../media/image64.png"/><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chart" Target="../charts/chart47.xml"/><Relationship Id="rId1" Type="http://schemas.openxmlformats.org/officeDocument/2006/relationships/slideLayout" Target="../slideLayouts/slideLayout49.xml"/><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chart" Target="../charts/chart48.xml"/><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chart" Target="../charts/chart49.xml"/><Relationship Id="rId1" Type="http://schemas.openxmlformats.org/officeDocument/2006/relationships/slideLayout" Target="../slideLayouts/slideLayout49.xml"/><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jpeg"/><Relationship Id="rId1" Type="http://schemas.openxmlformats.org/officeDocument/2006/relationships/slideLayout" Target="../slideLayouts/slideLayout50.xml"/><Relationship Id="rId6" Type="http://schemas.openxmlformats.org/officeDocument/2006/relationships/hyperlink" Target="mailto:srmo-fin@yandex.ru" TargetMode="External"/><Relationship Id="rId5" Type="http://schemas.openxmlformats.org/officeDocument/2006/relationships/hyperlink" Target="mailto:SOBOLEVOMR@SOBOLEVOMR.RU" TargetMode="External"/><Relationship Id="rId4" Type="http://schemas.openxmlformats.org/officeDocument/2006/relationships/hyperlink" Target="mailto:sobolevomr@sobolevomr.ru" TargetMode="Externa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8.jpeg"/><Relationship Id="rId1" Type="http://schemas.openxmlformats.org/officeDocument/2006/relationships/slideLayout" Target="../slideLayouts/slideLayout1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9.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40.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gorshkov-photo.ru/">
            <a:extLst>
              <a:ext uri="{FF2B5EF4-FFF2-40B4-BE49-F238E27FC236}">
                <a16:creationId xmlns:a16="http://schemas.microsoft.com/office/drawing/2014/main" id="{4C555B0D-A2A8-44E5-A333-2A8C5DD7FD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A483BB57-FE4F-45D6-A9BB-7575E8F0626D}"/>
              </a:ext>
            </a:extLst>
          </p:cNvPr>
          <p:cNvSpPr>
            <a:spLocks noGrp="1"/>
          </p:cNvSpPr>
          <p:nvPr>
            <p:ph type="ctrTitle"/>
          </p:nvPr>
        </p:nvSpPr>
        <p:spPr>
          <a:xfrm>
            <a:off x="140437" y="116632"/>
            <a:ext cx="4071523" cy="1800200"/>
          </a:xfrm>
        </p:spPr>
        <p:txBody>
          <a:bodyPr>
            <a:normAutofit/>
          </a:bodyPr>
          <a:lstStyle/>
          <a:p>
            <a:r>
              <a:rPr lang="ru-RU" sz="4800" b="1"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Бюджет для граждан</a:t>
            </a:r>
          </a:p>
        </p:txBody>
      </p:sp>
      <p:sp>
        <p:nvSpPr>
          <p:cNvPr id="3" name="Подзаголовок 2">
            <a:extLst>
              <a:ext uri="{FF2B5EF4-FFF2-40B4-BE49-F238E27FC236}">
                <a16:creationId xmlns:a16="http://schemas.microsoft.com/office/drawing/2014/main" id="{5560EB53-D172-4225-A2EB-22EDECE66548}"/>
              </a:ext>
            </a:extLst>
          </p:cNvPr>
          <p:cNvSpPr>
            <a:spLocks noGrp="1"/>
          </p:cNvSpPr>
          <p:nvPr>
            <p:ph type="subTitle" idx="1"/>
          </p:nvPr>
        </p:nvSpPr>
        <p:spPr>
          <a:xfrm>
            <a:off x="3433" y="2852936"/>
            <a:ext cx="4644767" cy="3956470"/>
          </a:xfrm>
        </p:spPr>
        <p:txBody>
          <a:bodyPr>
            <a:normAutofit lnSpcReduction="10000"/>
          </a:bodyPr>
          <a:lstStyle/>
          <a:p>
            <a:r>
              <a:rPr lang="ru-RU" sz="3500" b="1" i="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Проект бюджета Соболевского муниципального района</a:t>
            </a:r>
          </a:p>
          <a:p>
            <a:r>
              <a:rPr lang="ru-RU" sz="3500" b="1" i="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на 2024 год </a:t>
            </a:r>
          </a:p>
          <a:p>
            <a:r>
              <a:rPr lang="ru-RU" sz="3500" b="1" i="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и на плановый период </a:t>
            </a:r>
          </a:p>
          <a:p>
            <a:r>
              <a:rPr lang="ru-RU" sz="3500" b="1" i="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2025 и 2026 годов</a:t>
            </a:r>
          </a:p>
          <a:p>
            <a:endParaRPr lang="ru-RU" sz="1100" dirty="0"/>
          </a:p>
        </p:txBody>
      </p:sp>
      <p:pic>
        <p:nvPicPr>
          <p:cNvPr id="4" name="Рисунок 3">
            <a:extLst>
              <a:ext uri="{FF2B5EF4-FFF2-40B4-BE49-F238E27FC236}">
                <a16:creationId xmlns:a16="http://schemas.microsoft.com/office/drawing/2014/main" id="{D0BDBC0F-F157-4744-8315-5CFF7DDB64A3}"/>
              </a:ext>
            </a:extLst>
          </p:cNvPr>
          <p:cNvPicPr>
            <a:picLocks noChangeAspect="1"/>
          </p:cNvPicPr>
          <p:nvPr/>
        </p:nvPicPr>
        <p:blipFill>
          <a:blip r:embed="rId4"/>
          <a:stretch>
            <a:fillRect/>
          </a:stretch>
        </p:blipFill>
        <p:spPr>
          <a:xfrm>
            <a:off x="7884368" y="116632"/>
            <a:ext cx="1119194" cy="1224136"/>
          </a:xfrm>
          <a:prstGeom prst="rect">
            <a:avLst/>
          </a:prstGeom>
        </p:spPr>
      </p:pic>
    </p:spTree>
    <p:extLst>
      <p:ext uri="{BB962C8B-B14F-4D97-AF65-F5344CB8AC3E}">
        <p14:creationId xmlns:p14="http://schemas.microsoft.com/office/powerpoint/2010/main" val="2509889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1259174720"/>
              </p:ext>
            </p:extLst>
          </p:nvPr>
        </p:nvGraphicFramePr>
        <p:xfrm>
          <a:off x="35496" y="1124744"/>
          <a:ext cx="9073008"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p:cNvSpPr/>
          <p:nvPr/>
        </p:nvSpPr>
        <p:spPr bwMode="auto">
          <a:xfrm>
            <a:off x="-828600" y="260648"/>
            <a:ext cx="9972600"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Рассмотрение проекта бюджета Соболевского муниципального района Камчатского края о районном бюджете</a:t>
            </a:r>
          </a:p>
        </p:txBody>
      </p:sp>
    </p:spTree>
    <p:extLst>
      <p:ext uri="{BB962C8B-B14F-4D97-AF65-F5344CB8AC3E}">
        <p14:creationId xmlns:p14="http://schemas.microsoft.com/office/powerpoint/2010/main" val="4262315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CC0D29-B8EE-4E6F-A31F-A41D86627CF0}"/>
              </a:ext>
            </a:extLst>
          </p:cNvPr>
          <p:cNvSpPr>
            <a:spLocks noGrp="1"/>
          </p:cNvSpPr>
          <p:nvPr>
            <p:ph type="title"/>
          </p:nvPr>
        </p:nvSpPr>
        <p:spPr/>
        <p:txBody>
          <a:bodyPr/>
          <a:lstStyle/>
          <a:p>
            <a:pPr algn="ctr"/>
            <a:br>
              <a:rPr lang="ru-RU" i="1" kern="0" cap="none" dirty="0">
                <a:ln/>
                <a:solidFill>
                  <a:srgbClr val="EEECE1">
                    <a:lumMod val="50000"/>
                  </a:srgbClr>
                </a:solidFill>
                <a:latin typeface="Times New Roman" pitchFamily="18" charset="0"/>
                <a:cs typeface="Times New Roman" pitchFamily="18" charset="0"/>
              </a:rPr>
            </a:br>
            <a:endParaRPr lang="ru-RU" dirty="0"/>
          </a:p>
        </p:txBody>
      </p:sp>
      <p:sp>
        <p:nvSpPr>
          <p:cNvPr id="9" name="Текст 8">
            <a:extLst>
              <a:ext uri="{FF2B5EF4-FFF2-40B4-BE49-F238E27FC236}">
                <a16:creationId xmlns:a16="http://schemas.microsoft.com/office/drawing/2014/main" id="{C63DF831-AA76-4AB9-BBA6-91B43956E6CB}"/>
              </a:ext>
            </a:extLst>
          </p:cNvPr>
          <p:cNvSpPr>
            <a:spLocks noGrp="1"/>
          </p:cNvSpPr>
          <p:nvPr>
            <p:ph type="body" idx="1"/>
          </p:nvPr>
        </p:nvSpPr>
        <p:spPr>
          <a:xfrm>
            <a:off x="179512" y="1248455"/>
            <a:ext cx="8768600" cy="5112568"/>
          </a:xfrm>
        </p:spPr>
        <p:txBody>
          <a:bodyPr/>
          <a:lstStyle/>
          <a:p>
            <a:r>
              <a:rPr lang="ru-RU" sz="1400" dirty="0"/>
              <a:t>        В 2024 году планируется продолжить работу по выявлению и исправлению технических ошибок и несоответствий по объектам недвижимости в основных информационных ресурсах, координировать усилия муниципального земельного контроля для максимального учета при проведении мероприятий по увеличению налоговых поступлений. Обеспечение полноты собираемости налогов остается важнейшей задачей в условиях сохраняющейся нестабильности экономической ситуации. </a:t>
            </a:r>
          </a:p>
          <a:p>
            <a:r>
              <a:rPr lang="ru-RU" sz="1400" dirty="0"/>
              <a:t>        В основе бюджетной и налоговой политики в области доходов определяются следующие основные задачи на 2024-2026 гг.: </a:t>
            </a:r>
          </a:p>
          <a:p>
            <a:r>
              <a:rPr lang="ru-RU" sz="1400" dirty="0"/>
              <a:t>        -совершенствование налогового администрирования, взаимодействия и совместной работы с администраторами доходов; </a:t>
            </a:r>
          </a:p>
          <a:p>
            <a:r>
              <a:rPr lang="ru-RU" sz="1400" dirty="0"/>
              <a:t>         -осуществление сотрудничества с налоговыми органами в целях улучшения информационного обмена, повышения уровня собираемости доходов и совершенствования порядка зачисления доходов в бюджет;</a:t>
            </a:r>
          </a:p>
          <a:p>
            <a:r>
              <a:rPr lang="ru-RU" sz="1400" dirty="0"/>
              <a:t>        -взаимодействие с налоговыми и иными территориальными подразделениями органов государственной власти по вопросам легализации заработной платы наемных работников и доведению официальных доходов до величины прожиточного минимума; </a:t>
            </a:r>
          </a:p>
          <a:p>
            <a:r>
              <a:rPr lang="ru-RU" sz="1400" dirty="0"/>
              <a:t>        - мониторинг эффективности налоговых льгот; </a:t>
            </a:r>
          </a:p>
          <a:p>
            <a:r>
              <a:rPr lang="ru-RU" sz="1400" dirty="0"/>
              <a:t>        -повышение эффективности использования муниципальной собственности с применением рыночных инструментов, в том числе через установление ставок арендной платы, максимально приближенных к рыночным; </a:t>
            </a:r>
          </a:p>
          <a:p>
            <a:r>
              <a:rPr lang="ru-RU" sz="1400" dirty="0"/>
              <a:t>        -проведение работы среди населения с целью государственной регистрации недвижимости, регистрации земельных участков с целью увеличения налогооблагаемой базы для исчисления имущественных налогов; </a:t>
            </a:r>
          </a:p>
          <a:p>
            <a:r>
              <a:rPr lang="ru-RU" sz="1400" dirty="0"/>
              <a:t>        -поиск возможности привлечения частных инвестиций для развития социальной сферы.</a:t>
            </a:r>
          </a:p>
          <a:p>
            <a:r>
              <a:rPr lang="ru-RU" sz="1200" dirty="0"/>
              <a:t> </a:t>
            </a:r>
          </a:p>
        </p:txBody>
      </p:sp>
      <p:sp>
        <p:nvSpPr>
          <p:cNvPr id="4" name="Прямоугольник 3">
            <a:extLst>
              <a:ext uri="{FF2B5EF4-FFF2-40B4-BE49-F238E27FC236}">
                <a16:creationId xmlns:a16="http://schemas.microsoft.com/office/drawing/2014/main" id="{D64F9E03-5D76-48A6-B3E6-CE3D07036040}"/>
              </a:ext>
            </a:extLst>
          </p:cNvPr>
          <p:cNvSpPr/>
          <p:nvPr/>
        </p:nvSpPr>
        <p:spPr bwMode="auto">
          <a:xfrm>
            <a:off x="179512" y="481535"/>
            <a:ext cx="8784976" cy="936103"/>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endParaRPr kumimoji="0" lang="ru-RU" i="1"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endParaRPr>
          </a:p>
        </p:txBody>
      </p:sp>
      <p:sp>
        <p:nvSpPr>
          <p:cNvPr id="7" name="Прямоугольник 6">
            <a:extLst>
              <a:ext uri="{FF2B5EF4-FFF2-40B4-BE49-F238E27FC236}">
                <a16:creationId xmlns:a16="http://schemas.microsoft.com/office/drawing/2014/main" id="{7F6CF3D9-15F8-4951-BCB6-C7C20D21A962}"/>
              </a:ext>
            </a:extLst>
          </p:cNvPr>
          <p:cNvSpPr/>
          <p:nvPr/>
        </p:nvSpPr>
        <p:spPr>
          <a:xfrm>
            <a:off x="179512" y="158369"/>
            <a:ext cx="8784976" cy="646331"/>
          </a:xfrm>
          <a:prstGeom prst="rect">
            <a:avLst/>
          </a:prstGeom>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ru-RU" b="1" dirty="0"/>
              <a:t>Основные направления бюджетной и налоговой политики в области </a:t>
            </a:r>
          </a:p>
          <a:p>
            <a:pPr lvl="0" algn="ctr"/>
            <a:r>
              <a:rPr lang="ru-RU" b="1" dirty="0"/>
              <a:t>доходов на 2024 - 2026 </a:t>
            </a:r>
            <a:r>
              <a:rPr lang="ru-RU" b="1" dirty="0" err="1"/>
              <a:t>г.г</a:t>
            </a:r>
            <a:r>
              <a:rPr lang="ru-RU" b="1" dirty="0"/>
              <a:t>.</a:t>
            </a:r>
            <a:endParaRPr lang="ru-RU"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2463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AE9BFDB-9A16-499D-B9D6-14AC0200514B}"/>
              </a:ext>
            </a:extLst>
          </p:cNvPr>
          <p:cNvSpPr/>
          <p:nvPr/>
        </p:nvSpPr>
        <p:spPr>
          <a:xfrm>
            <a:off x="163136" y="260648"/>
            <a:ext cx="8784976" cy="646331"/>
          </a:xfrm>
          <a:prstGeom prst="rect">
            <a:avLst/>
          </a:prstGeom>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a:spAutoFit/>
          </a:bodyPr>
          <a:lstStyle/>
          <a:p>
            <a:pPr lvl="0" algn="ctr"/>
            <a:r>
              <a:rPr lang="ru-RU" b="1" dirty="0"/>
              <a:t>Основные направления бюджетной и налоговой политики в области </a:t>
            </a:r>
          </a:p>
          <a:p>
            <a:pPr lvl="0" algn="ctr"/>
            <a:r>
              <a:rPr lang="ru-RU" b="1" dirty="0"/>
              <a:t>расходов на 2024 - 2026 </a:t>
            </a:r>
            <a:r>
              <a:rPr lang="ru-RU" b="1" dirty="0" err="1"/>
              <a:t>г.г</a:t>
            </a:r>
            <a:r>
              <a:rPr lang="ru-RU" b="1" dirty="0"/>
              <a:t>.</a:t>
            </a:r>
            <a:endParaRPr lang="ru-RU"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Подзаголовок 4">
            <a:extLst>
              <a:ext uri="{FF2B5EF4-FFF2-40B4-BE49-F238E27FC236}">
                <a16:creationId xmlns:a16="http://schemas.microsoft.com/office/drawing/2014/main" id="{7AC922B8-1118-4805-80A2-823FD80BF1C3}"/>
              </a:ext>
            </a:extLst>
          </p:cNvPr>
          <p:cNvSpPr>
            <a:spLocks noGrp="1"/>
          </p:cNvSpPr>
          <p:nvPr>
            <p:ph type="subTitle" idx="1"/>
          </p:nvPr>
        </p:nvSpPr>
        <p:spPr>
          <a:xfrm>
            <a:off x="223704" y="980728"/>
            <a:ext cx="8696592" cy="5616624"/>
          </a:xfrm>
        </p:spPr>
        <p:txBody>
          <a:bodyPr>
            <a:noAutofit/>
          </a:bodyPr>
          <a:lstStyle/>
          <a:p>
            <a:pPr algn="l"/>
            <a:r>
              <a:rPr lang="ru-RU" sz="1200" dirty="0"/>
              <a:t>      Бюджетная стратегия направлена на решение таких задач, как организация бюджетного процесса на основе расходных обязательств публично-правового характера, планирование расходов на основе разделения действующих и принимаемых обязательств. Новые расходные обязательства должны приниматься только на основе тщательной оценки их эффективности и при наличии ресурсов для их гарантированного исполнения в пределах принятых бюджетных ограничений. Исходя их этого, целесообразно использование следующих подходов: </a:t>
            </a:r>
          </a:p>
          <a:p>
            <a:pPr lvl="0" algn="l"/>
            <a:r>
              <a:rPr lang="ru-RU" sz="1200" dirty="0"/>
              <a:t> обеспечение открытости информации о достигнутых и планируемых результатах бюджетной политики и использовании средств местного бюджета; </a:t>
            </a:r>
          </a:p>
          <a:p>
            <a:pPr lvl="0" algn="l"/>
            <a:r>
              <a:rPr lang="ru-RU" sz="1200" dirty="0"/>
              <a:t> формирование расходов бюджета в соответствии с расходными обязательствами по вопросам местного значения на основе реестра расходных обязательств районного бюджета  с учетом прогнозируемого уровня цен, тарифов на поставку товаров, оказания услуг организациями; </a:t>
            </a:r>
          </a:p>
          <a:p>
            <a:pPr lvl="0" algn="l"/>
            <a:r>
              <a:rPr lang="ru-RU" sz="1200" dirty="0"/>
              <a:t> определения приоритетных направлений расходов при формировании бюджета на 2024-2026 годов, обеспечивающих социальную стабильность в районе:  расходы на оплату труда, расходы на коммунальные услуги, расходы на проведение мероприятий по подготовке к зимнему периоду; </a:t>
            </a:r>
          </a:p>
          <a:p>
            <a:pPr lvl="0" algn="l"/>
            <a:r>
              <a:rPr lang="ru-RU" sz="1200" dirty="0"/>
              <a:t> построение стратегии бюджетных расходов исходя из долгосрочных тенденций; </a:t>
            </a:r>
          </a:p>
          <a:p>
            <a:pPr lvl="0" algn="l"/>
            <a:r>
              <a:rPr lang="ru-RU" sz="1200" dirty="0"/>
              <a:t> совершенствование системы закупок для муниципальных нужд, обеспечивающих реальный конкурентный режим при размещении заказов на поставку товаров, выполнение работ, оказание услуг для муниципальных нужд, и рациональное использование средств бюджета. </a:t>
            </a:r>
          </a:p>
          <a:p>
            <a:pPr algn="l"/>
            <a:r>
              <a:rPr lang="ru-RU" sz="1200" dirty="0"/>
              <a:t>     Для повышения эффективности и результативности использования средств районного бюджета необходимо осуществление следующих мероприятий: </a:t>
            </a:r>
          </a:p>
          <a:p>
            <a:pPr algn="l"/>
            <a:r>
              <a:rPr lang="ru-RU" sz="1200" dirty="0"/>
              <a:t>- своевременное составление на основе утвержденного бюджета сводной бюджетной росписи в соответствии с классификацией расходов бюджетов Российской Федерации; </a:t>
            </a:r>
          </a:p>
          <a:p>
            <a:pPr algn="l"/>
            <a:r>
              <a:rPr lang="ru-RU" sz="1200" dirty="0"/>
              <a:t>- контроль за принятием получателями бюджетных средств денежных расходных обязательств, в пределах, доведенных до них лимитов бюджетных обязательств и сметы доходов и расходов; </a:t>
            </a:r>
          </a:p>
          <a:p>
            <a:pPr algn="l"/>
            <a:r>
              <a:rPr lang="ru-RU" sz="1200" dirty="0"/>
              <a:t>- проверка целевого использования бюджетных средств; </a:t>
            </a:r>
          </a:p>
          <a:p>
            <a:pPr algn="l"/>
            <a:r>
              <a:rPr lang="ru-RU" sz="1200" dirty="0"/>
              <a:t>- соблюдение установленных лимитов потребления топливно-энергетических ресурсов; </a:t>
            </a:r>
          </a:p>
          <a:p>
            <a:pPr algn="l"/>
            <a:r>
              <a:rPr lang="ru-RU" sz="1200" dirty="0"/>
              <a:t>- анализ состояния дебиторской и кредиторской задолженностей; </a:t>
            </a:r>
          </a:p>
          <a:p>
            <a:pPr algn="l"/>
            <a:r>
              <a:rPr lang="ru-RU" sz="1200" dirty="0"/>
              <a:t>- установление новых расходных обязательств только на основе тщательной оценки их эффективности и при наличии ресурсов для их гарантированного исполнения в пределах принятых бюджетных ограничений; </a:t>
            </a:r>
          </a:p>
          <a:p>
            <a:pPr algn="l"/>
            <a:r>
              <a:rPr lang="ru-RU" sz="1200" dirty="0"/>
              <a:t>- сохранение подходов к формированию расходов на оплату труда.</a:t>
            </a:r>
          </a:p>
        </p:txBody>
      </p:sp>
    </p:spTree>
    <p:extLst>
      <p:ext uri="{BB962C8B-B14F-4D97-AF65-F5344CB8AC3E}">
        <p14:creationId xmlns:p14="http://schemas.microsoft.com/office/powerpoint/2010/main" val="4169041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bwMode="auto">
          <a:xfrm>
            <a:off x="-468560" y="171821"/>
            <a:ext cx="9756576"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lang="ru-RU" sz="2500" b="1" i="1" kern="0" dirty="0">
                <a:ln/>
                <a:solidFill>
                  <a:srgbClr val="EEECE1">
                    <a:lumMod val="50000"/>
                  </a:srgbClr>
                </a:solidFill>
                <a:latin typeface="Times New Roman" pitchFamily="18" charset="0"/>
                <a:cs typeface="Times New Roman" pitchFamily="18" charset="0"/>
              </a:rPr>
              <a:t>Прогноз</a:t>
            </a: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 социально-экономического развития </a:t>
            </a:r>
          </a:p>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Соболевского муниципального района</a:t>
            </a:r>
          </a:p>
        </p:txBody>
      </p:sp>
      <p:sp>
        <p:nvSpPr>
          <p:cNvPr id="10" name="AutoShape 5" descr="ÐÐ¾ÑÐ¾Ð¶ÐµÐµ Ð¸Ð·Ð¾Ð±ÑÐ°Ð¶ÐµÐ½Ð¸Ð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aphicFrame>
        <p:nvGraphicFramePr>
          <p:cNvPr id="9" name="Диаграмма 8">
            <a:extLst>
              <a:ext uri="{FF2B5EF4-FFF2-40B4-BE49-F238E27FC236}">
                <a16:creationId xmlns:a16="http://schemas.microsoft.com/office/drawing/2014/main" id="{E7852AE5-B7EF-40C8-930B-DDB6FD772F63}"/>
              </a:ext>
            </a:extLst>
          </p:cNvPr>
          <p:cNvGraphicFramePr/>
          <p:nvPr>
            <p:extLst>
              <p:ext uri="{D42A27DB-BD31-4B8C-83A1-F6EECF244321}">
                <p14:modId xmlns:p14="http://schemas.microsoft.com/office/powerpoint/2010/main" val="3037701225"/>
              </p:ext>
            </p:extLst>
          </p:nvPr>
        </p:nvGraphicFramePr>
        <p:xfrm>
          <a:off x="5004048" y="4889501"/>
          <a:ext cx="3751587" cy="12642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Диаграмма 13">
            <a:extLst>
              <a:ext uri="{FF2B5EF4-FFF2-40B4-BE49-F238E27FC236}">
                <a16:creationId xmlns:a16="http://schemas.microsoft.com/office/drawing/2014/main" id="{1E925DE8-1F11-45AD-901E-72D08A9006F0}"/>
              </a:ext>
            </a:extLst>
          </p:cNvPr>
          <p:cNvGraphicFramePr/>
          <p:nvPr>
            <p:extLst>
              <p:ext uri="{D42A27DB-BD31-4B8C-83A1-F6EECF244321}">
                <p14:modId xmlns:p14="http://schemas.microsoft.com/office/powerpoint/2010/main" val="3962944151"/>
              </p:ext>
            </p:extLst>
          </p:nvPr>
        </p:nvGraphicFramePr>
        <p:xfrm>
          <a:off x="460376" y="1084650"/>
          <a:ext cx="3751584" cy="12642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Диаграмма 14">
            <a:extLst>
              <a:ext uri="{FF2B5EF4-FFF2-40B4-BE49-F238E27FC236}">
                <a16:creationId xmlns:a16="http://schemas.microsoft.com/office/drawing/2014/main" id="{75E40ECB-48C1-42B4-976C-77545D4CB1AF}"/>
              </a:ext>
            </a:extLst>
          </p:cNvPr>
          <p:cNvGraphicFramePr/>
          <p:nvPr>
            <p:extLst>
              <p:ext uri="{D42A27DB-BD31-4B8C-83A1-F6EECF244321}">
                <p14:modId xmlns:p14="http://schemas.microsoft.com/office/powerpoint/2010/main" val="2633486962"/>
              </p:ext>
            </p:extLst>
          </p:nvPr>
        </p:nvGraphicFramePr>
        <p:xfrm>
          <a:off x="460373" y="4889501"/>
          <a:ext cx="3751584" cy="12642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Диаграмма 19">
            <a:extLst>
              <a:ext uri="{FF2B5EF4-FFF2-40B4-BE49-F238E27FC236}">
                <a16:creationId xmlns:a16="http://schemas.microsoft.com/office/drawing/2014/main" id="{2915C09C-9461-4769-A599-6B44F464AD4D}"/>
              </a:ext>
            </a:extLst>
          </p:cNvPr>
          <p:cNvGraphicFramePr/>
          <p:nvPr>
            <p:extLst>
              <p:ext uri="{D42A27DB-BD31-4B8C-83A1-F6EECF244321}">
                <p14:modId xmlns:p14="http://schemas.microsoft.com/office/powerpoint/2010/main" val="707609813"/>
              </p:ext>
            </p:extLst>
          </p:nvPr>
        </p:nvGraphicFramePr>
        <p:xfrm>
          <a:off x="5004048" y="3003265"/>
          <a:ext cx="3751587" cy="12642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Диаграмма 20">
            <a:extLst>
              <a:ext uri="{FF2B5EF4-FFF2-40B4-BE49-F238E27FC236}">
                <a16:creationId xmlns:a16="http://schemas.microsoft.com/office/drawing/2014/main" id="{0AAAD4F8-19D2-4031-B3B3-65B111625798}"/>
              </a:ext>
            </a:extLst>
          </p:cNvPr>
          <p:cNvGraphicFramePr/>
          <p:nvPr>
            <p:extLst>
              <p:ext uri="{D42A27DB-BD31-4B8C-83A1-F6EECF244321}">
                <p14:modId xmlns:p14="http://schemas.microsoft.com/office/powerpoint/2010/main" val="1442021945"/>
              </p:ext>
            </p:extLst>
          </p:nvPr>
        </p:nvGraphicFramePr>
        <p:xfrm>
          <a:off x="5007691" y="1117029"/>
          <a:ext cx="3751587" cy="126423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Диаграмма 21">
            <a:extLst>
              <a:ext uri="{FF2B5EF4-FFF2-40B4-BE49-F238E27FC236}">
                <a16:creationId xmlns:a16="http://schemas.microsoft.com/office/drawing/2014/main" id="{F488A202-9E1D-457E-B8AD-E24ED9E659AE}"/>
              </a:ext>
            </a:extLst>
          </p:cNvPr>
          <p:cNvGraphicFramePr/>
          <p:nvPr>
            <p:extLst>
              <p:ext uri="{D42A27DB-BD31-4B8C-83A1-F6EECF244321}">
                <p14:modId xmlns:p14="http://schemas.microsoft.com/office/powerpoint/2010/main" val="116044524"/>
              </p:ext>
            </p:extLst>
          </p:nvPr>
        </p:nvGraphicFramePr>
        <p:xfrm>
          <a:off x="340964" y="2996332"/>
          <a:ext cx="3751587" cy="126423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473844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bwMode="auto">
          <a:xfrm>
            <a:off x="-468560" y="160338"/>
            <a:ext cx="9756576"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lang="ru-RU" sz="2500" b="1" i="1" kern="0" dirty="0">
                <a:ln/>
                <a:solidFill>
                  <a:srgbClr val="EEECE1">
                    <a:lumMod val="50000"/>
                  </a:srgbClr>
                </a:solidFill>
                <a:latin typeface="Times New Roman" pitchFamily="18" charset="0"/>
                <a:cs typeface="Times New Roman" pitchFamily="18" charset="0"/>
              </a:rPr>
              <a:t>Прогноз</a:t>
            </a: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 социально-экономического развития </a:t>
            </a:r>
          </a:p>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Соболевского муниципального района</a:t>
            </a:r>
          </a:p>
        </p:txBody>
      </p:sp>
      <p:sp>
        <p:nvSpPr>
          <p:cNvPr id="10" name="AutoShape 5" descr="ÐÐ¾ÑÐ¾Ð¶ÐµÐµ Ð¸Ð·Ð¾Ð±ÑÐ°Ð¶ÐµÐ½Ð¸Ð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aphicFrame>
        <p:nvGraphicFramePr>
          <p:cNvPr id="9" name="Диаграмма 8">
            <a:extLst>
              <a:ext uri="{FF2B5EF4-FFF2-40B4-BE49-F238E27FC236}">
                <a16:creationId xmlns:a16="http://schemas.microsoft.com/office/drawing/2014/main" id="{E7852AE5-B7EF-40C8-930B-DDB6FD772F63}"/>
              </a:ext>
            </a:extLst>
          </p:cNvPr>
          <p:cNvGraphicFramePr/>
          <p:nvPr>
            <p:extLst>
              <p:ext uri="{D42A27DB-BD31-4B8C-83A1-F6EECF244321}">
                <p14:modId xmlns:p14="http://schemas.microsoft.com/office/powerpoint/2010/main" val="3456231982"/>
              </p:ext>
            </p:extLst>
          </p:nvPr>
        </p:nvGraphicFramePr>
        <p:xfrm>
          <a:off x="5004048" y="4889501"/>
          <a:ext cx="3751587" cy="12642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Диаграмма 13">
            <a:extLst>
              <a:ext uri="{FF2B5EF4-FFF2-40B4-BE49-F238E27FC236}">
                <a16:creationId xmlns:a16="http://schemas.microsoft.com/office/drawing/2014/main" id="{1E925DE8-1F11-45AD-901E-72D08A9006F0}"/>
              </a:ext>
            </a:extLst>
          </p:cNvPr>
          <p:cNvGraphicFramePr/>
          <p:nvPr>
            <p:extLst>
              <p:ext uri="{D42A27DB-BD31-4B8C-83A1-F6EECF244321}">
                <p14:modId xmlns:p14="http://schemas.microsoft.com/office/powerpoint/2010/main" val="3948557567"/>
              </p:ext>
            </p:extLst>
          </p:nvPr>
        </p:nvGraphicFramePr>
        <p:xfrm>
          <a:off x="460376" y="1084650"/>
          <a:ext cx="3798988" cy="12642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Диаграмма 14">
            <a:extLst>
              <a:ext uri="{FF2B5EF4-FFF2-40B4-BE49-F238E27FC236}">
                <a16:creationId xmlns:a16="http://schemas.microsoft.com/office/drawing/2014/main" id="{75E40ECB-48C1-42B4-976C-77545D4CB1AF}"/>
              </a:ext>
            </a:extLst>
          </p:cNvPr>
          <p:cNvGraphicFramePr/>
          <p:nvPr>
            <p:extLst>
              <p:ext uri="{D42A27DB-BD31-4B8C-83A1-F6EECF244321}">
                <p14:modId xmlns:p14="http://schemas.microsoft.com/office/powerpoint/2010/main" val="1176351120"/>
              </p:ext>
            </p:extLst>
          </p:nvPr>
        </p:nvGraphicFramePr>
        <p:xfrm>
          <a:off x="460373" y="4889501"/>
          <a:ext cx="3798988" cy="12642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Диаграмма 19">
            <a:extLst>
              <a:ext uri="{FF2B5EF4-FFF2-40B4-BE49-F238E27FC236}">
                <a16:creationId xmlns:a16="http://schemas.microsoft.com/office/drawing/2014/main" id="{2915C09C-9461-4769-A599-6B44F464AD4D}"/>
              </a:ext>
            </a:extLst>
          </p:cNvPr>
          <p:cNvGraphicFramePr/>
          <p:nvPr>
            <p:extLst>
              <p:ext uri="{D42A27DB-BD31-4B8C-83A1-F6EECF244321}">
                <p14:modId xmlns:p14="http://schemas.microsoft.com/office/powerpoint/2010/main" val="77673960"/>
              </p:ext>
            </p:extLst>
          </p:nvPr>
        </p:nvGraphicFramePr>
        <p:xfrm>
          <a:off x="5004048" y="3003265"/>
          <a:ext cx="3751587" cy="12642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Диаграмма 20">
            <a:extLst>
              <a:ext uri="{FF2B5EF4-FFF2-40B4-BE49-F238E27FC236}">
                <a16:creationId xmlns:a16="http://schemas.microsoft.com/office/drawing/2014/main" id="{0AAAD4F8-19D2-4031-B3B3-65B111625798}"/>
              </a:ext>
            </a:extLst>
          </p:cNvPr>
          <p:cNvGraphicFramePr/>
          <p:nvPr>
            <p:extLst>
              <p:ext uri="{D42A27DB-BD31-4B8C-83A1-F6EECF244321}">
                <p14:modId xmlns:p14="http://schemas.microsoft.com/office/powerpoint/2010/main" val="3619147048"/>
              </p:ext>
            </p:extLst>
          </p:nvPr>
        </p:nvGraphicFramePr>
        <p:xfrm>
          <a:off x="5007691" y="1117029"/>
          <a:ext cx="3751587" cy="126423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Диаграмма 21">
            <a:extLst>
              <a:ext uri="{FF2B5EF4-FFF2-40B4-BE49-F238E27FC236}">
                <a16:creationId xmlns:a16="http://schemas.microsoft.com/office/drawing/2014/main" id="{F488A202-9E1D-457E-B8AD-E24ED9E659AE}"/>
              </a:ext>
            </a:extLst>
          </p:cNvPr>
          <p:cNvGraphicFramePr/>
          <p:nvPr>
            <p:extLst>
              <p:ext uri="{D42A27DB-BD31-4B8C-83A1-F6EECF244321}">
                <p14:modId xmlns:p14="http://schemas.microsoft.com/office/powerpoint/2010/main" val="2401814709"/>
              </p:ext>
            </p:extLst>
          </p:nvPr>
        </p:nvGraphicFramePr>
        <p:xfrm>
          <a:off x="340964" y="2996332"/>
          <a:ext cx="3798989" cy="126423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973602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bwMode="auto">
          <a:xfrm>
            <a:off x="-468560" y="136490"/>
            <a:ext cx="9756576"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lang="ru-RU" sz="2500" b="1" i="1" kern="0" dirty="0">
                <a:ln/>
                <a:solidFill>
                  <a:srgbClr val="EEECE1">
                    <a:lumMod val="50000"/>
                  </a:srgbClr>
                </a:solidFill>
                <a:latin typeface="Times New Roman" pitchFamily="18" charset="0"/>
                <a:cs typeface="Times New Roman" pitchFamily="18" charset="0"/>
              </a:rPr>
              <a:t>Прогноз</a:t>
            </a: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 социально-экономического развития </a:t>
            </a:r>
          </a:p>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Соболевского муниципального района</a:t>
            </a:r>
          </a:p>
        </p:txBody>
      </p:sp>
      <p:sp>
        <p:nvSpPr>
          <p:cNvPr id="10" name="AutoShape 5" descr="ÐÐ¾ÑÐ¾Ð¶ÐµÐµ Ð¸Ð·Ð¾Ð±ÑÐ°Ð¶ÐµÐ½Ð¸Ð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aphicFrame>
        <p:nvGraphicFramePr>
          <p:cNvPr id="9" name="Диаграмма 8">
            <a:extLst>
              <a:ext uri="{FF2B5EF4-FFF2-40B4-BE49-F238E27FC236}">
                <a16:creationId xmlns:a16="http://schemas.microsoft.com/office/drawing/2014/main" id="{E7852AE5-B7EF-40C8-930B-DDB6FD772F63}"/>
              </a:ext>
            </a:extLst>
          </p:cNvPr>
          <p:cNvGraphicFramePr/>
          <p:nvPr>
            <p:extLst>
              <p:ext uri="{D42A27DB-BD31-4B8C-83A1-F6EECF244321}">
                <p14:modId xmlns:p14="http://schemas.microsoft.com/office/powerpoint/2010/main" val="2664842625"/>
              </p:ext>
            </p:extLst>
          </p:nvPr>
        </p:nvGraphicFramePr>
        <p:xfrm>
          <a:off x="5004048" y="4889501"/>
          <a:ext cx="3751587" cy="12642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Диаграмма 13">
            <a:extLst>
              <a:ext uri="{FF2B5EF4-FFF2-40B4-BE49-F238E27FC236}">
                <a16:creationId xmlns:a16="http://schemas.microsoft.com/office/drawing/2014/main" id="{1E925DE8-1F11-45AD-901E-72D08A9006F0}"/>
              </a:ext>
            </a:extLst>
          </p:cNvPr>
          <p:cNvGraphicFramePr/>
          <p:nvPr>
            <p:extLst>
              <p:ext uri="{D42A27DB-BD31-4B8C-83A1-F6EECF244321}">
                <p14:modId xmlns:p14="http://schemas.microsoft.com/office/powerpoint/2010/main" val="1840344816"/>
              </p:ext>
            </p:extLst>
          </p:nvPr>
        </p:nvGraphicFramePr>
        <p:xfrm>
          <a:off x="460376" y="1084650"/>
          <a:ext cx="3798988" cy="12642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Диаграмма 14">
            <a:extLst>
              <a:ext uri="{FF2B5EF4-FFF2-40B4-BE49-F238E27FC236}">
                <a16:creationId xmlns:a16="http://schemas.microsoft.com/office/drawing/2014/main" id="{75E40ECB-48C1-42B4-976C-77545D4CB1AF}"/>
              </a:ext>
            </a:extLst>
          </p:cNvPr>
          <p:cNvGraphicFramePr/>
          <p:nvPr>
            <p:extLst>
              <p:ext uri="{D42A27DB-BD31-4B8C-83A1-F6EECF244321}">
                <p14:modId xmlns:p14="http://schemas.microsoft.com/office/powerpoint/2010/main" val="3570440915"/>
              </p:ext>
            </p:extLst>
          </p:nvPr>
        </p:nvGraphicFramePr>
        <p:xfrm>
          <a:off x="460373" y="4889501"/>
          <a:ext cx="3798988" cy="12642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Диаграмма 19">
            <a:extLst>
              <a:ext uri="{FF2B5EF4-FFF2-40B4-BE49-F238E27FC236}">
                <a16:creationId xmlns:a16="http://schemas.microsoft.com/office/drawing/2014/main" id="{2915C09C-9461-4769-A599-6B44F464AD4D}"/>
              </a:ext>
            </a:extLst>
          </p:cNvPr>
          <p:cNvGraphicFramePr/>
          <p:nvPr>
            <p:extLst>
              <p:ext uri="{D42A27DB-BD31-4B8C-83A1-F6EECF244321}">
                <p14:modId xmlns:p14="http://schemas.microsoft.com/office/powerpoint/2010/main" val="93729811"/>
              </p:ext>
            </p:extLst>
          </p:nvPr>
        </p:nvGraphicFramePr>
        <p:xfrm>
          <a:off x="5004048" y="3003265"/>
          <a:ext cx="3751587" cy="12642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Диаграмма 20">
            <a:extLst>
              <a:ext uri="{FF2B5EF4-FFF2-40B4-BE49-F238E27FC236}">
                <a16:creationId xmlns:a16="http://schemas.microsoft.com/office/drawing/2014/main" id="{0AAAD4F8-19D2-4031-B3B3-65B111625798}"/>
              </a:ext>
            </a:extLst>
          </p:cNvPr>
          <p:cNvGraphicFramePr/>
          <p:nvPr>
            <p:extLst>
              <p:ext uri="{D42A27DB-BD31-4B8C-83A1-F6EECF244321}">
                <p14:modId xmlns:p14="http://schemas.microsoft.com/office/powerpoint/2010/main" val="2945175525"/>
              </p:ext>
            </p:extLst>
          </p:nvPr>
        </p:nvGraphicFramePr>
        <p:xfrm>
          <a:off x="5007691" y="1117029"/>
          <a:ext cx="3751587" cy="126423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Диаграмма 21">
            <a:extLst>
              <a:ext uri="{FF2B5EF4-FFF2-40B4-BE49-F238E27FC236}">
                <a16:creationId xmlns:a16="http://schemas.microsoft.com/office/drawing/2014/main" id="{F488A202-9E1D-457E-B8AD-E24ED9E659AE}"/>
              </a:ext>
            </a:extLst>
          </p:cNvPr>
          <p:cNvGraphicFramePr/>
          <p:nvPr>
            <p:extLst>
              <p:ext uri="{D42A27DB-BD31-4B8C-83A1-F6EECF244321}">
                <p14:modId xmlns:p14="http://schemas.microsoft.com/office/powerpoint/2010/main" val="4019061932"/>
              </p:ext>
            </p:extLst>
          </p:nvPr>
        </p:nvGraphicFramePr>
        <p:xfrm>
          <a:off x="340964" y="2996332"/>
          <a:ext cx="3798989" cy="126423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610213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bwMode="auto">
          <a:xfrm>
            <a:off x="-468560" y="190155"/>
            <a:ext cx="9756576"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lang="ru-RU" sz="2500" b="1" i="1" kern="0" dirty="0">
                <a:ln/>
                <a:solidFill>
                  <a:srgbClr val="EEECE1">
                    <a:lumMod val="50000"/>
                  </a:srgbClr>
                </a:solidFill>
                <a:latin typeface="Times New Roman" pitchFamily="18" charset="0"/>
                <a:cs typeface="Times New Roman" pitchFamily="18" charset="0"/>
              </a:rPr>
              <a:t>Прогноз</a:t>
            </a: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 социально-экономического развития </a:t>
            </a:r>
          </a:p>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Соболевского муниципального района</a:t>
            </a:r>
          </a:p>
        </p:txBody>
      </p:sp>
      <p:sp>
        <p:nvSpPr>
          <p:cNvPr id="10" name="AutoShape 5" descr="ÐÐ¾ÑÐ¾Ð¶ÐµÐµ Ð¸Ð·Ð¾Ð±ÑÐ°Ð¶ÐµÐ½Ð¸Ð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aphicFrame>
        <p:nvGraphicFramePr>
          <p:cNvPr id="14" name="Диаграмма 13">
            <a:extLst>
              <a:ext uri="{FF2B5EF4-FFF2-40B4-BE49-F238E27FC236}">
                <a16:creationId xmlns:a16="http://schemas.microsoft.com/office/drawing/2014/main" id="{1E925DE8-1F11-45AD-901E-72D08A9006F0}"/>
              </a:ext>
            </a:extLst>
          </p:cNvPr>
          <p:cNvGraphicFramePr/>
          <p:nvPr>
            <p:extLst>
              <p:ext uri="{D42A27DB-BD31-4B8C-83A1-F6EECF244321}">
                <p14:modId xmlns:p14="http://schemas.microsoft.com/office/powerpoint/2010/main" val="4278428835"/>
              </p:ext>
            </p:extLst>
          </p:nvPr>
        </p:nvGraphicFramePr>
        <p:xfrm>
          <a:off x="460375" y="1282105"/>
          <a:ext cx="3798988" cy="12642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Диаграмма 14">
            <a:extLst>
              <a:ext uri="{FF2B5EF4-FFF2-40B4-BE49-F238E27FC236}">
                <a16:creationId xmlns:a16="http://schemas.microsoft.com/office/drawing/2014/main" id="{75E40ECB-48C1-42B4-976C-77545D4CB1AF}"/>
              </a:ext>
            </a:extLst>
          </p:cNvPr>
          <p:cNvGraphicFramePr/>
          <p:nvPr>
            <p:extLst>
              <p:ext uri="{D42A27DB-BD31-4B8C-83A1-F6EECF244321}">
                <p14:modId xmlns:p14="http://schemas.microsoft.com/office/powerpoint/2010/main" val="3544433878"/>
              </p:ext>
            </p:extLst>
          </p:nvPr>
        </p:nvGraphicFramePr>
        <p:xfrm>
          <a:off x="4983990" y="4447874"/>
          <a:ext cx="3798988" cy="12642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Диаграмма 20">
            <a:extLst>
              <a:ext uri="{FF2B5EF4-FFF2-40B4-BE49-F238E27FC236}">
                <a16:creationId xmlns:a16="http://schemas.microsoft.com/office/drawing/2014/main" id="{0AAAD4F8-19D2-4031-B3B3-65B111625798}"/>
              </a:ext>
            </a:extLst>
          </p:cNvPr>
          <p:cNvGraphicFramePr/>
          <p:nvPr>
            <p:extLst>
              <p:ext uri="{D42A27DB-BD31-4B8C-83A1-F6EECF244321}">
                <p14:modId xmlns:p14="http://schemas.microsoft.com/office/powerpoint/2010/main" val="3270051655"/>
              </p:ext>
            </p:extLst>
          </p:nvPr>
        </p:nvGraphicFramePr>
        <p:xfrm>
          <a:off x="5007691" y="1919414"/>
          <a:ext cx="3751587" cy="12642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Диаграмма 21">
            <a:extLst>
              <a:ext uri="{FF2B5EF4-FFF2-40B4-BE49-F238E27FC236}">
                <a16:creationId xmlns:a16="http://schemas.microsoft.com/office/drawing/2014/main" id="{F488A202-9E1D-457E-B8AD-E24ED9E659AE}"/>
              </a:ext>
            </a:extLst>
          </p:cNvPr>
          <p:cNvGraphicFramePr/>
          <p:nvPr>
            <p:extLst>
              <p:ext uri="{D42A27DB-BD31-4B8C-83A1-F6EECF244321}">
                <p14:modId xmlns:p14="http://schemas.microsoft.com/office/powerpoint/2010/main" val="2841270294"/>
              </p:ext>
            </p:extLst>
          </p:nvPr>
        </p:nvGraphicFramePr>
        <p:xfrm>
          <a:off x="460375" y="3183644"/>
          <a:ext cx="3798989" cy="12642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Диаграмма 10">
            <a:extLst>
              <a:ext uri="{FF2B5EF4-FFF2-40B4-BE49-F238E27FC236}">
                <a16:creationId xmlns:a16="http://schemas.microsoft.com/office/drawing/2014/main" id="{CA256D79-D94A-4FB3-9CF6-4936D049B20B}"/>
              </a:ext>
            </a:extLst>
          </p:cNvPr>
          <p:cNvGraphicFramePr/>
          <p:nvPr>
            <p:extLst>
              <p:ext uri="{D42A27DB-BD31-4B8C-83A1-F6EECF244321}">
                <p14:modId xmlns:p14="http://schemas.microsoft.com/office/powerpoint/2010/main" val="1500801369"/>
              </p:ext>
            </p:extLst>
          </p:nvPr>
        </p:nvGraphicFramePr>
        <p:xfrm>
          <a:off x="460375" y="5085183"/>
          <a:ext cx="3798989" cy="126423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7144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6"/>
          <p:cNvGraphicFramePr>
            <a:graphicFrameLocks/>
          </p:cNvGraphicFramePr>
          <p:nvPr>
            <p:extLst>
              <p:ext uri="{D42A27DB-BD31-4B8C-83A1-F6EECF244321}">
                <p14:modId xmlns:p14="http://schemas.microsoft.com/office/powerpoint/2010/main" val="1320645342"/>
              </p:ext>
            </p:extLst>
          </p:nvPr>
        </p:nvGraphicFramePr>
        <p:xfrm>
          <a:off x="107505" y="472529"/>
          <a:ext cx="9001570" cy="6385471"/>
        </p:xfrm>
        <a:graphic>
          <a:graphicData uri="http://schemas.openxmlformats.org/drawingml/2006/chart">
            <c:chart xmlns:c="http://schemas.openxmlformats.org/drawingml/2006/chart" xmlns:r="http://schemas.openxmlformats.org/officeDocument/2006/relationships" r:id="rId2"/>
          </a:graphicData>
        </a:graphic>
      </p:graphicFrame>
      <p:sp>
        <p:nvSpPr>
          <p:cNvPr id="4" name="Прямоугольник 3"/>
          <p:cNvSpPr/>
          <p:nvPr/>
        </p:nvSpPr>
        <p:spPr>
          <a:xfrm>
            <a:off x="7805738" y="981075"/>
            <a:ext cx="965200" cy="261938"/>
          </a:xfrm>
          <a:prstGeom prst="rect">
            <a:avLst/>
          </a:prstGeom>
        </p:spPr>
        <p:txBody>
          <a:bodyPr wrap="none">
            <a:spAutoFit/>
          </a:bodyPr>
          <a:lstStyle/>
          <a:p>
            <a:pPr algn="r" latinLnBrk="0">
              <a:defRPr/>
            </a:pPr>
            <a:r>
              <a:rPr lang="ru-RU" sz="1100" kern="0" dirty="0">
                <a:solidFill>
                  <a:sysClr val="windowText" lastClr="000000"/>
                </a:solidFill>
                <a:latin typeface="Arial" charset="0"/>
              </a:rPr>
              <a:t>тыс. рублей</a:t>
            </a:r>
          </a:p>
        </p:txBody>
      </p:sp>
      <p:sp>
        <p:nvSpPr>
          <p:cNvPr id="7" name="Прямоугольник 6"/>
          <p:cNvSpPr/>
          <p:nvPr/>
        </p:nvSpPr>
        <p:spPr bwMode="auto">
          <a:xfrm>
            <a:off x="179512" y="188640"/>
            <a:ext cx="8591426"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8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Основные параметры Соболевского районного</a:t>
            </a:r>
            <a:r>
              <a:rPr kumimoji="0" lang="ru-RU" sz="2800" b="1" i="1" u="none" strike="noStrike" kern="0" cap="none" spc="0" normalizeH="0" noProof="0" dirty="0">
                <a:ln/>
                <a:solidFill>
                  <a:srgbClr val="EEECE1">
                    <a:lumMod val="50000"/>
                  </a:srgbClr>
                </a:solidFill>
                <a:effectLst/>
                <a:uLnTx/>
                <a:uFillTx/>
                <a:latin typeface="Times New Roman" pitchFamily="18" charset="0"/>
                <a:ea typeface="+mn-ea"/>
                <a:cs typeface="Times New Roman" pitchFamily="18" charset="0"/>
              </a:rPr>
              <a:t> бюджета в 2023-2026 годах</a:t>
            </a:r>
            <a:endParaRPr kumimoji="0" lang="ru-RU" sz="28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endParaRPr>
          </a:p>
        </p:txBody>
      </p:sp>
      <p:sp>
        <p:nvSpPr>
          <p:cNvPr id="6" name="AutoShape 18" descr="ÐÐ¾ÑÐ¾Ð¶ÐµÐµ Ð¸Ð·Ð¾Ð±ÑÐ°Ð¶ÐµÐ½Ð¸Ð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20" descr="ÐÐ¾ÑÐ¾Ð¶ÐµÐµ Ð¸Ð·Ð¾Ð±ÑÐ°Ð¶ÐµÐ½Ð¸Ðµ"/>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1042007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11243088"/>
              </p:ext>
            </p:extLst>
          </p:nvPr>
        </p:nvGraphicFramePr>
        <p:xfrm>
          <a:off x="107504" y="1145041"/>
          <a:ext cx="8928991" cy="5649385"/>
        </p:xfrm>
        <a:graphic>
          <a:graphicData uri="http://schemas.openxmlformats.org/drawingml/2006/table">
            <a:tbl>
              <a:tblPr firstRow="1" bandRow="1">
                <a:tableStyleId>{F5AB1C69-6EDB-4FF4-983F-18BD219EF322}</a:tableStyleId>
              </a:tblPr>
              <a:tblGrid>
                <a:gridCol w="2976330">
                  <a:extLst>
                    <a:ext uri="{9D8B030D-6E8A-4147-A177-3AD203B41FA5}">
                      <a16:colId xmlns:a16="http://schemas.microsoft.com/office/drawing/2014/main" val="20000"/>
                    </a:ext>
                  </a:extLst>
                </a:gridCol>
                <a:gridCol w="3311189">
                  <a:extLst>
                    <a:ext uri="{9D8B030D-6E8A-4147-A177-3AD203B41FA5}">
                      <a16:colId xmlns:a16="http://schemas.microsoft.com/office/drawing/2014/main" val="20001"/>
                    </a:ext>
                  </a:extLst>
                </a:gridCol>
                <a:gridCol w="2641472">
                  <a:extLst>
                    <a:ext uri="{9D8B030D-6E8A-4147-A177-3AD203B41FA5}">
                      <a16:colId xmlns:a16="http://schemas.microsoft.com/office/drawing/2014/main" val="20002"/>
                    </a:ext>
                  </a:extLst>
                </a:gridCol>
              </a:tblGrid>
              <a:tr h="627775">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ru-RU" sz="1050" u="none" strike="noStrike" kern="1200" cap="none" spc="0" normalizeH="0" baseline="0" noProof="0" dirty="0">
                        <a:ln>
                          <a:noFill/>
                        </a:ln>
                        <a:effectLst/>
                        <a:uLnTx/>
                        <a:uFillTx/>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050" u="none" strike="noStrike" kern="1200" cap="none" spc="0" normalizeH="0" baseline="0" noProof="0" dirty="0">
                          <a:ln>
                            <a:noFill/>
                          </a:ln>
                          <a:effectLst/>
                          <a:uLnTx/>
                          <a:uFillTx/>
                        </a:rPr>
                        <a:t>Год</a:t>
                      </a:r>
                      <a:endParaRPr kumimoji="0" lang="ru-RU" sz="105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91451" marR="91451" marT="45731" marB="45731"/>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050" u="none" strike="noStrike" kern="1200" cap="none" spc="0" normalizeH="0" baseline="0" noProof="0" dirty="0">
                          <a:ln>
                            <a:noFill/>
                          </a:ln>
                          <a:effectLst/>
                          <a:uLnTx/>
                          <a:uFillTx/>
                        </a:rPr>
                        <a:t>Объем дотаций на выравнивание бюджетной обеспеченности, тыс. рублей</a:t>
                      </a:r>
                      <a:endParaRPr kumimoji="0" lang="ru-RU" sz="105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91451" marR="91451" marT="45731" marB="45731"/>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050" u="none" strike="noStrike" kern="1200" cap="none" spc="0" normalizeH="0" baseline="0" noProof="0" dirty="0">
                          <a:ln>
                            <a:noFill/>
                          </a:ln>
                          <a:effectLst/>
                          <a:uLnTx/>
                          <a:uFillTx/>
                        </a:rPr>
                        <a:t>Отношение к предыдущему году, %</a:t>
                      </a:r>
                    </a:p>
                    <a:p>
                      <a:pPr algn="ctr"/>
                      <a:endParaRPr lang="ru-RU" sz="1050" dirty="0">
                        <a:solidFill>
                          <a:schemeClr val="tx1"/>
                        </a:solidFill>
                      </a:endParaRPr>
                    </a:p>
                  </a:txBody>
                  <a:tcPr marL="91451" marR="91451" marT="45731" marB="45731"/>
                </a:tc>
                <a:extLst>
                  <a:ext uri="{0D108BD9-81ED-4DB2-BD59-A6C34878D82A}">
                    <a16:rowId xmlns:a16="http://schemas.microsoft.com/office/drawing/2014/main" val="10000"/>
                  </a:ext>
                </a:extLst>
              </a:tr>
              <a:tr h="284658">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2009</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71 041,0</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300" dirty="0">
                        <a:latin typeface="Times New Roman" panose="02020603050405020304" pitchFamily="18" charset="0"/>
                        <a:cs typeface="Times New Roman" panose="02020603050405020304" pitchFamily="18" charset="0"/>
                      </a:endParaRPr>
                    </a:p>
                  </a:txBody>
                  <a:tcPr marL="91451" marR="91451" marT="45731" marB="45731"/>
                </a:tc>
                <a:extLst>
                  <a:ext uri="{0D108BD9-81ED-4DB2-BD59-A6C34878D82A}">
                    <a16:rowId xmlns:a16="http://schemas.microsoft.com/office/drawing/2014/main" val="10001"/>
                  </a:ext>
                </a:extLst>
              </a:tr>
              <a:tr h="204626">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2010</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59 336,0</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83,5%</a:t>
                      </a:r>
                    </a:p>
                  </a:txBody>
                  <a:tcPr marL="91451" marR="91451" marT="45731" marB="45731"/>
                </a:tc>
                <a:extLst>
                  <a:ext uri="{0D108BD9-81ED-4DB2-BD59-A6C34878D82A}">
                    <a16:rowId xmlns:a16="http://schemas.microsoft.com/office/drawing/2014/main" val="10002"/>
                  </a:ext>
                </a:extLst>
              </a:tr>
              <a:tr h="305227">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2011</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62 788,0</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105,8%</a:t>
                      </a:r>
                    </a:p>
                  </a:txBody>
                  <a:tcPr marL="91451" marR="91451" marT="45731" marB="45731"/>
                </a:tc>
                <a:extLst>
                  <a:ext uri="{0D108BD9-81ED-4DB2-BD59-A6C34878D82A}">
                    <a16:rowId xmlns:a16="http://schemas.microsoft.com/office/drawing/2014/main" val="10003"/>
                  </a:ext>
                </a:extLst>
              </a:tr>
              <a:tr h="305227">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2012</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59 964,0</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95,5%</a:t>
                      </a:r>
                    </a:p>
                  </a:txBody>
                  <a:tcPr marL="91451" marR="91451" marT="45731" marB="45731"/>
                </a:tc>
                <a:extLst>
                  <a:ext uri="{0D108BD9-81ED-4DB2-BD59-A6C34878D82A}">
                    <a16:rowId xmlns:a16="http://schemas.microsoft.com/office/drawing/2014/main" val="10004"/>
                  </a:ext>
                </a:extLst>
              </a:tr>
              <a:tr h="305227">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2013</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57 923,0</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96,6%</a:t>
                      </a:r>
                    </a:p>
                  </a:txBody>
                  <a:tcPr marL="91451" marR="91451" marT="45731" marB="45731"/>
                </a:tc>
                <a:extLst>
                  <a:ext uri="{0D108BD9-81ED-4DB2-BD59-A6C34878D82A}">
                    <a16:rowId xmlns:a16="http://schemas.microsoft.com/office/drawing/2014/main" val="10005"/>
                  </a:ext>
                </a:extLst>
              </a:tr>
              <a:tr h="305974">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2014</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70 811,0</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122,3%</a:t>
                      </a:r>
                    </a:p>
                  </a:txBody>
                  <a:tcPr marL="91451" marR="91451" marT="45731" marB="45731"/>
                </a:tc>
                <a:extLst>
                  <a:ext uri="{0D108BD9-81ED-4DB2-BD59-A6C34878D82A}">
                    <a16:rowId xmlns:a16="http://schemas.microsoft.com/office/drawing/2014/main" val="10006"/>
                  </a:ext>
                </a:extLst>
              </a:tr>
              <a:tr h="339308">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2015</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88 079,0</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124,4%</a:t>
                      </a:r>
                      <a:endParaRPr lang="ru-RU" sz="1300" dirty="0">
                        <a:solidFill>
                          <a:schemeClr val="tx1"/>
                        </a:solidFill>
                        <a:latin typeface="Times New Roman" panose="02020603050405020304" pitchFamily="18" charset="0"/>
                        <a:cs typeface="Times New Roman" panose="02020603050405020304" pitchFamily="18" charset="0"/>
                      </a:endParaRPr>
                    </a:p>
                  </a:txBody>
                  <a:tcPr marL="91451" marR="91451" marT="45731" marB="45731"/>
                </a:tc>
                <a:extLst>
                  <a:ext uri="{0D108BD9-81ED-4DB2-BD59-A6C34878D82A}">
                    <a16:rowId xmlns:a16="http://schemas.microsoft.com/office/drawing/2014/main" val="10007"/>
                  </a:ext>
                </a:extLst>
              </a:tr>
              <a:tr h="305227">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2016</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95 567,0</a:t>
                      </a:r>
                      <a:endParaRPr lang="ru-RU" sz="1300" dirty="0">
                        <a:solidFill>
                          <a:schemeClr val="tx1"/>
                        </a:solidFill>
                        <a:latin typeface="Times New Roman" panose="02020603050405020304" pitchFamily="18" charset="0"/>
                        <a:cs typeface="Times New Roman" panose="02020603050405020304" pitchFamily="18" charset="0"/>
                      </a:endParaRP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108,5%</a:t>
                      </a:r>
                      <a:endParaRPr lang="ru-RU" sz="1300" dirty="0">
                        <a:solidFill>
                          <a:schemeClr val="tx1"/>
                        </a:solidFill>
                        <a:latin typeface="Times New Roman" panose="02020603050405020304" pitchFamily="18" charset="0"/>
                        <a:cs typeface="Times New Roman" panose="02020603050405020304" pitchFamily="18" charset="0"/>
                      </a:endParaRPr>
                    </a:p>
                  </a:txBody>
                  <a:tcPr marL="91451" marR="91451" marT="45731" marB="45731"/>
                </a:tc>
                <a:extLst>
                  <a:ext uri="{0D108BD9-81ED-4DB2-BD59-A6C34878D82A}">
                    <a16:rowId xmlns:a16="http://schemas.microsoft.com/office/drawing/2014/main" val="10008"/>
                  </a:ext>
                </a:extLst>
              </a:tr>
              <a:tr h="305227">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2017</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87 685,0</a:t>
                      </a:r>
                      <a:endParaRPr lang="ru-RU" sz="1300" dirty="0">
                        <a:solidFill>
                          <a:schemeClr val="tx1"/>
                        </a:solidFill>
                        <a:latin typeface="Times New Roman" panose="02020603050405020304" pitchFamily="18" charset="0"/>
                        <a:cs typeface="Times New Roman" panose="02020603050405020304" pitchFamily="18" charset="0"/>
                      </a:endParaRP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91,6%</a:t>
                      </a:r>
                      <a:endParaRPr lang="ru-RU" sz="1300" dirty="0">
                        <a:solidFill>
                          <a:schemeClr val="tx1"/>
                        </a:solidFill>
                        <a:latin typeface="Times New Roman" panose="02020603050405020304" pitchFamily="18" charset="0"/>
                        <a:cs typeface="Times New Roman" panose="02020603050405020304" pitchFamily="18" charset="0"/>
                      </a:endParaRPr>
                    </a:p>
                  </a:txBody>
                  <a:tcPr marL="91451" marR="91451" marT="45731" marB="45731"/>
                </a:tc>
                <a:extLst>
                  <a:ext uri="{0D108BD9-81ED-4DB2-BD59-A6C34878D82A}">
                    <a16:rowId xmlns:a16="http://schemas.microsoft.com/office/drawing/2014/main" val="10009"/>
                  </a:ext>
                </a:extLst>
              </a:tr>
              <a:tr h="32264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2018</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84 938,0</a:t>
                      </a:r>
                    </a:p>
                  </a:txBody>
                  <a:tcPr marL="91451" marR="9145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96,9%</a:t>
                      </a:r>
                      <a:endParaRPr lang="ru-RU" sz="1300" dirty="0">
                        <a:solidFill>
                          <a:schemeClr val="tx1"/>
                        </a:solidFill>
                        <a:latin typeface="Times New Roman" panose="02020603050405020304" pitchFamily="18" charset="0"/>
                        <a:cs typeface="Times New Roman" panose="02020603050405020304" pitchFamily="18" charset="0"/>
                      </a:endParaRPr>
                    </a:p>
                  </a:txBody>
                  <a:tcPr marL="91451" marR="91451" marT="45731" marB="45731"/>
                </a:tc>
                <a:extLst>
                  <a:ext uri="{0D108BD9-81ED-4DB2-BD59-A6C34878D82A}">
                    <a16:rowId xmlns:a16="http://schemas.microsoft.com/office/drawing/2014/main" val="10010"/>
                  </a:ext>
                </a:extLst>
              </a:tr>
              <a:tr h="339308">
                <a:tc>
                  <a:txBody>
                    <a:bodyPr/>
                    <a:lstStyle/>
                    <a:p>
                      <a:pPr algn="ctr"/>
                      <a:r>
                        <a:rPr lang="ru-RU" sz="1300" dirty="0">
                          <a:latin typeface="Times New Roman" panose="02020603050405020304" pitchFamily="18" charset="0"/>
                          <a:cs typeface="Times New Roman" panose="02020603050405020304" pitchFamily="18" charset="0"/>
                        </a:rPr>
                        <a:t>2019</a:t>
                      </a:r>
                      <a:endParaRPr lang="ru-RU" sz="1300" dirty="0">
                        <a:latin typeface="Times New Roman" panose="02020603050405020304" pitchFamily="18" charset="0"/>
                        <a:ea typeface="Verdana" pitchFamily="34" charset="0"/>
                        <a:cs typeface="Times New Roman" panose="02020603050405020304" pitchFamily="18" charset="0"/>
                      </a:endParaRPr>
                    </a:p>
                  </a:txBody>
                  <a:tcPr marL="91451" marR="91451" marT="45731" marB="45731"/>
                </a:tc>
                <a:tc>
                  <a:txBody>
                    <a:bodyPr/>
                    <a:lstStyle/>
                    <a:p>
                      <a:pPr algn="ctr"/>
                      <a:r>
                        <a:rPr lang="ru-RU" sz="1300" dirty="0">
                          <a:latin typeface="Times New Roman" panose="02020603050405020304" pitchFamily="18" charset="0"/>
                          <a:cs typeface="Times New Roman" panose="02020603050405020304" pitchFamily="18" charset="0"/>
                        </a:rPr>
                        <a:t>88 011,0</a:t>
                      </a:r>
                      <a:endParaRPr lang="ru-RU" sz="1300" dirty="0">
                        <a:latin typeface="Times New Roman" panose="02020603050405020304" pitchFamily="18" charset="0"/>
                        <a:ea typeface="Verdana" pitchFamily="34" charset="0"/>
                        <a:cs typeface="Times New Roman" panose="02020603050405020304" pitchFamily="18" charset="0"/>
                      </a:endParaRPr>
                    </a:p>
                  </a:txBody>
                  <a:tcPr marL="91451" marR="91451" marT="45731" marB="45731"/>
                </a:tc>
                <a:tc>
                  <a:txBody>
                    <a:bodyPr/>
                    <a:lstStyle/>
                    <a:p>
                      <a:pPr algn="ctr"/>
                      <a:r>
                        <a:rPr lang="ru-RU" sz="1300" dirty="0">
                          <a:latin typeface="Times New Roman" panose="02020603050405020304" pitchFamily="18" charset="0"/>
                          <a:cs typeface="Times New Roman" panose="02020603050405020304" pitchFamily="18" charset="0"/>
                        </a:rPr>
                        <a:t>103,6%</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51" marR="91451" marT="45731" marB="45731"/>
                </a:tc>
                <a:extLst>
                  <a:ext uri="{0D108BD9-81ED-4DB2-BD59-A6C34878D82A}">
                    <a16:rowId xmlns:a16="http://schemas.microsoft.com/office/drawing/2014/main" val="10011"/>
                  </a:ext>
                </a:extLst>
              </a:tr>
              <a:tr h="321141">
                <a:tc>
                  <a:txBody>
                    <a:bodyPr/>
                    <a:lstStyle/>
                    <a:p>
                      <a:pPr algn="ctr"/>
                      <a:r>
                        <a:rPr lang="ru-RU" sz="1300" dirty="0">
                          <a:latin typeface="Times New Roman" panose="02020603050405020304" pitchFamily="18" charset="0"/>
                          <a:cs typeface="Times New Roman" panose="02020603050405020304" pitchFamily="18" charset="0"/>
                        </a:rPr>
                        <a:t>2020</a:t>
                      </a:r>
                      <a:endParaRPr lang="ru-RU" sz="1300" dirty="0">
                        <a:latin typeface="Times New Roman" panose="02020603050405020304" pitchFamily="18" charset="0"/>
                        <a:ea typeface="Verdana" pitchFamily="34" charset="0"/>
                        <a:cs typeface="Times New Roman" panose="02020603050405020304" pitchFamily="18" charset="0"/>
                      </a:endParaRPr>
                    </a:p>
                  </a:txBody>
                  <a:tcPr marL="91451" marR="91451" marT="45731" marB="45731"/>
                </a:tc>
                <a:tc>
                  <a:txBody>
                    <a:bodyPr/>
                    <a:lstStyle/>
                    <a:p>
                      <a:pPr algn="ctr"/>
                      <a:r>
                        <a:rPr lang="ru-RU" sz="1300" dirty="0">
                          <a:latin typeface="Times New Roman" panose="02020603050405020304" pitchFamily="18" charset="0"/>
                          <a:cs typeface="Times New Roman" panose="02020603050405020304" pitchFamily="18" charset="0"/>
                        </a:rPr>
                        <a:t>68 032,0</a:t>
                      </a:r>
                      <a:endParaRPr lang="ru-RU" sz="1300" dirty="0">
                        <a:latin typeface="Times New Roman" panose="02020603050405020304" pitchFamily="18" charset="0"/>
                        <a:ea typeface="Verdana" pitchFamily="34" charset="0"/>
                        <a:cs typeface="Times New Roman" panose="02020603050405020304" pitchFamily="18" charset="0"/>
                      </a:endParaRPr>
                    </a:p>
                  </a:txBody>
                  <a:tcPr marL="91451" marR="91451" marT="45731" marB="45731"/>
                </a:tc>
                <a:tc>
                  <a:txBody>
                    <a:bodyPr/>
                    <a:lstStyle/>
                    <a:p>
                      <a:pPr algn="ctr"/>
                      <a:r>
                        <a:rPr lang="ru-RU" sz="1300" dirty="0">
                          <a:latin typeface="Times New Roman" panose="02020603050405020304" pitchFamily="18" charset="0"/>
                          <a:cs typeface="Times New Roman" panose="02020603050405020304" pitchFamily="18" charset="0"/>
                        </a:rPr>
                        <a:t>77,3%</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51" marR="91451" marT="45731" marB="45731"/>
                </a:tc>
                <a:extLst>
                  <a:ext uri="{0D108BD9-81ED-4DB2-BD59-A6C34878D82A}">
                    <a16:rowId xmlns:a16="http://schemas.microsoft.com/office/drawing/2014/main" val="10012"/>
                  </a:ext>
                </a:extLst>
              </a:tr>
              <a:tr h="321141">
                <a:tc>
                  <a:txBody>
                    <a:bodyPr/>
                    <a:lstStyle/>
                    <a:p>
                      <a:pPr algn="ctr"/>
                      <a:r>
                        <a:rPr lang="ru-RU" sz="1300" dirty="0">
                          <a:latin typeface="Times New Roman" panose="02020603050405020304" pitchFamily="18" charset="0"/>
                          <a:cs typeface="Times New Roman" panose="02020603050405020304" pitchFamily="18" charset="0"/>
                        </a:rPr>
                        <a:t>2021</a:t>
                      </a:r>
                      <a:endParaRPr lang="ru-RU" sz="1300" dirty="0">
                        <a:latin typeface="Times New Roman" panose="02020603050405020304" pitchFamily="18" charset="0"/>
                        <a:ea typeface="Verdana" pitchFamily="34" charset="0"/>
                        <a:cs typeface="Times New Roman" panose="02020603050405020304" pitchFamily="18" charset="0"/>
                      </a:endParaRPr>
                    </a:p>
                  </a:txBody>
                  <a:tcPr marL="91451" marR="91451" marT="45731" marB="45731"/>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55 990,0</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51" marR="91451" marT="45731" marB="45731"/>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82,3%</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51" marR="91451" marT="45731" marB="45731"/>
                </a:tc>
                <a:extLst>
                  <a:ext uri="{0D108BD9-81ED-4DB2-BD59-A6C34878D82A}">
                    <a16:rowId xmlns:a16="http://schemas.microsoft.com/office/drawing/2014/main" val="10013"/>
                  </a:ext>
                </a:extLst>
              </a:tr>
              <a:tr h="321141">
                <a:tc>
                  <a:txBody>
                    <a:bodyPr/>
                    <a:lstStyle/>
                    <a:p>
                      <a:pPr algn="ctr"/>
                      <a:r>
                        <a:rPr lang="ru-RU" sz="1300" dirty="0">
                          <a:latin typeface="Times New Roman" panose="02020603050405020304" pitchFamily="18" charset="0"/>
                          <a:cs typeface="Times New Roman" panose="02020603050405020304" pitchFamily="18" charset="0"/>
                        </a:rPr>
                        <a:t>2022</a:t>
                      </a:r>
                      <a:endParaRPr lang="ru-RU" sz="1300" dirty="0">
                        <a:latin typeface="Times New Roman" panose="02020603050405020304" pitchFamily="18" charset="0"/>
                        <a:ea typeface="Verdana" pitchFamily="34" charset="0"/>
                        <a:cs typeface="Times New Roman" panose="02020603050405020304" pitchFamily="18" charset="0"/>
                      </a:endParaRPr>
                    </a:p>
                  </a:txBody>
                  <a:tcPr marL="91451" marR="91451" marT="45731" marB="45731"/>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12 122,0</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51" marR="91451" marT="45731" marB="45731"/>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21,6%</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51" marR="91451" marT="45731" marB="45731"/>
                </a:tc>
                <a:extLst>
                  <a:ext uri="{0D108BD9-81ED-4DB2-BD59-A6C34878D82A}">
                    <a16:rowId xmlns:a16="http://schemas.microsoft.com/office/drawing/2014/main" val="10014"/>
                  </a:ext>
                </a:extLst>
              </a:tr>
              <a:tr h="321141">
                <a:tc>
                  <a:txBody>
                    <a:bodyPr/>
                    <a:lstStyle/>
                    <a:p>
                      <a:pPr algn="ctr"/>
                      <a:r>
                        <a:rPr lang="ru-RU" sz="1300" dirty="0">
                          <a:latin typeface="Times New Roman" panose="02020603050405020304" pitchFamily="18" charset="0"/>
                          <a:cs typeface="Times New Roman" panose="02020603050405020304" pitchFamily="18" charset="0"/>
                        </a:rPr>
                        <a:t>2023</a:t>
                      </a:r>
                      <a:endParaRPr lang="ru-RU" sz="1300" dirty="0">
                        <a:latin typeface="Times New Roman" panose="02020603050405020304" pitchFamily="18" charset="0"/>
                        <a:ea typeface="Verdana" pitchFamily="34" charset="0"/>
                        <a:cs typeface="Times New Roman" panose="02020603050405020304" pitchFamily="18" charset="0"/>
                      </a:endParaRPr>
                    </a:p>
                  </a:txBody>
                  <a:tcPr marL="91451" marR="91451" marT="45731" marB="45731"/>
                </a:tc>
                <a:tc>
                  <a:txBody>
                    <a:bodyPr/>
                    <a:lstStyle/>
                    <a:p>
                      <a:pPr algn="ctr"/>
                      <a:r>
                        <a:rPr lang="ru-RU" sz="1300" dirty="0">
                          <a:latin typeface="Times New Roman" panose="02020603050405020304" pitchFamily="18" charset="0"/>
                          <a:ea typeface="Verdana" pitchFamily="34" charset="0"/>
                          <a:cs typeface="Times New Roman" panose="02020603050405020304" pitchFamily="18" charset="0"/>
                        </a:rPr>
                        <a:t>2 037,0</a:t>
                      </a:r>
                    </a:p>
                  </a:txBody>
                  <a:tcPr marL="91451" marR="91451" marT="45731" marB="45731"/>
                </a:tc>
                <a:tc>
                  <a:txBody>
                    <a:bodyPr/>
                    <a:lstStyle/>
                    <a:p>
                      <a:pPr algn="ctr"/>
                      <a:r>
                        <a:rPr lang="ru-RU" sz="1300" dirty="0">
                          <a:solidFill>
                            <a:schemeClr val="tx1"/>
                          </a:solidFill>
                          <a:latin typeface="Times New Roman" panose="02020603050405020304" pitchFamily="18" charset="0"/>
                          <a:ea typeface="Verdana" pitchFamily="34" charset="0"/>
                          <a:cs typeface="Times New Roman" panose="02020603050405020304" pitchFamily="18" charset="0"/>
                        </a:rPr>
                        <a:t>16,8%</a:t>
                      </a:r>
                    </a:p>
                  </a:txBody>
                  <a:tcPr marL="91451" marR="91451" marT="45731" marB="45731"/>
                </a:tc>
                <a:extLst>
                  <a:ext uri="{0D108BD9-81ED-4DB2-BD59-A6C34878D82A}">
                    <a16:rowId xmlns:a16="http://schemas.microsoft.com/office/drawing/2014/main" val="888102630"/>
                  </a:ext>
                </a:extLst>
              </a:tr>
              <a:tr h="321141">
                <a:tc>
                  <a:txBody>
                    <a:bodyPr/>
                    <a:lstStyle/>
                    <a:p>
                      <a:pPr algn="ctr"/>
                      <a:r>
                        <a:rPr lang="ru-RU" sz="1300" dirty="0">
                          <a:latin typeface="Times New Roman" panose="02020603050405020304" pitchFamily="18" charset="0"/>
                          <a:ea typeface="Verdana" pitchFamily="34" charset="0"/>
                          <a:cs typeface="Times New Roman" panose="02020603050405020304" pitchFamily="18" charset="0"/>
                        </a:rPr>
                        <a:t>2024</a:t>
                      </a:r>
                    </a:p>
                  </a:txBody>
                  <a:tcPr marL="91451" marR="91451" marT="45731" marB="45731"/>
                </a:tc>
                <a:tc>
                  <a:txBody>
                    <a:bodyPr/>
                    <a:lstStyle/>
                    <a:p>
                      <a:pPr algn="ctr"/>
                      <a:r>
                        <a:rPr lang="ru-RU" sz="1300" dirty="0">
                          <a:latin typeface="Times New Roman" panose="02020603050405020304" pitchFamily="18" charset="0"/>
                          <a:ea typeface="Verdana" pitchFamily="34" charset="0"/>
                          <a:cs typeface="Times New Roman" panose="02020603050405020304" pitchFamily="18" charset="0"/>
                        </a:rPr>
                        <a:t>7 901,0</a:t>
                      </a:r>
                    </a:p>
                  </a:txBody>
                  <a:tcPr marL="91451" marR="91451" marT="45731" marB="45731"/>
                </a:tc>
                <a:tc>
                  <a:txBody>
                    <a:bodyPr/>
                    <a:lstStyle/>
                    <a:p>
                      <a:pPr algn="ctr"/>
                      <a:r>
                        <a:rPr lang="ru-RU" sz="1300" dirty="0">
                          <a:solidFill>
                            <a:schemeClr val="tx1"/>
                          </a:solidFill>
                          <a:latin typeface="Times New Roman" panose="02020603050405020304" pitchFamily="18" charset="0"/>
                          <a:ea typeface="Verdana" pitchFamily="34" charset="0"/>
                          <a:cs typeface="Times New Roman" panose="02020603050405020304" pitchFamily="18" charset="0"/>
                        </a:rPr>
                        <a:t>Св.200%</a:t>
                      </a:r>
                    </a:p>
                  </a:txBody>
                  <a:tcPr marL="91451" marR="91451" marT="45731" marB="45731"/>
                </a:tc>
                <a:extLst>
                  <a:ext uri="{0D108BD9-81ED-4DB2-BD59-A6C34878D82A}">
                    <a16:rowId xmlns:a16="http://schemas.microsoft.com/office/drawing/2014/main" val="4204669334"/>
                  </a:ext>
                </a:extLst>
              </a:tr>
            </a:tbl>
          </a:graphicData>
        </a:graphic>
      </p:graphicFrame>
      <p:sp>
        <p:nvSpPr>
          <p:cNvPr id="24649" name="Прямоугольник 3"/>
          <p:cNvSpPr>
            <a:spLocks noChangeArrowheads="1"/>
          </p:cNvSpPr>
          <p:nvPr/>
        </p:nvSpPr>
        <p:spPr bwMode="auto">
          <a:xfrm>
            <a:off x="8245998" y="898820"/>
            <a:ext cx="8980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fontAlgn="base" latinLnBrk="0">
              <a:spcBef>
                <a:spcPct val="0"/>
              </a:spcBef>
              <a:spcAft>
                <a:spcPct val="0"/>
              </a:spcAft>
            </a:pPr>
            <a:r>
              <a:rPr lang="ru-RU" sz="1000" dirty="0">
                <a:solidFill>
                  <a:srgbClr val="000000"/>
                </a:solidFill>
                <a:latin typeface="Arial" pitchFamily="34" charset="0"/>
              </a:rPr>
              <a:t>тыс. рублей</a:t>
            </a:r>
          </a:p>
        </p:txBody>
      </p:sp>
      <p:sp>
        <p:nvSpPr>
          <p:cNvPr id="5" name="Прямоугольник 4"/>
          <p:cNvSpPr/>
          <p:nvPr/>
        </p:nvSpPr>
        <p:spPr bwMode="auto">
          <a:xfrm>
            <a:off x="-828600" y="253877"/>
            <a:ext cx="10153128"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4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Информация об</a:t>
            </a:r>
            <a:r>
              <a:rPr kumimoji="0" lang="ru-RU" sz="2400" b="1" i="1" u="none" strike="noStrike" kern="0" cap="none" spc="0" normalizeH="0" noProof="0" dirty="0">
                <a:ln/>
                <a:solidFill>
                  <a:srgbClr val="EEECE1">
                    <a:lumMod val="50000"/>
                  </a:srgbClr>
                </a:solidFill>
                <a:effectLst/>
                <a:uLnTx/>
                <a:uFillTx/>
                <a:latin typeface="Times New Roman" pitchFamily="18" charset="0"/>
                <a:ea typeface="+mn-ea"/>
                <a:cs typeface="Times New Roman" pitchFamily="18" charset="0"/>
              </a:rPr>
              <a:t> объеме дотаций на выравнивание бюджетной обеспеченности бюджету Соболевского муниципального района Камчатского края с 2009 года</a:t>
            </a:r>
            <a:endParaRPr kumimoji="0" lang="ru-RU" sz="24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55192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1014039816"/>
              </p:ext>
            </p:extLst>
          </p:nvPr>
        </p:nvGraphicFramePr>
        <p:xfrm>
          <a:off x="107950" y="843348"/>
          <a:ext cx="8928099" cy="5904896"/>
        </p:xfrm>
        <a:graphic>
          <a:graphicData uri="http://schemas.openxmlformats.org/drawingml/2006/table">
            <a:tbl>
              <a:tblPr firstRow="1" bandRow="1">
                <a:tableStyleId>{B301B821-A1FF-4177-AEE7-76D212191A09}</a:tableStyleId>
              </a:tblPr>
              <a:tblGrid>
                <a:gridCol w="2893196">
                  <a:extLst>
                    <a:ext uri="{9D8B030D-6E8A-4147-A177-3AD203B41FA5}">
                      <a16:colId xmlns:a16="http://schemas.microsoft.com/office/drawing/2014/main" val="20000"/>
                    </a:ext>
                  </a:extLst>
                </a:gridCol>
                <a:gridCol w="3141708">
                  <a:extLst>
                    <a:ext uri="{9D8B030D-6E8A-4147-A177-3AD203B41FA5}">
                      <a16:colId xmlns:a16="http://schemas.microsoft.com/office/drawing/2014/main" val="20001"/>
                    </a:ext>
                  </a:extLst>
                </a:gridCol>
                <a:gridCol w="2893195">
                  <a:extLst>
                    <a:ext uri="{9D8B030D-6E8A-4147-A177-3AD203B41FA5}">
                      <a16:colId xmlns:a16="http://schemas.microsoft.com/office/drawing/2014/main" val="20002"/>
                    </a:ext>
                  </a:extLst>
                </a:gridCol>
              </a:tblGrid>
              <a:tr h="497420">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050" u="none" strike="noStrike" kern="1200" cap="none" spc="0" normalizeH="0" baseline="0" noProof="0" dirty="0">
                          <a:ln>
                            <a:noFill/>
                          </a:ln>
                          <a:effectLst/>
                          <a:uLnTx/>
                          <a:uFillTx/>
                        </a:rPr>
                        <a:t>Год</a:t>
                      </a:r>
                      <a:endParaRPr kumimoji="0" lang="ru-RU" sz="105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91431" marR="91431" marT="45726" marB="45726"/>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050" u="none" strike="noStrike" kern="1200" cap="none" spc="0" normalizeH="0" baseline="0" noProof="0" dirty="0">
                          <a:ln>
                            <a:noFill/>
                          </a:ln>
                          <a:effectLst/>
                          <a:uLnTx/>
                          <a:uFillTx/>
                        </a:rPr>
                        <a:t>Объем  налоговых и неналоговых доходов, тыс. рублей</a:t>
                      </a:r>
                      <a:endParaRPr kumimoji="0" lang="ru-RU" sz="105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91431" marR="91431" marT="45726" marB="45726"/>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050" u="none" strike="noStrike" kern="1200" cap="none" spc="0" normalizeH="0" baseline="0" noProof="0" dirty="0">
                          <a:ln>
                            <a:noFill/>
                          </a:ln>
                          <a:effectLst/>
                          <a:uLnTx/>
                          <a:uFillTx/>
                        </a:rPr>
                        <a:t>Отношение к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050" u="none" strike="noStrike" kern="1200" cap="none" spc="0" normalizeH="0" baseline="0" noProof="0" dirty="0">
                          <a:ln>
                            <a:noFill/>
                          </a:ln>
                          <a:effectLst/>
                          <a:uLnTx/>
                          <a:uFillTx/>
                        </a:rPr>
                        <a:t>предыдущему году, %</a:t>
                      </a:r>
                      <a:endParaRPr kumimoji="0" lang="ru-RU" sz="105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91431" marR="91431" marT="45726" marB="45726"/>
                </a:tc>
                <a:extLst>
                  <a:ext uri="{0D108BD9-81ED-4DB2-BD59-A6C34878D82A}">
                    <a16:rowId xmlns:a16="http://schemas.microsoft.com/office/drawing/2014/main" val="10000"/>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2009</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45 938,7</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300" dirty="0">
                        <a:latin typeface="Times New Roman" panose="02020603050405020304" pitchFamily="18" charset="0"/>
                        <a:cs typeface="Times New Roman" panose="02020603050405020304" pitchFamily="18" charset="0"/>
                      </a:endParaRPr>
                    </a:p>
                  </a:txBody>
                  <a:tcPr marL="91431" marR="91431" marT="45726" marB="45726"/>
                </a:tc>
                <a:extLst>
                  <a:ext uri="{0D108BD9-81ED-4DB2-BD59-A6C34878D82A}">
                    <a16:rowId xmlns:a16="http://schemas.microsoft.com/office/drawing/2014/main" val="10001"/>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2010</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71 320,1</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155,3%</a:t>
                      </a:r>
                    </a:p>
                  </a:txBody>
                  <a:tcPr marL="91431" marR="91431" marT="45726" marB="45726"/>
                </a:tc>
                <a:extLst>
                  <a:ext uri="{0D108BD9-81ED-4DB2-BD59-A6C34878D82A}">
                    <a16:rowId xmlns:a16="http://schemas.microsoft.com/office/drawing/2014/main" val="10002"/>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2011</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81 559,8</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114,4%</a:t>
                      </a:r>
                    </a:p>
                  </a:txBody>
                  <a:tcPr marL="91431" marR="91431" marT="45726" marB="45726"/>
                </a:tc>
                <a:extLst>
                  <a:ext uri="{0D108BD9-81ED-4DB2-BD59-A6C34878D82A}">
                    <a16:rowId xmlns:a16="http://schemas.microsoft.com/office/drawing/2014/main" val="10003"/>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2012</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60 304,8</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73,9%</a:t>
                      </a:r>
                    </a:p>
                  </a:txBody>
                  <a:tcPr marL="91431" marR="91431" marT="45726" marB="45726"/>
                </a:tc>
                <a:extLst>
                  <a:ext uri="{0D108BD9-81ED-4DB2-BD59-A6C34878D82A}">
                    <a16:rowId xmlns:a16="http://schemas.microsoft.com/office/drawing/2014/main" val="10004"/>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2013</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63 041,3</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104,5%</a:t>
                      </a:r>
                    </a:p>
                  </a:txBody>
                  <a:tcPr marL="91431" marR="91431" marT="45726" marB="45726"/>
                </a:tc>
                <a:extLst>
                  <a:ext uri="{0D108BD9-81ED-4DB2-BD59-A6C34878D82A}">
                    <a16:rowId xmlns:a16="http://schemas.microsoft.com/office/drawing/2014/main" val="10005"/>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2014</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58 602,4</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93,0%</a:t>
                      </a:r>
                    </a:p>
                  </a:txBody>
                  <a:tcPr marL="91431" marR="91431" marT="45726" marB="45726"/>
                </a:tc>
                <a:extLst>
                  <a:ext uri="{0D108BD9-81ED-4DB2-BD59-A6C34878D82A}">
                    <a16:rowId xmlns:a16="http://schemas.microsoft.com/office/drawing/2014/main" val="10006"/>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2015</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57 838,1</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99,3%</a:t>
                      </a:r>
                    </a:p>
                  </a:txBody>
                  <a:tcPr marL="91431" marR="91431" marT="45726" marB="45726"/>
                </a:tc>
                <a:extLst>
                  <a:ext uri="{0D108BD9-81ED-4DB2-BD59-A6C34878D82A}">
                    <a16:rowId xmlns:a16="http://schemas.microsoft.com/office/drawing/2014/main" val="10007"/>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2016</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68 802,5</a:t>
                      </a:r>
                      <a:endParaRPr lang="ru-RU" sz="1300" dirty="0">
                        <a:solidFill>
                          <a:schemeClr val="tx1"/>
                        </a:solidFill>
                        <a:latin typeface="Times New Roman" panose="02020603050405020304" pitchFamily="18" charset="0"/>
                        <a:cs typeface="Times New Roman" panose="02020603050405020304" pitchFamily="18" charset="0"/>
                      </a:endParaRP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119%</a:t>
                      </a:r>
                      <a:endParaRPr lang="ru-RU" sz="1300" dirty="0">
                        <a:solidFill>
                          <a:schemeClr val="tx1"/>
                        </a:solidFill>
                        <a:latin typeface="Times New Roman" panose="02020603050405020304" pitchFamily="18" charset="0"/>
                        <a:cs typeface="Times New Roman" panose="02020603050405020304" pitchFamily="18" charset="0"/>
                      </a:endParaRPr>
                    </a:p>
                  </a:txBody>
                  <a:tcPr marL="91431" marR="91431" marT="45726" marB="45726"/>
                </a:tc>
                <a:extLst>
                  <a:ext uri="{0D108BD9-81ED-4DB2-BD59-A6C34878D82A}">
                    <a16:rowId xmlns:a16="http://schemas.microsoft.com/office/drawing/2014/main" val="10008"/>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2017</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263 535,9</a:t>
                      </a:r>
                      <a:endParaRPr lang="ru-RU" sz="1300" dirty="0">
                        <a:solidFill>
                          <a:schemeClr val="tx1"/>
                        </a:solidFill>
                        <a:latin typeface="Times New Roman" panose="02020603050405020304" pitchFamily="18" charset="0"/>
                        <a:cs typeface="Times New Roman" panose="02020603050405020304" pitchFamily="18" charset="0"/>
                      </a:endParaRP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св. 200%</a:t>
                      </a:r>
                      <a:endParaRPr lang="ru-RU" sz="1300" dirty="0">
                        <a:solidFill>
                          <a:schemeClr val="tx1"/>
                        </a:solidFill>
                        <a:latin typeface="Times New Roman" panose="02020603050405020304" pitchFamily="18" charset="0"/>
                        <a:cs typeface="Times New Roman" panose="02020603050405020304" pitchFamily="18" charset="0"/>
                      </a:endParaRPr>
                    </a:p>
                  </a:txBody>
                  <a:tcPr marL="91431" marR="91431" marT="45726" marB="45726"/>
                </a:tc>
                <a:extLst>
                  <a:ext uri="{0D108BD9-81ED-4DB2-BD59-A6C34878D82A}">
                    <a16:rowId xmlns:a16="http://schemas.microsoft.com/office/drawing/2014/main" val="10009"/>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2018</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269 537,9</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102,3%</a:t>
                      </a:r>
                      <a:endParaRPr lang="ru-RU" sz="1300" dirty="0">
                        <a:solidFill>
                          <a:schemeClr val="tx1"/>
                        </a:solidFill>
                        <a:latin typeface="Times New Roman" panose="02020603050405020304" pitchFamily="18" charset="0"/>
                        <a:cs typeface="Times New Roman" panose="02020603050405020304" pitchFamily="18" charset="0"/>
                      </a:endParaRPr>
                    </a:p>
                  </a:txBody>
                  <a:tcPr marL="91431" marR="91431" marT="45726" marB="45726"/>
                </a:tc>
                <a:extLst>
                  <a:ext uri="{0D108BD9-81ED-4DB2-BD59-A6C34878D82A}">
                    <a16:rowId xmlns:a16="http://schemas.microsoft.com/office/drawing/2014/main" val="10010"/>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2019</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320 540,9</a:t>
                      </a: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118,9%</a:t>
                      </a:r>
                    </a:p>
                  </a:txBody>
                  <a:tcPr marL="91431" marR="91431" marT="45726" marB="45726"/>
                </a:tc>
                <a:extLst>
                  <a:ext uri="{0D108BD9-81ED-4DB2-BD59-A6C34878D82A}">
                    <a16:rowId xmlns:a16="http://schemas.microsoft.com/office/drawing/2014/main" val="10011"/>
                  </a:ext>
                </a:extLst>
              </a:tr>
              <a:tr h="29366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2020 </a:t>
                      </a:r>
                      <a:endParaRPr lang="ru-RU" sz="1300" dirty="0">
                        <a:solidFill>
                          <a:srgbClr val="FF0000"/>
                        </a:solidFill>
                        <a:latin typeface="Times New Roman" panose="02020603050405020304" pitchFamily="18" charset="0"/>
                        <a:cs typeface="Times New Roman" panose="02020603050405020304" pitchFamily="18" charset="0"/>
                      </a:endParaRP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366 527,1</a:t>
                      </a:r>
                      <a:endParaRPr lang="ru-RU" sz="1300" dirty="0">
                        <a:solidFill>
                          <a:schemeClr val="tx1"/>
                        </a:solidFill>
                        <a:latin typeface="Times New Roman" panose="02020603050405020304" pitchFamily="18" charset="0"/>
                        <a:cs typeface="Times New Roman" panose="02020603050405020304" pitchFamily="18" charset="0"/>
                      </a:endParaRPr>
                    </a:p>
                  </a:txBody>
                  <a:tcPr marL="91431" marR="91431" marT="45726" marB="45726"/>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300" dirty="0">
                          <a:latin typeface="Times New Roman" panose="02020603050405020304" pitchFamily="18" charset="0"/>
                          <a:cs typeface="Times New Roman" panose="02020603050405020304" pitchFamily="18" charset="0"/>
                        </a:rPr>
                        <a:t>114,3%</a:t>
                      </a:r>
                      <a:endParaRPr lang="ru-RU" sz="1300" dirty="0">
                        <a:solidFill>
                          <a:schemeClr val="tx1"/>
                        </a:solidFill>
                        <a:latin typeface="Times New Roman" panose="02020603050405020304" pitchFamily="18" charset="0"/>
                        <a:cs typeface="Times New Roman" panose="02020603050405020304" pitchFamily="18" charset="0"/>
                      </a:endParaRPr>
                    </a:p>
                  </a:txBody>
                  <a:tcPr marL="91431" marR="91431" marT="45726" marB="45726"/>
                </a:tc>
                <a:extLst>
                  <a:ext uri="{0D108BD9-81ED-4DB2-BD59-A6C34878D82A}">
                    <a16:rowId xmlns:a16="http://schemas.microsoft.com/office/drawing/2014/main" val="10012"/>
                  </a:ext>
                </a:extLst>
              </a:tr>
              <a:tr h="293662">
                <a:tc>
                  <a:txBody>
                    <a:bodyPr/>
                    <a:lstStyle/>
                    <a:p>
                      <a:pPr algn="ctr"/>
                      <a:r>
                        <a:rPr lang="ru-RU" sz="1300" dirty="0">
                          <a:latin typeface="Times New Roman" panose="02020603050405020304" pitchFamily="18" charset="0"/>
                          <a:cs typeface="Times New Roman" panose="02020603050405020304" pitchFamily="18" charset="0"/>
                        </a:rPr>
                        <a:t>2021</a:t>
                      </a:r>
                      <a:endParaRPr lang="ru-RU" sz="1300" dirty="0">
                        <a:solidFill>
                          <a:srgbClr val="FF0000"/>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605 517,8</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165,2%</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extLst>
                  <a:ext uri="{0D108BD9-81ED-4DB2-BD59-A6C34878D82A}">
                    <a16:rowId xmlns:a16="http://schemas.microsoft.com/office/drawing/2014/main" val="10013"/>
                  </a:ext>
                </a:extLst>
              </a:tr>
              <a:tr h="293662">
                <a:tc>
                  <a:txBody>
                    <a:bodyPr/>
                    <a:lstStyle/>
                    <a:p>
                      <a:pPr algn="ctr"/>
                      <a:r>
                        <a:rPr lang="ru-RU" sz="1300" dirty="0">
                          <a:latin typeface="Times New Roman" panose="02020603050405020304" pitchFamily="18" charset="0"/>
                          <a:cs typeface="Times New Roman" panose="02020603050405020304" pitchFamily="18" charset="0"/>
                        </a:rPr>
                        <a:t>2022</a:t>
                      </a:r>
                      <a:endParaRPr lang="ru-RU" sz="1300" dirty="0">
                        <a:solidFill>
                          <a:srgbClr val="FF0000"/>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736 040,9</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121,5%</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extLst>
                  <a:ext uri="{0D108BD9-81ED-4DB2-BD59-A6C34878D82A}">
                    <a16:rowId xmlns:a16="http://schemas.microsoft.com/office/drawing/2014/main" val="10014"/>
                  </a:ext>
                </a:extLst>
              </a:tr>
              <a:tr h="346352">
                <a:tc>
                  <a:txBody>
                    <a:bodyPr/>
                    <a:lstStyle/>
                    <a:p>
                      <a:pPr algn="ctr"/>
                      <a:r>
                        <a:rPr lang="ru-RU" sz="1300" dirty="0">
                          <a:latin typeface="Times New Roman" panose="02020603050405020304" pitchFamily="18" charset="0"/>
                          <a:cs typeface="Times New Roman" panose="02020603050405020304" pitchFamily="18" charset="0"/>
                        </a:rPr>
                        <a:t>2023</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504 176,8</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tc>
                  <a:txBody>
                    <a:bodyPr/>
                    <a:lstStyle/>
                    <a:p>
                      <a:pPr algn="ctr"/>
                      <a:r>
                        <a:rPr lang="ru-RU" sz="1300" dirty="0">
                          <a:solidFill>
                            <a:schemeClr val="tx1"/>
                          </a:solidFill>
                          <a:latin typeface="Times New Roman" panose="02020603050405020304" pitchFamily="18" charset="0"/>
                          <a:cs typeface="Times New Roman" panose="02020603050405020304" pitchFamily="18" charset="0"/>
                        </a:rPr>
                        <a:t>68,5%</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extLst>
                  <a:ext uri="{0D108BD9-81ED-4DB2-BD59-A6C34878D82A}">
                    <a16:rowId xmlns:a16="http://schemas.microsoft.com/office/drawing/2014/main" val="10015"/>
                  </a:ext>
                </a:extLst>
              </a:tr>
              <a:tr h="294908">
                <a:tc>
                  <a:txBody>
                    <a:bodyPr/>
                    <a:lstStyle/>
                    <a:p>
                      <a:pPr algn="ctr"/>
                      <a:r>
                        <a:rPr lang="ru-RU" sz="1300" dirty="0">
                          <a:latin typeface="Times New Roman" panose="02020603050405020304" pitchFamily="18" charset="0"/>
                          <a:cs typeface="Times New Roman" panose="02020603050405020304" pitchFamily="18" charset="0"/>
                        </a:rPr>
                        <a:t>2024</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tc>
                  <a:txBody>
                    <a:bodyPr/>
                    <a:lstStyle/>
                    <a:p>
                      <a:pPr algn="ctr"/>
                      <a:r>
                        <a:rPr lang="ru-RU" sz="1300" dirty="0">
                          <a:solidFill>
                            <a:schemeClr val="tx1"/>
                          </a:solidFill>
                          <a:latin typeface="Times New Roman" panose="02020603050405020304" pitchFamily="18" charset="0"/>
                          <a:ea typeface="Verdana" pitchFamily="34" charset="0"/>
                          <a:cs typeface="Times New Roman" panose="02020603050405020304" pitchFamily="18" charset="0"/>
                        </a:rPr>
                        <a:t>670 828,4</a:t>
                      </a:r>
                    </a:p>
                  </a:txBody>
                  <a:tcPr marL="91431" marR="91431" marT="45726" marB="45726"/>
                </a:tc>
                <a:tc>
                  <a:txBody>
                    <a:bodyPr/>
                    <a:lstStyle/>
                    <a:p>
                      <a:pPr algn="ctr"/>
                      <a:r>
                        <a:rPr lang="ru-RU" sz="1300" dirty="0">
                          <a:solidFill>
                            <a:schemeClr val="tx1"/>
                          </a:solidFill>
                          <a:latin typeface="Times New Roman" panose="02020603050405020304" pitchFamily="18" charset="0"/>
                          <a:ea typeface="Verdana" pitchFamily="34" charset="0"/>
                          <a:cs typeface="Times New Roman" panose="02020603050405020304" pitchFamily="18" charset="0"/>
                        </a:rPr>
                        <a:t>133%</a:t>
                      </a:r>
                    </a:p>
                  </a:txBody>
                  <a:tcPr marL="91431" marR="91431" marT="45726" marB="45726"/>
                </a:tc>
                <a:extLst>
                  <a:ext uri="{0D108BD9-81ED-4DB2-BD59-A6C34878D82A}">
                    <a16:rowId xmlns:a16="http://schemas.microsoft.com/office/drawing/2014/main" val="1033507408"/>
                  </a:ext>
                </a:extLst>
              </a:tr>
              <a:tr h="308596">
                <a:tc>
                  <a:txBody>
                    <a:bodyPr/>
                    <a:lstStyle/>
                    <a:p>
                      <a:pPr algn="ctr"/>
                      <a:r>
                        <a:rPr lang="ru-RU" sz="1300" dirty="0">
                          <a:latin typeface="Times New Roman" panose="02020603050405020304" pitchFamily="18" charset="0"/>
                          <a:cs typeface="Times New Roman" panose="02020603050405020304" pitchFamily="18" charset="0"/>
                        </a:rPr>
                        <a:t>2025</a:t>
                      </a:r>
                      <a:endParaRPr lang="ru-RU" sz="1300" dirty="0">
                        <a:solidFill>
                          <a:schemeClr val="tx1"/>
                        </a:solidFill>
                        <a:latin typeface="Times New Roman" panose="02020603050405020304" pitchFamily="18" charset="0"/>
                        <a:ea typeface="Verdana" pitchFamily="34" charset="0"/>
                        <a:cs typeface="Times New Roman" panose="02020603050405020304" pitchFamily="18" charset="0"/>
                      </a:endParaRPr>
                    </a:p>
                  </a:txBody>
                  <a:tcPr marL="91431" marR="91431" marT="45726" marB="45726"/>
                </a:tc>
                <a:tc>
                  <a:txBody>
                    <a:bodyPr/>
                    <a:lstStyle/>
                    <a:p>
                      <a:pPr algn="ctr"/>
                      <a:r>
                        <a:rPr lang="ru-RU" sz="1300" dirty="0">
                          <a:solidFill>
                            <a:schemeClr val="tx1"/>
                          </a:solidFill>
                          <a:latin typeface="Times New Roman" panose="02020603050405020304" pitchFamily="18" charset="0"/>
                          <a:ea typeface="Verdana" pitchFamily="34" charset="0"/>
                          <a:cs typeface="Times New Roman" panose="02020603050405020304" pitchFamily="18" charset="0"/>
                        </a:rPr>
                        <a:t>717 991,2</a:t>
                      </a:r>
                    </a:p>
                  </a:txBody>
                  <a:tcPr marL="91431" marR="91431" marT="45726" marB="45726"/>
                </a:tc>
                <a:tc>
                  <a:txBody>
                    <a:bodyPr/>
                    <a:lstStyle/>
                    <a:p>
                      <a:pPr algn="ctr"/>
                      <a:r>
                        <a:rPr lang="ru-RU" sz="1300" dirty="0">
                          <a:solidFill>
                            <a:schemeClr val="tx1"/>
                          </a:solidFill>
                          <a:latin typeface="Times New Roman" panose="02020603050405020304" pitchFamily="18" charset="0"/>
                          <a:ea typeface="Verdana" pitchFamily="34" charset="0"/>
                          <a:cs typeface="Times New Roman" panose="02020603050405020304" pitchFamily="18" charset="0"/>
                        </a:rPr>
                        <a:t>107%</a:t>
                      </a:r>
                    </a:p>
                  </a:txBody>
                  <a:tcPr marL="91431" marR="91431" marT="45726" marB="45726"/>
                </a:tc>
                <a:extLst>
                  <a:ext uri="{0D108BD9-81ED-4DB2-BD59-A6C34878D82A}">
                    <a16:rowId xmlns:a16="http://schemas.microsoft.com/office/drawing/2014/main" val="1434913288"/>
                  </a:ext>
                </a:extLst>
              </a:tr>
              <a:tr h="346352">
                <a:tc>
                  <a:txBody>
                    <a:bodyPr/>
                    <a:lstStyle/>
                    <a:p>
                      <a:pPr algn="ctr"/>
                      <a:r>
                        <a:rPr lang="ru-RU" sz="1300" dirty="0">
                          <a:solidFill>
                            <a:schemeClr val="tx1"/>
                          </a:solidFill>
                          <a:latin typeface="Times New Roman" panose="02020603050405020304" pitchFamily="18" charset="0"/>
                          <a:ea typeface="Verdana" pitchFamily="34" charset="0"/>
                          <a:cs typeface="Times New Roman" panose="02020603050405020304" pitchFamily="18" charset="0"/>
                        </a:rPr>
                        <a:t>2026</a:t>
                      </a:r>
                    </a:p>
                  </a:txBody>
                  <a:tcPr marL="91431" marR="91431" marT="45726" marB="45726"/>
                </a:tc>
                <a:tc>
                  <a:txBody>
                    <a:bodyPr/>
                    <a:lstStyle/>
                    <a:p>
                      <a:pPr algn="ctr"/>
                      <a:r>
                        <a:rPr lang="ru-RU" sz="1300" dirty="0">
                          <a:solidFill>
                            <a:schemeClr val="tx1"/>
                          </a:solidFill>
                          <a:latin typeface="Times New Roman" panose="02020603050405020304" pitchFamily="18" charset="0"/>
                          <a:ea typeface="Verdana" pitchFamily="34" charset="0"/>
                          <a:cs typeface="Times New Roman" panose="02020603050405020304" pitchFamily="18" charset="0"/>
                        </a:rPr>
                        <a:t>773 543,3</a:t>
                      </a:r>
                    </a:p>
                  </a:txBody>
                  <a:tcPr marL="91431" marR="91431" marT="45726" marB="45726"/>
                </a:tc>
                <a:tc>
                  <a:txBody>
                    <a:bodyPr/>
                    <a:lstStyle/>
                    <a:p>
                      <a:pPr algn="ctr"/>
                      <a:r>
                        <a:rPr lang="ru-RU" sz="1300" dirty="0">
                          <a:solidFill>
                            <a:schemeClr val="tx1"/>
                          </a:solidFill>
                          <a:latin typeface="Times New Roman" panose="02020603050405020304" pitchFamily="18" charset="0"/>
                          <a:ea typeface="Verdana" pitchFamily="34" charset="0"/>
                          <a:cs typeface="Times New Roman" panose="02020603050405020304" pitchFamily="18" charset="0"/>
                        </a:rPr>
                        <a:t>107,7%</a:t>
                      </a:r>
                    </a:p>
                  </a:txBody>
                  <a:tcPr marL="91431" marR="91431" marT="45726" marB="45726"/>
                </a:tc>
                <a:extLst>
                  <a:ext uri="{0D108BD9-81ED-4DB2-BD59-A6C34878D82A}">
                    <a16:rowId xmlns:a16="http://schemas.microsoft.com/office/drawing/2014/main" val="1646838015"/>
                  </a:ext>
                </a:extLst>
              </a:tr>
            </a:tbl>
          </a:graphicData>
        </a:graphic>
      </p:graphicFrame>
      <p:sp>
        <p:nvSpPr>
          <p:cNvPr id="5" name="Прямоугольник 4"/>
          <p:cNvSpPr/>
          <p:nvPr/>
        </p:nvSpPr>
        <p:spPr>
          <a:xfrm>
            <a:off x="8234997" y="646998"/>
            <a:ext cx="825867" cy="230832"/>
          </a:xfrm>
          <a:prstGeom prst="rect">
            <a:avLst/>
          </a:prstGeom>
          <a:noFill/>
        </p:spPr>
        <p:txBody>
          <a:bodyPr wrap="none">
            <a:spAutoFit/>
          </a:bodyPr>
          <a:lstStyle/>
          <a:p>
            <a:pPr algn="r" latinLnBrk="0">
              <a:defRPr/>
            </a:pPr>
            <a:r>
              <a:rPr lang="ru-RU" sz="900" kern="0" dirty="0">
                <a:solidFill>
                  <a:prstClr val="black"/>
                </a:solidFill>
                <a:latin typeface="Arial" charset="0"/>
              </a:rPr>
              <a:t>тыс. рублей</a:t>
            </a:r>
          </a:p>
        </p:txBody>
      </p:sp>
      <p:sp>
        <p:nvSpPr>
          <p:cNvPr id="6" name="Прямоугольник 5"/>
          <p:cNvSpPr/>
          <p:nvPr/>
        </p:nvSpPr>
        <p:spPr bwMode="auto">
          <a:xfrm>
            <a:off x="-972616" y="116633"/>
            <a:ext cx="10369152" cy="43204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endParaRPr kumimoji="0" lang="ru-RU"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endParaRPr>
          </a:p>
          <a:p>
            <a:pPr marL="716545" marR="0" lvl="0" indent="0" algn="ctr" defTabSz="914400" eaLnBrk="1" fontAlgn="base" latinLnBrk="0" hangingPunct="1">
              <a:lnSpc>
                <a:spcPct val="100000"/>
              </a:lnSpc>
              <a:spcBef>
                <a:spcPct val="0"/>
              </a:spcBef>
              <a:spcAft>
                <a:spcPct val="0"/>
              </a:spcAft>
              <a:buClrTx/>
              <a:buSzTx/>
              <a:buFontTx/>
              <a:buNone/>
              <a:tabLst/>
              <a:defRPr/>
            </a:pPr>
            <a:endParaRPr lang="ru-RU" b="1" i="1" kern="0" dirty="0">
              <a:ln/>
              <a:solidFill>
                <a:srgbClr val="EEECE1">
                  <a:lumMod val="50000"/>
                </a:srgbClr>
              </a:solidFill>
              <a:latin typeface="Times New Roman" pitchFamily="18" charset="0"/>
              <a:cs typeface="Times New Roman" pitchFamily="18" charset="0"/>
            </a:endParaRPr>
          </a:p>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Информация о динамике поступления налоговых и неналоговых доходов </a:t>
            </a:r>
            <a:r>
              <a:rPr kumimoji="0" lang="ru-RU" b="1" i="1" u="none" strike="noStrike" kern="0" cap="none" spc="0" normalizeH="0" noProof="0" dirty="0">
                <a:ln/>
                <a:solidFill>
                  <a:srgbClr val="EEECE1">
                    <a:lumMod val="50000"/>
                  </a:srgbClr>
                </a:solidFill>
                <a:effectLst/>
                <a:uLnTx/>
                <a:uFillTx/>
                <a:latin typeface="Times New Roman" pitchFamily="18" charset="0"/>
                <a:ea typeface="+mn-ea"/>
                <a:cs typeface="Times New Roman" pitchFamily="18" charset="0"/>
              </a:rPr>
              <a:t>Соболевского муниципального района Камчатского края с 2009 года</a:t>
            </a:r>
          </a:p>
          <a:p>
            <a:pPr marL="716545" marR="0" lvl="0" indent="0" algn="ctr" defTabSz="914400" eaLnBrk="1" fontAlgn="base" latinLnBrk="0" hangingPunct="1">
              <a:lnSpc>
                <a:spcPct val="100000"/>
              </a:lnSpc>
              <a:spcBef>
                <a:spcPct val="0"/>
              </a:spcBef>
              <a:spcAft>
                <a:spcPct val="0"/>
              </a:spcAft>
              <a:buClrTx/>
              <a:buSzTx/>
              <a:buFontTx/>
              <a:buNone/>
              <a:tabLst/>
              <a:defRPr/>
            </a:pPr>
            <a:endParaRPr kumimoji="0" lang="ru-RU"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94746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ÑÑÐ¸Ð½ÐºÐ¸ Ð¿Ð¾ Ð·Ð°Ð¿ÑÐ¾ÑÑ ÐºÐ°ÑÑÐ¸Ð½ÐºÐ¸ Ð³Ð»Ð¾ÑÑÐ°ÑÐ¸Ð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2933"/>
            <a:ext cx="8928992" cy="2636912"/>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95517" y="2276872"/>
            <a:ext cx="8928992" cy="4231928"/>
          </a:xfrm>
          <a:prstGeom prst="rect">
            <a:avLst/>
          </a:prstGeom>
        </p:spPr>
        <p:txBody>
          <a:bodyPr wrap="square">
            <a:spAutoFit/>
          </a:bodyPr>
          <a:lstStyle/>
          <a:p>
            <a:pPr lvl="0" algn="just" latinLnBrk="0">
              <a:spcBef>
                <a:spcPct val="0"/>
              </a:spcBef>
              <a:buClr>
                <a:srgbClr val="72A376"/>
              </a:buClr>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Бюджет</a:t>
            </a:r>
            <a:r>
              <a:rPr lang="ru-RU" sz="1500" dirty="0">
                <a:solidFill>
                  <a:srgbClr val="26282F"/>
                </a:solidFill>
                <a:latin typeface="Times New Roman" pitchFamily="18" charset="0"/>
                <a:cs typeface="Times New Roman" pitchFamily="18" charset="0"/>
              </a:rPr>
              <a:t> - </a:t>
            </a:r>
            <a:r>
              <a:rPr lang="ru-RU" sz="1500" i="1" dirty="0">
                <a:latin typeface="Times New Roman" pitchFamily="18" charset="0"/>
                <a:cs typeface="Times New Roman" pitchFamily="18" charset="0"/>
              </a:rPr>
              <a:t>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p>
          <a:p>
            <a:pPr lvl="0" algn="just" latinLnBrk="0">
              <a:spcBef>
                <a:spcPct val="0"/>
              </a:spcBef>
              <a:buClr>
                <a:srgbClr val="72A376"/>
              </a:buClr>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Консолидированный бюджет</a:t>
            </a:r>
            <a:r>
              <a:rPr lang="ru-RU" sz="1500" i="1" dirty="0">
                <a:solidFill>
                  <a:srgbClr val="26282F"/>
                </a:solidFill>
                <a:latin typeface="Times New Roman" pitchFamily="18" charset="0"/>
                <a:cs typeface="Times New Roman" pitchFamily="18" charset="0"/>
              </a:rPr>
              <a:t> - </a:t>
            </a:r>
            <a:r>
              <a:rPr lang="ru-RU" sz="1500" i="1"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p>
          <a:p>
            <a:pPr lvl="0" algn="just" latinLnBrk="0">
              <a:spcBef>
                <a:spcPct val="0"/>
              </a:spcBef>
              <a:buClr>
                <a:srgbClr val="72A376"/>
              </a:buClr>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Бюджетная система Российской Федерации</a:t>
            </a:r>
            <a:r>
              <a:rPr lang="ru-RU" sz="1500" i="1" dirty="0">
                <a:solidFill>
                  <a:srgbClr val="26282F"/>
                </a:solidFill>
                <a:latin typeface="Times New Roman" pitchFamily="18" charset="0"/>
                <a:cs typeface="Times New Roman" pitchFamily="18" charset="0"/>
              </a:rPr>
              <a:t> - </a:t>
            </a:r>
            <a:r>
              <a:rPr lang="ru-RU" sz="1500" i="1" dirty="0">
                <a:latin typeface="Times New Roman" pitchFamily="18" charset="0"/>
                <a:cs typeface="Times New Roman" pitchFamily="18" charset="0"/>
              </a:rPr>
              <a:t>основанная на экономических отношениях и государственном устройстве Российской Федерации, регулируемая законодательством Российской Федерации совокупность федерального бюджета, бюджетов субъектов Российской Федерации, местных бюджетов и бюджетов государственных внебюджетных фондов.</a:t>
            </a:r>
          </a:p>
          <a:p>
            <a:pPr lvl="0" algn="just" latinLnBrk="0">
              <a:spcBef>
                <a:spcPct val="0"/>
              </a:spcBef>
              <a:buClr>
                <a:srgbClr val="72A376"/>
              </a:buClr>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Доходы бюджета</a:t>
            </a:r>
            <a:r>
              <a:rPr lang="ru-RU" sz="1500" i="1" dirty="0">
                <a:solidFill>
                  <a:srgbClr val="26282F"/>
                </a:solidFill>
                <a:latin typeface="Times New Roman" pitchFamily="18" charset="0"/>
                <a:cs typeface="Times New Roman" pitchFamily="18" charset="0"/>
              </a:rPr>
              <a:t> - </a:t>
            </a:r>
            <a:r>
              <a:rPr lang="ru-RU" sz="1500" i="1" dirty="0">
                <a:latin typeface="Times New Roman" pitchFamily="18" charset="0"/>
                <a:cs typeface="Times New Roman" pitchFamily="18" charset="0"/>
              </a:rPr>
              <a:t>поступающие в бюджет денежные средства, за исключением средств, являющихся в соответствии с настоящим Кодексом источниками финансирования дефицита бюджета.</a:t>
            </a:r>
          </a:p>
          <a:p>
            <a:pPr lvl="0" algn="just" latinLnBrk="0">
              <a:spcBef>
                <a:spcPct val="0"/>
              </a:spcBef>
              <a:buClr>
                <a:srgbClr val="72A376"/>
              </a:buClr>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Расходы бюджета</a:t>
            </a:r>
            <a:r>
              <a:rPr lang="ru-RU" sz="1500" i="1" dirty="0">
                <a:solidFill>
                  <a:srgbClr val="26282F"/>
                </a:solidFill>
                <a:latin typeface="Times New Roman" pitchFamily="18" charset="0"/>
                <a:cs typeface="Times New Roman" pitchFamily="18" charset="0"/>
              </a:rPr>
              <a:t> - </a:t>
            </a:r>
            <a:r>
              <a:rPr lang="ru-RU" sz="1500" i="1" dirty="0">
                <a:latin typeface="Times New Roman" pitchFamily="18" charset="0"/>
                <a:cs typeface="Times New Roman" pitchFamily="18" charset="0"/>
              </a:rPr>
              <a:t>выплачиваемые из бюджета денежные средства, за исключением средств, являющихся в соответствии с настоящим Кодексом источниками финансирования дефицита бюджета.</a:t>
            </a:r>
          </a:p>
          <a:p>
            <a:pPr lvl="0" algn="just" latinLnBrk="0">
              <a:buClr>
                <a:srgbClr val="72A376"/>
              </a:buClr>
              <a:defRPr/>
            </a:pPr>
            <a:r>
              <a:rPr lang="ru-RU" sz="1500" i="1" u="sng" dirty="0">
                <a:ln w="1905"/>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Дефицит бюджета</a:t>
            </a:r>
            <a:r>
              <a:rPr lang="ru-RU" sz="1500" i="1" dirty="0">
                <a:solidFill>
                  <a:srgbClr val="FFC000"/>
                </a:solidFill>
                <a:latin typeface="Times New Roman" pitchFamily="18" charset="0"/>
                <a:ea typeface="Verdana" pitchFamily="34" charset="0"/>
                <a:cs typeface="Times New Roman" pitchFamily="18" charset="0"/>
              </a:rPr>
              <a:t> </a:t>
            </a:r>
            <a:r>
              <a:rPr lang="ru-RU" sz="1500" i="1" dirty="0">
                <a:solidFill>
                  <a:srgbClr val="26282F"/>
                </a:solidFill>
                <a:latin typeface="Times New Roman" pitchFamily="18" charset="0"/>
                <a:ea typeface="Verdana" pitchFamily="34" charset="0"/>
                <a:cs typeface="Times New Roman" pitchFamily="18" charset="0"/>
              </a:rPr>
              <a:t>- </a:t>
            </a:r>
            <a:r>
              <a:rPr lang="ru-RU" sz="1500" i="1" dirty="0">
                <a:latin typeface="Times New Roman" pitchFamily="18" charset="0"/>
                <a:ea typeface="Verdana" pitchFamily="34" charset="0"/>
                <a:cs typeface="Times New Roman" pitchFamily="18" charset="0"/>
              </a:rPr>
              <a:t>превышение расходов бюджета над его доходами.</a:t>
            </a:r>
          </a:p>
          <a:p>
            <a:pPr lvl="0" algn="just" latinLnBrk="0">
              <a:buClr>
                <a:srgbClr val="72A376"/>
              </a:buClr>
              <a:defRPr/>
            </a:pPr>
            <a:r>
              <a:rPr lang="ru-RU" sz="1500" i="1" u="sng"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Профицит бюджета</a:t>
            </a:r>
            <a:r>
              <a:rPr lang="ru-RU" sz="1500" i="1" u="sng" dirty="0">
                <a:solidFill>
                  <a:srgbClr val="FFC000"/>
                </a:solidFill>
                <a:latin typeface="Times New Roman" pitchFamily="18" charset="0"/>
                <a:ea typeface="Verdana" pitchFamily="34" charset="0"/>
                <a:cs typeface="Times New Roman" pitchFamily="18" charset="0"/>
              </a:rPr>
              <a:t> </a:t>
            </a:r>
            <a:r>
              <a:rPr lang="ru-RU" sz="1500" i="1" dirty="0">
                <a:solidFill>
                  <a:srgbClr val="26282F"/>
                </a:solidFill>
                <a:latin typeface="Times New Roman" pitchFamily="18" charset="0"/>
                <a:ea typeface="Verdana" pitchFamily="34" charset="0"/>
                <a:cs typeface="Times New Roman" pitchFamily="18" charset="0"/>
              </a:rPr>
              <a:t>- </a:t>
            </a:r>
            <a:r>
              <a:rPr lang="ru-RU" sz="1500" i="1" dirty="0">
                <a:latin typeface="Times New Roman" pitchFamily="18" charset="0"/>
                <a:ea typeface="Verdana" pitchFamily="34" charset="0"/>
                <a:cs typeface="Times New Roman" pitchFamily="18" charset="0"/>
              </a:rPr>
              <a:t>превышение доходов бюджета над его расходами.</a:t>
            </a:r>
          </a:p>
          <a:p>
            <a:pPr lvl="0" algn="just" latinLnBrk="0">
              <a:buClr>
                <a:srgbClr val="72A376"/>
              </a:buClr>
              <a:defRPr/>
            </a:pPr>
            <a:r>
              <a:rPr lang="ru-RU" sz="1500" i="1" u="sng"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Бюджетные ассигнования</a:t>
            </a:r>
            <a:r>
              <a:rPr lang="ru-RU" sz="1500" b="1" i="1" dirty="0">
                <a:solidFill>
                  <a:srgbClr val="26282F"/>
                </a:solidFill>
                <a:latin typeface="Times New Roman" pitchFamily="18" charset="0"/>
                <a:ea typeface="Verdana" pitchFamily="34" charset="0"/>
                <a:cs typeface="Times New Roman" pitchFamily="18" charset="0"/>
              </a:rPr>
              <a:t> </a:t>
            </a:r>
            <a:r>
              <a:rPr lang="ru-RU" sz="1500" i="1" dirty="0">
                <a:solidFill>
                  <a:srgbClr val="26282F"/>
                </a:solidFill>
                <a:latin typeface="Times New Roman" pitchFamily="18" charset="0"/>
                <a:ea typeface="Verdana" pitchFamily="34" charset="0"/>
                <a:cs typeface="Times New Roman" pitchFamily="18" charset="0"/>
              </a:rPr>
              <a:t>- </a:t>
            </a:r>
            <a:r>
              <a:rPr lang="ru-RU" sz="1500" i="1" dirty="0">
                <a:latin typeface="Times New Roman" pitchFamily="18" charset="0"/>
                <a:ea typeface="Verdana" pitchFamily="34" charset="0"/>
                <a:cs typeface="Times New Roman" pitchFamily="18" charset="0"/>
              </a:rPr>
              <a:t>предельные объемы денежных средств, предусмотренных в соответствующем финансовом году для исполнения бюджетных обязательств.</a:t>
            </a:r>
          </a:p>
          <a:p>
            <a:pPr lvl="0" algn="just" latinLnBrk="0">
              <a:spcBef>
                <a:spcPct val="0"/>
              </a:spcBef>
              <a:buClr>
                <a:srgbClr val="72A376"/>
              </a:buClr>
              <a:defRPr/>
            </a:pPr>
            <a:endParaRPr lang="ru-RU" sz="1400" i="1" dirty="0">
              <a:solidFill>
                <a:srgbClr val="26282F"/>
              </a:solidFill>
              <a:latin typeface="Verdana"/>
            </a:endParaRPr>
          </a:p>
        </p:txBody>
      </p:sp>
      <p:sp>
        <p:nvSpPr>
          <p:cNvPr id="6" name="Прямоугольник 5"/>
          <p:cNvSpPr/>
          <p:nvPr/>
        </p:nvSpPr>
        <p:spPr bwMode="auto">
          <a:xfrm>
            <a:off x="254481" y="1196752"/>
            <a:ext cx="8637999"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72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Глоссарий</a:t>
            </a:r>
          </a:p>
        </p:txBody>
      </p:sp>
    </p:spTree>
    <p:extLst>
      <p:ext uri="{BB962C8B-B14F-4D97-AF65-F5344CB8AC3E}">
        <p14:creationId xmlns:p14="http://schemas.microsoft.com/office/powerpoint/2010/main" val="760214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ÐÐ°ÑÑÐ¸Ð½ÐºÐ¸ Ð¿Ð¾ Ð·Ð°Ð¿ÑÐ¾ÑÑ ÐºÐ°ÑÑÐ¸Ð½ÐºÐ¸ Ð¿ÑÐ¾ÑÐµÐ½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260648"/>
            <a:ext cx="1512168" cy="15121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Диаграмма 7"/>
          <p:cNvGraphicFramePr>
            <a:graphicFrameLocks/>
          </p:cNvGraphicFramePr>
          <p:nvPr>
            <p:extLst>
              <p:ext uri="{D42A27DB-BD31-4B8C-83A1-F6EECF244321}">
                <p14:modId xmlns:p14="http://schemas.microsoft.com/office/powerpoint/2010/main" val="3254257142"/>
              </p:ext>
            </p:extLst>
          </p:nvPr>
        </p:nvGraphicFramePr>
        <p:xfrm>
          <a:off x="251520" y="1127853"/>
          <a:ext cx="3743325" cy="26717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8"/>
          <p:cNvGraphicFramePr>
            <a:graphicFrameLocks/>
          </p:cNvGraphicFramePr>
          <p:nvPr>
            <p:extLst>
              <p:ext uri="{D42A27DB-BD31-4B8C-83A1-F6EECF244321}">
                <p14:modId xmlns:p14="http://schemas.microsoft.com/office/powerpoint/2010/main" val="1994444285"/>
              </p:ext>
            </p:extLst>
          </p:nvPr>
        </p:nvGraphicFramePr>
        <p:xfrm>
          <a:off x="4572001" y="1092827"/>
          <a:ext cx="3929376" cy="26717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Диаграмма 9"/>
          <p:cNvGraphicFramePr>
            <a:graphicFrameLocks/>
          </p:cNvGraphicFramePr>
          <p:nvPr>
            <p:extLst>
              <p:ext uri="{D42A27DB-BD31-4B8C-83A1-F6EECF244321}">
                <p14:modId xmlns:p14="http://schemas.microsoft.com/office/powerpoint/2010/main" val="281481028"/>
              </p:ext>
            </p:extLst>
          </p:nvPr>
        </p:nvGraphicFramePr>
        <p:xfrm>
          <a:off x="4788024" y="3789040"/>
          <a:ext cx="3743325" cy="267176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Диаграмма 10"/>
          <p:cNvGraphicFramePr>
            <a:graphicFrameLocks/>
          </p:cNvGraphicFramePr>
          <p:nvPr>
            <p:extLst>
              <p:ext uri="{D42A27DB-BD31-4B8C-83A1-F6EECF244321}">
                <p14:modId xmlns:p14="http://schemas.microsoft.com/office/powerpoint/2010/main" val="1138996175"/>
              </p:ext>
            </p:extLst>
          </p:nvPr>
        </p:nvGraphicFramePr>
        <p:xfrm>
          <a:off x="539552" y="3861048"/>
          <a:ext cx="3960440" cy="2671763"/>
        </p:xfrm>
        <a:graphic>
          <a:graphicData uri="http://schemas.openxmlformats.org/drawingml/2006/chart">
            <c:chart xmlns:c="http://schemas.openxmlformats.org/drawingml/2006/chart" xmlns:r="http://schemas.openxmlformats.org/officeDocument/2006/relationships" r:id="rId6"/>
          </a:graphicData>
        </a:graphic>
      </p:graphicFrame>
      <p:sp>
        <p:nvSpPr>
          <p:cNvPr id="13" name="Прямоугольник 12"/>
          <p:cNvSpPr/>
          <p:nvPr/>
        </p:nvSpPr>
        <p:spPr bwMode="auto">
          <a:xfrm>
            <a:off x="-900608" y="1858"/>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Структура доходов районного бюджета в 2023-2026 годах</a:t>
            </a:r>
          </a:p>
        </p:txBody>
      </p:sp>
    </p:spTree>
    <p:extLst>
      <p:ext uri="{BB962C8B-B14F-4D97-AF65-F5344CB8AC3E}">
        <p14:creationId xmlns:p14="http://schemas.microsoft.com/office/powerpoint/2010/main" val="2370231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3"/>
          <p:cNvGraphicFramePr>
            <a:graphicFrameLocks/>
          </p:cNvGraphicFramePr>
          <p:nvPr>
            <p:extLst>
              <p:ext uri="{D42A27DB-BD31-4B8C-83A1-F6EECF244321}">
                <p14:modId xmlns:p14="http://schemas.microsoft.com/office/powerpoint/2010/main" val="2156150143"/>
              </p:ext>
            </p:extLst>
          </p:nvPr>
        </p:nvGraphicFramePr>
        <p:xfrm>
          <a:off x="179512" y="749676"/>
          <a:ext cx="8791451" cy="3471412"/>
        </p:xfrm>
        <a:graphic>
          <a:graphicData uri="http://schemas.openxmlformats.org/drawingml/2006/table">
            <a:tbl>
              <a:tblPr firstRow="1" bandRow="1">
                <a:tableStyleId>{F5AB1C69-6EDB-4FF4-983F-18BD219EF322}</a:tableStyleId>
              </a:tblPr>
              <a:tblGrid>
                <a:gridCol w="3864289">
                  <a:extLst>
                    <a:ext uri="{9D8B030D-6E8A-4147-A177-3AD203B41FA5}">
                      <a16:colId xmlns:a16="http://schemas.microsoft.com/office/drawing/2014/main" val="20000"/>
                    </a:ext>
                  </a:extLst>
                </a:gridCol>
                <a:gridCol w="1246063">
                  <a:extLst>
                    <a:ext uri="{9D8B030D-6E8A-4147-A177-3AD203B41FA5}">
                      <a16:colId xmlns:a16="http://schemas.microsoft.com/office/drawing/2014/main" val="20001"/>
                    </a:ext>
                  </a:extLst>
                </a:gridCol>
                <a:gridCol w="1256254">
                  <a:extLst>
                    <a:ext uri="{9D8B030D-6E8A-4147-A177-3AD203B41FA5}">
                      <a16:colId xmlns:a16="http://schemas.microsoft.com/office/drawing/2014/main" val="20002"/>
                    </a:ext>
                  </a:extLst>
                </a:gridCol>
                <a:gridCol w="1228943">
                  <a:extLst>
                    <a:ext uri="{9D8B030D-6E8A-4147-A177-3AD203B41FA5}">
                      <a16:colId xmlns:a16="http://schemas.microsoft.com/office/drawing/2014/main" val="20003"/>
                    </a:ext>
                  </a:extLst>
                </a:gridCol>
                <a:gridCol w="1195902">
                  <a:extLst>
                    <a:ext uri="{9D8B030D-6E8A-4147-A177-3AD203B41FA5}">
                      <a16:colId xmlns:a16="http://schemas.microsoft.com/office/drawing/2014/main" val="20004"/>
                    </a:ext>
                  </a:extLst>
                </a:gridCol>
              </a:tblGrid>
              <a:tr h="500616">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t>Наименование показателя</a:t>
                      </a:r>
                      <a:endParaRPr lang="ru-RU" sz="1100" dirty="0">
                        <a:solidFill>
                          <a:schemeClr val="bg1"/>
                        </a:solidFill>
                        <a:latin typeface="+mn-lt"/>
                      </a:endParaRPr>
                    </a:p>
                  </a:txBody>
                  <a:tcPr marL="91431" marR="91431" anchor="ct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t>2023 год (оценка)</a:t>
                      </a:r>
                      <a:endParaRPr lang="ru-RU" sz="1100" b="1" dirty="0">
                        <a:solidFill>
                          <a:schemeClr val="bg1"/>
                        </a:solidFill>
                      </a:endParaRPr>
                    </a:p>
                  </a:txBody>
                  <a:tcPr marL="91431" marR="91431" anchor="ct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solidFill>
                            <a:schemeClr val="bg1"/>
                          </a:solidFill>
                        </a:rPr>
                        <a:t>2024 год </a:t>
                      </a:r>
                      <a:endParaRPr lang="ru-RU" sz="1100" b="1" dirty="0">
                        <a:solidFill>
                          <a:schemeClr val="bg1"/>
                        </a:solidFill>
                      </a:endParaRPr>
                    </a:p>
                  </a:txBody>
                  <a:tcPr marL="91431" marR="91431" anchor="ct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solidFill>
                            <a:schemeClr val="bg1"/>
                          </a:solidFill>
                        </a:rPr>
                        <a:t>2025 год </a:t>
                      </a:r>
                      <a:endParaRPr lang="ru-RU" sz="1100" b="1" dirty="0">
                        <a:solidFill>
                          <a:schemeClr val="bg1"/>
                        </a:solidFill>
                      </a:endParaRPr>
                    </a:p>
                  </a:txBody>
                  <a:tcPr marL="91431" marR="91431" anchor="ct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solidFill>
                            <a:schemeClr val="bg1"/>
                          </a:solidFill>
                        </a:rPr>
                        <a:t>2026 год </a:t>
                      </a:r>
                      <a:endParaRPr lang="ru-RU" sz="1100" b="1" dirty="0">
                        <a:solidFill>
                          <a:schemeClr val="bg1"/>
                        </a:solidFill>
                      </a:endParaRPr>
                    </a:p>
                  </a:txBody>
                  <a:tcPr marL="91431" marR="91431" anchor="ctr"/>
                </a:tc>
                <a:extLst>
                  <a:ext uri="{0D108BD9-81ED-4DB2-BD59-A6C34878D82A}">
                    <a16:rowId xmlns:a16="http://schemas.microsoft.com/office/drawing/2014/main" val="10000"/>
                  </a:ext>
                </a:extLst>
              </a:tr>
              <a:tr h="467636">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l"/>
                      <a:r>
                        <a:rPr lang="ru-RU" sz="1100" u="none" strike="noStrike" baseline="0" dirty="0"/>
                        <a:t>НАЛОГОВЫЕ ДОХОДЫ - всего,</a:t>
                      </a:r>
                    </a:p>
                    <a:p>
                      <a:pPr algn="l"/>
                      <a:r>
                        <a:rPr lang="ru-RU" sz="1100" u="none" strike="noStrike" baseline="0" dirty="0"/>
                        <a:t>в том числе:</a:t>
                      </a:r>
                      <a:endParaRPr lang="ru-RU" sz="1100" b="1" dirty="0">
                        <a:solidFill>
                          <a:schemeClr val="tx1"/>
                        </a:solidFill>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489 191,0</a:t>
                      </a:r>
                    </a:p>
                    <a:p>
                      <a:pPr algn="ctr"/>
                      <a:endParaRPr lang="ru-RU" sz="1100" b="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655 789,5</a:t>
                      </a:r>
                    </a:p>
                    <a:p>
                      <a:pPr algn="ctr"/>
                      <a:endParaRPr lang="ru-RU" sz="1100" b="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dirty="0"/>
                        <a:t>7</a:t>
                      </a:r>
                      <a:r>
                        <a:rPr lang="ru-RU" sz="1100" dirty="0"/>
                        <a:t>02 860,5</a:t>
                      </a:r>
                    </a:p>
                    <a:p>
                      <a:pPr algn="ctr"/>
                      <a:endParaRPr lang="ru-RU" sz="1100" b="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dirty="0"/>
                        <a:t>758 633,5</a:t>
                      </a:r>
                      <a:endParaRPr lang="ru-RU" sz="1100" dirty="0"/>
                    </a:p>
                    <a:p>
                      <a:pPr algn="ctr"/>
                      <a:endParaRPr lang="ru-RU" sz="1100" b="1" dirty="0">
                        <a:latin typeface="+mn-lt"/>
                      </a:endParaRPr>
                    </a:p>
                  </a:txBody>
                  <a:tcPr marL="91431" marR="91431" anchor="ctr"/>
                </a:tc>
                <a:extLst>
                  <a:ext uri="{0D108BD9-81ED-4DB2-BD59-A6C34878D82A}">
                    <a16:rowId xmlns:a16="http://schemas.microsoft.com/office/drawing/2014/main" val="10001"/>
                  </a:ext>
                </a:extLst>
              </a:tr>
              <a:tr h="365318">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НАЛОГ НА ПРИБЫЛЬ ОРГАНИЗАЦИЙ</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i="0" dirty="0">
                          <a:latin typeface="Verdana" panose="020B0604030504040204" pitchFamily="34" charset="0"/>
                          <a:ea typeface="Verdana" panose="020B0604030504040204" pitchFamily="34" charset="0"/>
                        </a:rPr>
                        <a:t>5 593,0</a:t>
                      </a:r>
                      <a:endParaRPr lang="ru-RU" sz="1100" i="0" dirty="0">
                        <a:latin typeface="Verdana" panose="020B0604030504040204" pitchFamily="34" charset="0"/>
                        <a:ea typeface="Verdana" panose="020B0604030504040204" pitchFamily="34" charset="0"/>
                      </a:endParaRPr>
                    </a:p>
                  </a:txBody>
                  <a:tcPr marL="91431" marR="91431" anchor="ctr"/>
                </a:tc>
                <a:extLst>
                  <a:ext uri="{0D108BD9-81ED-4DB2-BD59-A6C34878D82A}">
                    <a16:rowId xmlns:a16="http://schemas.microsoft.com/office/drawing/2014/main" val="10002"/>
                  </a:ext>
                </a:extLst>
              </a:tr>
              <a:tr h="527680">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НАЛОГ НА ДОХОДЫ ФИЗИЧЕСКИХ</a:t>
                      </a:r>
                      <a:r>
                        <a:rPr lang="ru-RU" sz="1100" baseline="0" dirty="0"/>
                        <a:t> ЛИЦ</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352 377,0</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400 417,0</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dirty="0"/>
                        <a:t>4</a:t>
                      </a:r>
                      <a:r>
                        <a:rPr lang="ru-RU" sz="1100" dirty="0"/>
                        <a:t>37 625,0</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dirty="0"/>
                        <a:t>478 312,0</a:t>
                      </a:r>
                      <a:endParaRPr lang="ru-RU" sz="1100" i="1" dirty="0">
                        <a:latin typeface="+mn-lt"/>
                      </a:endParaRPr>
                    </a:p>
                  </a:txBody>
                  <a:tcPr marL="91431" marR="91431" anchor="ctr"/>
                </a:tc>
                <a:extLst>
                  <a:ext uri="{0D108BD9-81ED-4DB2-BD59-A6C34878D82A}">
                    <a16:rowId xmlns:a16="http://schemas.microsoft.com/office/drawing/2014/main" val="10003"/>
                  </a:ext>
                </a:extLst>
              </a:tr>
              <a:tr h="316863">
                <a:tc>
                  <a:txBody>
                    <a:bodyPr/>
                    <a:lstStyle/>
                    <a:p>
                      <a:r>
                        <a:rPr lang="ru-RU" sz="1100" i="0" dirty="0">
                          <a:latin typeface="Verdana" panose="020B0604030504040204" pitchFamily="34" charset="0"/>
                          <a:ea typeface="Verdana" panose="020B0604030504040204" pitchFamily="34" charset="0"/>
                        </a:rPr>
                        <a:t>НАЛОГ НА ТОВАРЫ</a:t>
                      </a:r>
                    </a:p>
                  </a:txBody>
                  <a:tcPr marL="91431" marR="91431" anchor="ctr"/>
                </a:tc>
                <a:tc>
                  <a:txBody>
                    <a:bodyPr/>
                    <a:lstStyle/>
                    <a:p>
                      <a:pPr algn="ctr"/>
                      <a:r>
                        <a:rPr lang="ru-RU" sz="1100" i="0" dirty="0">
                          <a:latin typeface="Verdana" panose="020B0604030504040204" pitchFamily="34" charset="0"/>
                          <a:ea typeface="Verdana" panose="020B0604030504040204" pitchFamily="34" charset="0"/>
                        </a:rPr>
                        <a:t>273,0</a:t>
                      </a:r>
                    </a:p>
                  </a:txBody>
                  <a:tcPr marL="91431" marR="91431" anchor="ctr"/>
                </a:tc>
                <a:tc>
                  <a:txBody>
                    <a:bodyPr/>
                    <a:lstStyle/>
                    <a:p>
                      <a:pPr algn="ctr"/>
                      <a:r>
                        <a:rPr lang="ru-RU" sz="1100" i="0" dirty="0">
                          <a:latin typeface="Verdana" panose="020B0604030504040204" pitchFamily="34" charset="0"/>
                          <a:ea typeface="Verdana" panose="020B0604030504040204" pitchFamily="34" charset="0"/>
                        </a:rPr>
                        <a:t>332,5</a:t>
                      </a:r>
                    </a:p>
                  </a:txBody>
                  <a:tcPr marL="91431" marR="91431" anchor="ctr"/>
                </a:tc>
                <a:tc>
                  <a:txBody>
                    <a:bodyPr/>
                    <a:lstStyle/>
                    <a:p>
                      <a:pPr algn="ctr"/>
                      <a:r>
                        <a:rPr lang="ru-RU" sz="1100" i="0" dirty="0">
                          <a:latin typeface="Verdana" panose="020B0604030504040204" pitchFamily="34" charset="0"/>
                          <a:ea typeface="Verdana" panose="020B0604030504040204" pitchFamily="34" charset="0"/>
                        </a:rPr>
                        <a:t>342,5</a:t>
                      </a:r>
                    </a:p>
                  </a:txBody>
                  <a:tcPr marL="91431" marR="91431" anchor="ctr"/>
                </a:tc>
                <a:tc>
                  <a:txBody>
                    <a:bodyPr/>
                    <a:lstStyle/>
                    <a:p>
                      <a:pPr algn="ctr"/>
                      <a:r>
                        <a:rPr lang="ru-RU" sz="1100" i="0" dirty="0">
                          <a:latin typeface="Verdana" panose="020B0604030504040204" pitchFamily="34" charset="0"/>
                          <a:ea typeface="Verdana" panose="020B0604030504040204" pitchFamily="34" charset="0"/>
                        </a:rPr>
                        <a:t>3</a:t>
                      </a:r>
                      <a:r>
                        <a:rPr lang="en-US" sz="1100" i="0" dirty="0">
                          <a:latin typeface="Verdana" panose="020B0604030504040204" pitchFamily="34" charset="0"/>
                          <a:ea typeface="Verdana" panose="020B0604030504040204" pitchFamily="34" charset="0"/>
                        </a:rPr>
                        <a:t>81,5</a:t>
                      </a:r>
                      <a:endParaRPr lang="ru-RU" sz="1100" i="0" dirty="0">
                        <a:latin typeface="Verdana" panose="020B0604030504040204" pitchFamily="34" charset="0"/>
                        <a:ea typeface="Verdana" panose="020B0604030504040204" pitchFamily="34" charset="0"/>
                      </a:endParaRPr>
                    </a:p>
                  </a:txBody>
                  <a:tcPr marL="91431" marR="91431" anchor="ctr"/>
                </a:tc>
                <a:extLst>
                  <a:ext uri="{0D108BD9-81ED-4DB2-BD59-A6C34878D82A}">
                    <a16:rowId xmlns:a16="http://schemas.microsoft.com/office/drawing/2014/main" val="211551612"/>
                  </a:ext>
                </a:extLst>
              </a:tr>
              <a:tr h="392377">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НАЛОГ НА СОВОКУПНЫЙ ДОХОД</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47 244,0</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latin typeface="Verdana" panose="020B0604030504040204" pitchFamily="34" charset="0"/>
                          <a:ea typeface="Verdana" panose="020B0604030504040204" pitchFamily="34" charset="0"/>
                        </a:rPr>
                        <a:t>165 962,0</a:t>
                      </a: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174 827,0</a:t>
                      </a:r>
                      <a:endParaRPr lang="ru-RU" sz="1100" i="1" dirty="0">
                        <a:solidFill>
                          <a:schemeClr val="tx1"/>
                        </a:solidFill>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dirty="0"/>
                        <a:t>183 281,0</a:t>
                      </a:r>
                      <a:endParaRPr lang="ru-RU" sz="1100" i="1" dirty="0">
                        <a:latin typeface="+mn-lt"/>
                      </a:endParaRPr>
                    </a:p>
                  </a:txBody>
                  <a:tcPr marL="91431" marR="91431" anchor="ctr"/>
                </a:tc>
                <a:extLst>
                  <a:ext uri="{0D108BD9-81ED-4DB2-BD59-A6C34878D82A}">
                    <a16:rowId xmlns:a16="http://schemas.microsoft.com/office/drawing/2014/main" val="10005"/>
                  </a:ext>
                </a:extLst>
              </a:tr>
              <a:tr h="470853">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l" defTabSz="963856" rtl="0" eaLnBrk="1" fontAlgn="auto" latinLnBrk="0" hangingPunct="1">
                        <a:lnSpc>
                          <a:spcPct val="100000"/>
                        </a:lnSpc>
                        <a:spcBef>
                          <a:spcPts val="0"/>
                        </a:spcBef>
                        <a:spcAft>
                          <a:spcPts val="0"/>
                        </a:spcAft>
                        <a:buClrTx/>
                        <a:buSzTx/>
                        <a:buFontTx/>
                        <a:buNone/>
                        <a:tabLst/>
                        <a:defRPr/>
                      </a:pPr>
                      <a:r>
                        <a:rPr kumimoji="0" lang="ru-RU" sz="1100" u="none" strike="noStrike" kern="1200" cap="none" spc="0" normalizeH="0" baseline="0" noProof="0" dirty="0">
                          <a:ln>
                            <a:noFill/>
                          </a:ln>
                          <a:effectLst/>
                          <a:uLnTx/>
                          <a:uFillTx/>
                        </a:rPr>
                        <a:t>НАЛОГ НА ИМУЩЕСТВО</a:t>
                      </a:r>
                      <a:endParaRPr kumimoji="0" lang="ru-RU" sz="1100" b="0" i="1" u="none" strike="noStrike" kern="1200" cap="none" spc="0" normalizeH="0" baseline="0" noProof="0" dirty="0">
                        <a:ln>
                          <a:noFill/>
                        </a:ln>
                        <a:solidFill>
                          <a:prstClr val="black"/>
                        </a:solidFill>
                        <a:effectLst/>
                        <a:uLnTx/>
                        <a:uFillTx/>
                        <a:latin typeface="+mn-lt"/>
                        <a:ea typeface="+mn-ea"/>
                        <a:cs typeface="+mn-cs"/>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88 913,0</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latin typeface="Verdana" panose="020B0604030504040204" pitchFamily="34" charset="0"/>
                          <a:ea typeface="Verdana" panose="020B0604030504040204" pitchFamily="34" charset="0"/>
                        </a:rPr>
                        <a:t>88 678,0</a:t>
                      </a: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89 650,0</a:t>
                      </a:r>
                      <a:endParaRPr lang="ru-RU" sz="1100" i="1" dirty="0">
                        <a:solidFill>
                          <a:schemeClr val="tx1"/>
                        </a:solidFill>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dirty="0"/>
                        <a:t>90 636,0</a:t>
                      </a:r>
                      <a:endParaRPr lang="ru-RU" sz="1100" i="1" dirty="0">
                        <a:latin typeface="+mn-lt"/>
                      </a:endParaRPr>
                    </a:p>
                  </a:txBody>
                  <a:tcPr marL="91431" marR="91431" anchor="ctr"/>
                </a:tc>
                <a:extLst>
                  <a:ext uri="{0D108BD9-81ED-4DB2-BD59-A6C34878D82A}">
                    <a16:rowId xmlns:a16="http://schemas.microsoft.com/office/drawing/2014/main" val="10006"/>
                  </a:ext>
                </a:extLst>
              </a:tr>
              <a:tr h="430069">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ГОСУДАРСТВЕННАЯ ПОШЛИНА</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dirty="0"/>
                        <a:t>3</a:t>
                      </a:r>
                      <a:r>
                        <a:rPr lang="ru-RU" sz="1100" dirty="0"/>
                        <a:t>84,0</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400,0</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dirty="0"/>
                        <a:t>4</a:t>
                      </a:r>
                      <a:r>
                        <a:rPr lang="ru-RU" sz="1100" dirty="0"/>
                        <a:t>16,0</a:t>
                      </a:r>
                      <a:endParaRPr lang="ru-RU" sz="1100" i="1" dirty="0">
                        <a:latin typeface="+mn-lt"/>
                      </a:endParaRPr>
                    </a:p>
                  </a:txBody>
                  <a:tcPr marL="91431" marR="91431"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100" dirty="0"/>
                        <a:t>430</a:t>
                      </a:r>
                      <a:r>
                        <a:rPr lang="ru-RU" sz="1100" dirty="0"/>
                        <a:t>,0</a:t>
                      </a:r>
                      <a:endParaRPr lang="ru-RU" sz="1100" i="1" dirty="0">
                        <a:latin typeface="+mn-lt"/>
                      </a:endParaRPr>
                    </a:p>
                  </a:txBody>
                  <a:tcPr marL="91431" marR="91431" anchor="ctr"/>
                </a:tc>
                <a:extLst>
                  <a:ext uri="{0D108BD9-81ED-4DB2-BD59-A6C34878D82A}">
                    <a16:rowId xmlns:a16="http://schemas.microsoft.com/office/drawing/2014/main" val="10007"/>
                  </a:ext>
                </a:extLst>
              </a:tr>
            </a:tbl>
          </a:graphicData>
        </a:graphic>
      </p:graphicFrame>
      <p:sp>
        <p:nvSpPr>
          <p:cNvPr id="4" name="Прямоугольник 3"/>
          <p:cNvSpPr/>
          <p:nvPr/>
        </p:nvSpPr>
        <p:spPr>
          <a:xfrm>
            <a:off x="8146763" y="533775"/>
            <a:ext cx="757238" cy="215900"/>
          </a:xfrm>
          <a:prstGeom prst="rect">
            <a:avLst/>
          </a:prstGeom>
        </p:spPr>
        <p:txBody>
          <a:bodyPr wrap="none">
            <a:spAutoFit/>
          </a:bodyPr>
          <a:lstStyle/>
          <a:p>
            <a:pPr algn="r" latinLnBrk="0">
              <a:defRPr/>
            </a:pPr>
            <a:r>
              <a:rPr lang="ru-RU" sz="800" kern="0" dirty="0">
                <a:solidFill>
                  <a:prstClr val="black"/>
                </a:solidFill>
                <a:latin typeface="Arial" charset="0"/>
              </a:rPr>
              <a:t>тыс. рублей</a:t>
            </a:r>
          </a:p>
        </p:txBody>
      </p:sp>
      <p:sp>
        <p:nvSpPr>
          <p:cNvPr id="5" name="Прямоугольник 4"/>
          <p:cNvSpPr/>
          <p:nvPr/>
        </p:nvSpPr>
        <p:spPr bwMode="auto">
          <a:xfrm>
            <a:off x="-828600" y="-12764"/>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5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Объемы поступлений налоговых доходов на 2023 -2026 годы</a:t>
            </a:r>
          </a:p>
        </p:txBody>
      </p:sp>
      <p:graphicFrame>
        <p:nvGraphicFramePr>
          <p:cNvPr id="7" name="Диаграмма 6">
            <a:extLst>
              <a:ext uri="{FF2B5EF4-FFF2-40B4-BE49-F238E27FC236}">
                <a16:creationId xmlns:a16="http://schemas.microsoft.com/office/drawing/2014/main" id="{FA685EA1-9AD9-42C6-B9E1-61B1E5D52E6D}"/>
              </a:ext>
            </a:extLst>
          </p:cNvPr>
          <p:cNvGraphicFramePr/>
          <p:nvPr>
            <p:extLst>
              <p:ext uri="{D42A27DB-BD31-4B8C-83A1-F6EECF244321}">
                <p14:modId xmlns:p14="http://schemas.microsoft.com/office/powerpoint/2010/main" val="2426612863"/>
              </p:ext>
            </p:extLst>
          </p:nvPr>
        </p:nvGraphicFramePr>
        <p:xfrm>
          <a:off x="179511" y="4289329"/>
          <a:ext cx="8712969" cy="24520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247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3"/>
          <p:cNvGraphicFramePr>
            <a:graphicFrameLocks/>
          </p:cNvGraphicFramePr>
          <p:nvPr>
            <p:extLst>
              <p:ext uri="{D42A27DB-BD31-4B8C-83A1-F6EECF244321}">
                <p14:modId xmlns:p14="http://schemas.microsoft.com/office/powerpoint/2010/main" val="199459688"/>
              </p:ext>
            </p:extLst>
          </p:nvPr>
        </p:nvGraphicFramePr>
        <p:xfrm>
          <a:off x="107950" y="1073151"/>
          <a:ext cx="8928099" cy="3546795"/>
        </p:xfrm>
        <a:graphic>
          <a:graphicData uri="http://schemas.openxmlformats.org/drawingml/2006/table">
            <a:tbl>
              <a:tblPr firstRow="1" bandRow="1">
                <a:tableStyleId>{1FECB4D8-DB02-4DC6-A0A2-4F2EBAE1DC90}</a:tableStyleId>
              </a:tblPr>
              <a:tblGrid>
                <a:gridCol w="3959994">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199330">
                  <a:extLst>
                    <a:ext uri="{9D8B030D-6E8A-4147-A177-3AD203B41FA5}">
                      <a16:colId xmlns:a16="http://schemas.microsoft.com/office/drawing/2014/main" val="20002"/>
                    </a:ext>
                  </a:extLst>
                </a:gridCol>
                <a:gridCol w="1008130">
                  <a:extLst>
                    <a:ext uri="{9D8B030D-6E8A-4147-A177-3AD203B41FA5}">
                      <a16:colId xmlns:a16="http://schemas.microsoft.com/office/drawing/2014/main" val="20003"/>
                    </a:ext>
                  </a:extLst>
                </a:gridCol>
                <a:gridCol w="1032453">
                  <a:extLst>
                    <a:ext uri="{9D8B030D-6E8A-4147-A177-3AD203B41FA5}">
                      <a16:colId xmlns:a16="http://schemas.microsoft.com/office/drawing/2014/main" val="20004"/>
                    </a:ext>
                  </a:extLst>
                </a:gridCol>
              </a:tblGrid>
              <a:tr h="347632">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t>Наименование показателя</a:t>
                      </a:r>
                      <a:endParaRPr lang="ru-RU" sz="1100" b="1" dirty="0">
                        <a:solidFill>
                          <a:schemeClr val="bg1"/>
                        </a:solidFill>
                      </a:endParaRPr>
                    </a:p>
                  </a:txBody>
                  <a:tcPr marL="91431" marR="91431" marT="45722" marB="45722" anchor="ct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t>2023 год (оценка)</a:t>
                      </a:r>
                      <a:endParaRPr lang="ru-RU" sz="1100" b="1" dirty="0">
                        <a:solidFill>
                          <a:schemeClr val="bg1"/>
                        </a:solidFill>
                      </a:endParaRPr>
                    </a:p>
                  </a:txBody>
                  <a:tcPr marL="91431" marR="91431" marT="45722" marB="45722" anchor="ct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solidFill>
                            <a:schemeClr val="bg1"/>
                          </a:solidFill>
                        </a:rPr>
                        <a:t>2024 год </a:t>
                      </a:r>
                      <a:endParaRPr lang="ru-RU" sz="1100" b="1" dirty="0">
                        <a:solidFill>
                          <a:schemeClr val="bg1"/>
                        </a:solidFill>
                      </a:endParaRPr>
                    </a:p>
                  </a:txBody>
                  <a:tcPr marL="91431" marR="91431" marT="45722" marB="45722" anchor="ct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solidFill>
                            <a:schemeClr val="bg1"/>
                          </a:solidFill>
                        </a:rPr>
                        <a:t>2025 год </a:t>
                      </a:r>
                      <a:endParaRPr lang="ru-RU" sz="1100" b="1" dirty="0">
                        <a:solidFill>
                          <a:schemeClr val="bg1"/>
                        </a:solidFill>
                      </a:endParaRPr>
                    </a:p>
                  </a:txBody>
                  <a:tcPr marL="91431" marR="91431" marT="45722" marB="45722" anchor="ct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ru-RU" sz="1100" dirty="0">
                          <a:solidFill>
                            <a:schemeClr val="bg1"/>
                          </a:solidFill>
                        </a:rPr>
                        <a:t>2026 год </a:t>
                      </a:r>
                      <a:endParaRPr lang="ru-RU" sz="1100" b="1" dirty="0">
                        <a:solidFill>
                          <a:schemeClr val="bg1"/>
                        </a:solidFill>
                      </a:endParaRPr>
                    </a:p>
                  </a:txBody>
                  <a:tcPr marL="91431" marR="91431" marT="45722" marB="45722" anchor="ctr"/>
                </a:tc>
                <a:extLst>
                  <a:ext uri="{0D108BD9-81ED-4DB2-BD59-A6C34878D82A}">
                    <a16:rowId xmlns:a16="http://schemas.microsoft.com/office/drawing/2014/main" val="10000"/>
                  </a:ext>
                </a:extLst>
              </a:tr>
              <a:tr h="432280">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НЕНАЛОГОВЫЕ ДОХОДЫ - всего, в том числе:</a:t>
                      </a:r>
                      <a:endParaRPr lang="ru-RU" sz="1100" b="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14 986,0</a:t>
                      </a:r>
                      <a:endParaRPr lang="ru-RU" sz="1100" b="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15 039,0</a:t>
                      </a:r>
                      <a:endParaRPr lang="ru-RU" sz="1100" b="1" dirty="0">
                        <a:solidFill>
                          <a:schemeClr val="tx1"/>
                        </a:solidFill>
                      </a:endParaRP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15 130,7</a:t>
                      </a:r>
                      <a:endParaRPr lang="ru-RU" sz="1100" b="1" dirty="0">
                        <a:solidFill>
                          <a:schemeClr val="tx1"/>
                        </a:solidFill>
                      </a:endParaRP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14 909,8</a:t>
                      </a:r>
                      <a:endParaRPr lang="ru-RU" sz="1100" b="1" dirty="0">
                        <a:solidFill>
                          <a:schemeClr val="tx1"/>
                        </a:solidFill>
                      </a:endParaRPr>
                    </a:p>
                  </a:txBody>
                  <a:tcPr marL="91431" marR="91431" marT="45722" marB="45722" anchor="ctr"/>
                </a:tc>
                <a:extLst>
                  <a:ext uri="{0D108BD9-81ED-4DB2-BD59-A6C34878D82A}">
                    <a16:rowId xmlns:a16="http://schemas.microsoft.com/office/drawing/2014/main" val="10001"/>
                  </a:ext>
                </a:extLst>
              </a:tr>
              <a:tr h="495561">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ДОХОДЫ ОТ ИСПОЛЬЗОВАНИЯ ИМУЩЕСТВА, НАХОДЯЩЕГОСЯ В ГОСУДАРСТВЕННОЙ И МУНИЦИПАЛЬНОЙ СОБСТВЕННОСТИ</a:t>
                      </a:r>
                      <a:endParaRPr lang="ru-RU" sz="1100" i="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5 868,0</a:t>
                      </a:r>
                      <a:endParaRPr lang="ru-RU" sz="1100" i="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solidFill>
                            <a:schemeClr val="tx1"/>
                          </a:solidFill>
                        </a:rPr>
                        <a:t>6056,8</a:t>
                      </a: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5 856,8</a:t>
                      </a:r>
                      <a:endParaRPr lang="ru-RU" sz="1100" i="1" dirty="0">
                        <a:solidFill>
                          <a:schemeClr val="tx1"/>
                        </a:solidFill>
                      </a:endParaRP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5 956,8</a:t>
                      </a:r>
                      <a:endParaRPr lang="ru-RU" sz="1100" i="1" dirty="0">
                        <a:solidFill>
                          <a:schemeClr val="tx1"/>
                        </a:solidFill>
                      </a:endParaRPr>
                    </a:p>
                  </a:txBody>
                  <a:tcPr marL="91431" marR="91431" marT="45722" marB="45722" anchor="ctr"/>
                </a:tc>
                <a:extLst>
                  <a:ext uri="{0D108BD9-81ED-4DB2-BD59-A6C34878D82A}">
                    <a16:rowId xmlns:a16="http://schemas.microsoft.com/office/drawing/2014/main" val="10002"/>
                  </a:ext>
                </a:extLst>
              </a:tr>
              <a:tr h="45084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ПЛАТЕЖИ ПРИ ПОЛЬЗОВАНИИ ПРИРОДНЫМИ РЕСУРСАМИ</a:t>
                      </a:r>
                      <a:endParaRPr lang="ru-RU" sz="1100" i="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t>535,6</a:t>
                      </a: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solidFill>
                            <a:schemeClr val="tx1"/>
                          </a:solidFill>
                        </a:rPr>
                        <a:t>415,9</a:t>
                      </a: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solidFill>
                            <a:schemeClr val="tx1"/>
                          </a:solidFill>
                        </a:rPr>
                        <a:t>415,9</a:t>
                      </a: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solidFill>
                            <a:schemeClr val="tx1"/>
                          </a:solidFill>
                        </a:rPr>
                        <a:t>415,9</a:t>
                      </a:r>
                    </a:p>
                  </a:txBody>
                  <a:tcPr marL="91431" marR="91431" marT="45722" marB="45722" anchor="ctr"/>
                </a:tc>
                <a:extLst>
                  <a:ext uri="{0D108BD9-81ED-4DB2-BD59-A6C34878D82A}">
                    <a16:rowId xmlns:a16="http://schemas.microsoft.com/office/drawing/2014/main" val="10003"/>
                  </a:ext>
                </a:extLst>
              </a:tr>
              <a:tr h="516821">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ДОХОДЫ ОТ ОКАЗАНИЯ ПЛАТНЫХ УСЛУГ (РАБОТ) И КОМПЕНСАЦИИ ЗАТРАТ ГОСУДАРСТВА</a:t>
                      </a:r>
                      <a:endParaRPr lang="ru-RU" sz="1100" i="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6 671,4</a:t>
                      </a:r>
                      <a:endParaRPr lang="ru-RU" sz="1100" i="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100" dirty="0">
                        <a:solidFill>
                          <a:srgbClr val="FF0000"/>
                        </a:solidFill>
                      </a:endParaRPr>
                    </a:p>
                    <a:p>
                      <a:pPr algn="ctr"/>
                      <a:r>
                        <a:rPr lang="ru-RU" sz="1100" dirty="0">
                          <a:solidFill>
                            <a:schemeClr val="tx1"/>
                          </a:solidFill>
                        </a:rPr>
                        <a:t>6 042,7</a:t>
                      </a:r>
                    </a:p>
                    <a:p>
                      <a:pPr algn="ctr"/>
                      <a:endParaRPr lang="ru-RU" sz="1100" i="1" dirty="0">
                        <a:solidFill>
                          <a:srgbClr val="FF0000"/>
                        </a:solidFill>
                      </a:endParaRP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6 284,4</a:t>
                      </a:r>
                      <a:endParaRPr lang="ru-RU" sz="1100" i="1" dirty="0">
                        <a:solidFill>
                          <a:schemeClr val="tx1"/>
                        </a:solidFill>
                      </a:endParaRP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6 163,5</a:t>
                      </a:r>
                      <a:endParaRPr lang="ru-RU" sz="1100" i="1" dirty="0">
                        <a:solidFill>
                          <a:schemeClr val="tx1"/>
                        </a:solidFill>
                      </a:endParaRPr>
                    </a:p>
                  </a:txBody>
                  <a:tcPr marL="91431" marR="91431" marT="45722" marB="45722" anchor="ctr"/>
                </a:tc>
                <a:extLst>
                  <a:ext uri="{0D108BD9-81ED-4DB2-BD59-A6C34878D82A}">
                    <a16:rowId xmlns:a16="http://schemas.microsoft.com/office/drawing/2014/main" val="10004"/>
                  </a:ext>
                </a:extLst>
              </a:tr>
              <a:tr h="532949">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ДОХОДЫ ОТ ПРОДАЖИ МАТЕРИАЛЬНЫХ И НЕМАТЕРИАЛЬНЫХ АКТИВОВ</a:t>
                      </a:r>
                      <a:endParaRPr lang="ru-RU" sz="1100" i="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t>1 700,0</a:t>
                      </a:r>
                      <a:endParaRPr lang="ru-RU" sz="1100" i="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1 750,0</a:t>
                      </a:r>
                      <a:endParaRPr lang="ru-RU" sz="1100" i="1" dirty="0">
                        <a:solidFill>
                          <a:schemeClr val="tx1"/>
                        </a:solidFill>
                      </a:endParaRP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1 800,0</a:t>
                      </a:r>
                      <a:endParaRPr lang="ru-RU" sz="1100" i="1" dirty="0">
                        <a:solidFill>
                          <a:schemeClr val="tx1"/>
                        </a:solidFill>
                      </a:endParaRP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dirty="0">
                          <a:solidFill>
                            <a:schemeClr val="tx1"/>
                          </a:solidFill>
                        </a:rPr>
                        <a:t>1 600,0</a:t>
                      </a:r>
                      <a:endParaRPr lang="ru-RU" sz="1100" i="1" dirty="0">
                        <a:solidFill>
                          <a:schemeClr val="tx1"/>
                        </a:solidFill>
                      </a:endParaRPr>
                    </a:p>
                  </a:txBody>
                  <a:tcPr marL="91431" marR="91431" marT="45722" marB="45722" anchor="ctr"/>
                </a:tc>
                <a:extLst>
                  <a:ext uri="{0D108BD9-81ED-4DB2-BD59-A6C34878D82A}">
                    <a16:rowId xmlns:a16="http://schemas.microsoft.com/office/drawing/2014/main" val="10005"/>
                  </a:ext>
                </a:extLst>
              </a:tr>
              <a:tr h="371853">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ru-RU" sz="1100" dirty="0"/>
                        <a:t>ШТРАФЫ, САНКЦИИ, ВОЗМЕЩЕНИЕ УЩЕРБА</a:t>
                      </a:r>
                      <a:endParaRPr lang="ru-RU" sz="1100" i="1" dirty="0"/>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t>211,0</a:t>
                      </a: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solidFill>
                            <a:schemeClr val="tx1"/>
                          </a:solidFill>
                        </a:rPr>
                        <a:t>773,6</a:t>
                      </a: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ru-RU" sz="1100" i="1" dirty="0">
                          <a:solidFill>
                            <a:schemeClr val="tx1"/>
                          </a:solidFill>
                        </a:rPr>
                        <a:t>773,6</a:t>
                      </a:r>
                    </a:p>
                  </a:txBody>
                  <a:tcPr marL="91431" marR="91431" marT="45722" marB="45722"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100" dirty="0"/>
                    </a:p>
                    <a:p>
                      <a:pPr algn="ctr"/>
                      <a:r>
                        <a:rPr lang="ru-RU" sz="1100" dirty="0"/>
                        <a:t>773,6</a:t>
                      </a:r>
                    </a:p>
                    <a:p>
                      <a:pPr algn="ctr"/>
                      <a:endParaRPr lang="ru-RU" sz="1100" i="1" dirty="0"/>
                    </a:p>
                  </a:txBody>
                  <a:tcPr marL="91431" marR="91431" marT="45722" marB="45722" anchor="ctr"/>
                </a:tc>
                <a:extLst>
                  <a:ext uri="{0D108BD9-81ED-4DB2-BD59-A6C34878D82A}">
                    <a16:rowId xmlns:a16="http://schemas.microsoft.com/office/drawing/2014/main" val="10006"/>
                  </a:ext>
                </a:extLst>
              </a:tr>
            </a:tbl>
          </a:graphicData>
        </a:graphic>
      </p:graphicFrame>
      <p:sp>
        <p:nvSpPr>
          <p:cNvPr id="4" name="Прямоугольник 3"/>
          <p:cNvSpPr/>
          <p:nvPr/>
        </p:nvSpPr>
        <p:spPr>
          <a:xfrm>
            <a:off x="8240713" y="857250"/>
            <a:ext cx="757237" cy="215900"/>
          </a:xfrm>
          <a:prstGeom prst="rect">
            <a:avLst/>
          </a:prstGeom>
        </p:spPr>
        <p:txBody>
          <a:bodyPr wrap="none">
            <a:spAutoFit/>
          </a:bodyPr>
          <a:lstStyle/>
          <a:p>
            <a:pPr algn="r" latinLnBrk="0">
              <a:defRPr/>
            </a:pPr>
            <a:r>
              <a:rPr lang="ru-RU" sz="800" kern="0" dirty="0">
                <a:solidFill>
                  <a:prstClr val="black"/>
                </a:solidFill>
                <a:latin typeface="Arial" charset="0"/>
              </a:rPr>
              <a:t>тыс. рублей</a:t>
            </a:r>
          </a:p>
        </p:txBody>
      </p:sp>
      <p:sp>
        <p:nvSpPr>
          <p:cNvPr id="6" name="Прямоугольник 5"/>
          <p:cNvSpPr/>
          <p:nvPr/>
        </p:nvSpPr>
        <p:spPr bwMode="auto">
          <a:xfrm>
            <a:off x="-540568" y="188640"/>
            <a:ext cx="9756576"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36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Объемы поступлений неналоговых доходов на 2023-2026 годы</a:t>
            </a:r>
          </a:p>
        </p:txBody>
      </p:sp>
      <p:graphicFrame>
        <p:nvGraphicFramePr>
          <p:cNvPr id="8" name="Диаграмма 7">
            <a:extLst>
              <a:ext uri="{FF2B5EF4-FFF2-40B4-BE49-F238E27FC236}">
                <a16:creationId xmlns:a16="http://schemas.microsoft.com/office/drawing/2014/main" id="{737E6AA5-9B3E-4199-8A55-ECBBCC72809B}"/>
              </a:ext>
            </a:extLst>
          </p:cNvPr>
          <p:cNvGraphicFramePr/>
          <p:nvPr>
            <p:extLst>
              <p:ext uri="{D42A27DB-BD31-4B8C-83A1-F6EECF244321}">
                <p14:modId xmlns:p14="http://schemas.microsoft.com/office/powerpoint/2010/main" val="3883927595"/>
              </p:ext>
            </p:extLst>
          </p:nvPr>
        </p:nvGraphicFramePr>
        <p:xfrm>
          <a:off x="179511" y="4619946"/>
          <a:ext cx="8818439" cy="21214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94434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bwMode="auto">
          <a:xfrm>
            <a:off x="-900608" y="116632"/>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32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Основные налоговые доходы районного бюджета</a:t>
            </a:r>
          </a:p>
        </p:txBody>
      </p:sp>
      <p:graphicFrame>
        <p:nvGraphicFramePr>
          <p:cNvPr id="9" name="Объект 5"/>
          <p:cNvGraphicFramePr>
            <a:graphicFrameLocks/>
          </p:cNvGraphicFramePr>
          <p:nvPr>
            <p:extLst>
              <p:ext uri="{D42A27DB-BD31-4B8C-83A1-F6EECF244321}">
                <p14:modId xmlns:p14="http://schemas.microsoft.com/office/powerpoint/2010/main" val="3079096646"/>
              </p:ext>
            </p:extLst>
          </p:nvPr>
        </p:nvGraphicFramePr>
        <p:xfrm>
          <a:off x="179388" y="692696"/>
          <a:ext cx="8785225" cy="5822404"/>
        </p:xfrm>
        <a:graphic>
          <a:graphicData uri="http://schemas.openxmlformats.org/drawingml/2006/chart">
            <c:chart xmlns:c="http://schemas.openxmlformats.org/drawingml/2006/chart" xmlns:r="http://schemas.openxmlformats.org/officeDocument/2006/relationships" r:id="rId2"/>
          </a:graphicData>
        </a:graphic>
      </p:graphicFrame>
      <p:sp>
        <p:nvSpPr>
          <p:cNvPr id="13" name="Прямоугольник 12"/>
          <p:cNvSpPr/>
          <p:nvPr/>
        </p:nvSpPr>
        <p:spPr>
          <a:xfrm>
            <a:off x="395536" y="1412776"/>
            <a:ext cx="757237" cy="215900"/>
          </a:xfrm>
          <a:prstGeom prst="rect">
            <a:avLst/>
          </a:prstGeom>
        </p:spPr>
        <p:txBody>
          <a:bodyPr wrap="none">
            <a:spAutoFit/>
          </a:bodyPr>
          <a:lstStyle/>
          <a:p>
            <a:pPr algn="r" latinLnBrk="0">
              <a:defRPr/>
            </a:pPr>
            <a:r>
              <a:rPr lang="ru-RU" sz="800" kern="0" dirty="0">
                <a:solidFill>
                  <a:prstClr val="black"/>
                </a:solidFill>
                <a:latin typeface="Arial" charset="0"/>
              </a:rPr>
              <a:t>тыс. рублей</a:t>
            </a:r>
          </a:p>
        </p:txBody>
      </p:sp>
    </p:spTree>
    <p:extLst>
      <p:ext uri="{BB962C8B-B14F-4D97-AF65-F5344CB8AC3E}">
        <p14:creationId xmlns:p14="http://schemas.microsoft.com/office/powerpoint/2010/main" val="3345407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7937834" y="882650"/>
            <a:ext cx="1025525" cy="260350"/>
          </a:xfrm>
          <a:prstGeom prst="rect">
            <a:avLst/>
          </a:prstGeom>
        </p:spPr>
        <p:txBody>
          <a:bodyPr wrap="none">
            <a:spAutoFit/>
          </a:bodyPr>
          <a:lstStyle/>
          <a:p>
            <a:pPr algn="r" latinLnBrk="0">
              <a:defRPr/>
            </a:pPr>
            <a:r>
              <a:rPr lang="ru-RU" sz="1100" kern="0" dirty="0">
                <a:solidFill>
                  <a:prstClr val="black"/>
                </a:solidFill>
                <a:latin typeface="Arial" charset="0"/>
              </a:rPr>
              <a:t>тыс. рублей</a:t>
            </a:r>
          </a:p>
        </p:txBody>
      </p:sp>
      <p:sp>
        <p:nvSpPr>
          <p:cNvPr id="9" name="Прямоугольник 8"/>
          <p:cNvSpPr/>
          <p:nvPr/>
        </p:nvSpPr>
        <p:spPr bwMode="auto">
          <a:xfrm>
            <a:off x="-829493" y="116632"/>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8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Распределение бюджетных трансфертов из бюджета Камчатского края в бюджет Соболевского района</a:t>
            </a:r>
          </a:p>
        </p:txBody>
      </p:sp>
      <p:graphicFrame>
        <p:nvGraphicFramePr>
          <p:cNvPr id="10" name="Объект 25"/>
          <p:cNvGraphicFramePr>
            <a:graphicFrameLocks/>
          </p:cNvGraphicFramePr>
          <p:nvPr>
            <p:extLst>
              <p:ext uri="{D42A27DB-BD31-4B8C-83A1-F6EECF244321}">
                <p14:modId xmlns:p14="http://schemas.microsoft.com/office/powerpoint/2010/main" val="3402968063"/>
              </p:ext>
            </p:extLst>
          </p:nvPr>
        </p:nvGraphicFramePr>
        <p:xfrm>
          <a:off x="179388" y="1012825"/>
          <a:ext cx="8785225" cy="5729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4990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14" name="Picture 26" descr="ÐÐ°ÑÑÐ¸Ð½ÐºÐ¸ Ð¿Ð¾ Ð·Ð°Ð¿ÑÐ¾ÑÑ ÐºÐ°ÑÑÐ¸Ð½ÐºÐ¸ ÑÐ°ÑÑÐ¾Ð´Ñ"/>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9512" y="802502"/>
            <a:ext cx="8824788" cy="59388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978775" y="879475"/>
            <a:ext cx="1025525" cy="260350"/>
          </a:xfrm>
          <a:prstGeom prst="rect">
            <a:avLst/>
          </a:prstGeom>
        </p:spPr>
        <p:txBody>
          <a:bodyPr wrap="none">
            <a:spAutoFit/>
          </a:bodyPr>
          <a:lstStyle/>
          <a:p>
            <a:pPr algn="r" latinLnBrk="0">
              <a:defRPr/>
            </a:pPr>
            <a:r>
              <a:rPr lang="ru-RU" sz="1100" kern="0" dirty="0">
                <a:solidFill>
                  <a:prstClr val="black"/>
                </a:solidFill>
                <a:latin typeface="Arial" charset="0"/>
              </a:rPr>
              <a:t>тыс. рублей</a:t>
            </a:r>
          </a:p>
        </p:txBody>
      </p:sp>
      <p:graphicFrame>
        <p:nvGraphicFramePr>
          <p:cNvPr id="5" name="Объект 2"/>
          <p:cNvGraphicFramePr>
            <a:graphicFrameLocks/>
          </p:cNvGraphicFramePr>
          <p:nvPr>
            <p:extLst>
              <p:ext uri="{D42A27DB-BD31-4B8C-83A1-F6EECF244321}">
                <p14:modId xmlns:p14="http://schemas.microsoft.com/office/powerpoint/2010/main" val="1467625862"/>
              </p:ext>
            </p:extLst>
          </p:nvPr>
        </p:nvGraphicFramePr>
        <p:xfrm>
          <a:off x="179388" y="879475"/>
          <a:ext cx="8785225" cy="5778499"/>
        </p:xfrm>
        <a:graphic>
          <a:graphicData uri="http://schemas.openxmlformats.org/drawingml/2006/chart">
            <c:chart xmlns:c="http://schemas.openxmlformats.org/drawingml/2006/chart" xmlns:r="http://schemas.openxmlformats.org/officeDocument/2006/relationships" r:id="rId3"/>
          </a:graphicData>
        </a:graphic>
      </p:graphicFrame>
      <p:sp>
        <p:nvSpPr>
          <p:cNvPr id="8" name="Прямоугольник 7"/>
          <p:cNvSpPr/>
          <p:nvPr/>
        </p:nvSpPr>
        <p:spPr bwMode="auto">
          <a:xfrm>
            <a:off x="-795461" y="108303"/>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40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Расходы районного бюджета</a:t>
            </a:r>
          </a:p>
        </p:txBody>
      </p:sp>
    </p:spTree>
    <p:extLst>
      <p:ext uri="{BB962C8B-B14F-4D97-AF65-F5344CB8AC3E}">
        <p14:creationId xmlns:p14="http://schemas.microsoft.com/office/powerpoint/2010/main" val="120873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42988" y="1341438"/>
            <a:ext cx="1025525" cy="260350"/>
          </a:xfrm>
          <a:prstGeom prst="rect">
            <a:avLst/>
          </a:prstGeom>
        </p:spPr>
        <p:txBody>
          <a:bodyPr wrap="none">
            <a:spAutoFit/>
          </a:bodyPr>
          <a:lstStyle/>
          <a:p>
            <a:pPr algn="r" latinLnBrk="0">
              <a:defRPr/>
            </a:pPr>
            <a:r>
              <a:rPr lang="ru-RU" sz="1100" kern="0" dirty="0">
                <a:solidFill>
                  <a:prstClr val="black"/>
                </a:solidFill>
                <a:latin typeface="Arial" charset="0"/>
              </a:rPr>
              <a:t>тыс. рублей</a:t>
            </a:r>
          </a:p>
        </p:txBody>
      </p:sp>
      <p:sp>
        <p:nvSpPr>
          <p:cNvPr id="6" name="Прямоугольник 5"/>
          <p:cNvSpPr/>
          <p:nvPr/>
        </p:nvSpPr>
        <p:spPr bwMode="auto">
          <a:xfrm>
            <a:off x="-900608" y="332656"/>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36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Структура расходов районного бюджета </a:t>
            </a:r>
          </a:p>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36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на 2024-2026 годы</a:t>
            </a:r>
            <a:r>
              <a:rPr kumimoji="0" lang="ru-RU" sz="40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 </a:t>
            </a:r>
          </a:p>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по разделам</a:t>
            </a:r>
            <a:r>
              <a:rPr kumimoji="0" lang="ru-RU" b="1" i="1" u="none" strike="noStrike" kern="0" cap="none" spc="0" normalizeH="0" noProof="0" dirty="0">
                <a:ln/>
                <a:solidFill>
                  <a:srgbClr val="EEECE1">
                    <a:lumMod val="50000"/>
                  </a:srgbClr>
                </a:solidFill>
                <a:effectLst/>
                <a:uLnTx/>
                <a:uFillTx/>
                <a:latin typeface="Times New Roman" pitchFamily="18" charset="0"/>
                <a:ea typeface="+mn-ea"/>
                <a:cs typeface="Times New Roman" pitchFamily="18" charset="0"/>
              </a:rPr>
              <a:t> классификации расходов бюджета </a:t>
            </a:r>
            <a:endParaRPr kumimoji="0" lang="ru-RU"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endParaRPr>
          </a:p>
        </p:txBody>
      </p:sp>
      <p:graphicFrame>
        <p:nvGraphicFramePr>
          <p:cNvPr id="7" name="Объект 17"/>
          <p:cNvGraphicFramePr>
            <a:graphicFrameLocks/>
          </p:cNvGraphicFramePr>
          <p:nvPr>
            <p:extLst>
              <p:ext uri="{D42A27DB-BD31-4B8C-83A1-F6EECF244321}">
                <p14:modId xmlns:p14="http://schemas.microsoft.com/office/powerpoint/2010/main" val="1426335304"/>
              </p:ext>
            </p:extLst>
          </p:nvPr>
        </p:nvGraphicFramePr>
        <p:xfrm>
          <a:off x="179388" y="1266825"/>
          <a:ext cx="8785225" cy="5475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39435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921767"/>
            <a:ext cx="889000" cy="261937"/>
          </a:xfrm>
          <a:prstGeom prst="rect">
            <a:avLst/>
          </a:prstGeom>
          <a:noFill/>
        </p:spPr>
        <p:txBody>
          <a:bodyPr wrap="none">
            <a:spAutoFit/>
          </a:bodyPr>
          <a:lstStyle/>
          <a:p>
            <a:pPr latinLnBrk="0">
              <a:defRPr/>
            </a:pPr>
            <a:r>
              <a:rPr lang="ru-RU" sz="1100" kern="0" dirty="0">
                <a:solidFill>
                  <a:prstClr val="black"/>
                </a:solidFill>
                <a:latin typeface="Arial" charset="0"/>
              </a:rPr>
              <a:t>(по долям)</a:t>
            </a:r>
          </a:p>
        </p:txBody>
      </p:sp>
      <p:graphicFrame>
        <p:nvGraphicFramePr>
          <p:cNvPr id="7" name="Объект 5"/>
          <p:cNvGraphicFramePr>
            <a:graphicFrameLocks/>
          </p:cNvGraphicFramePr>
          <p:nvPr>
            <p:extLst>
              <p:ext uri="{D42A27DB-BD31-4B8C-83A1-F6EECF244321}">
                <p14:modId xmlns:p14="http://schemas.microsoft.com/office/powerpoint/2010/main" val="138179851"/>
              </p:ext>
            </p:extLst>
          </p:nvPr>
        </p:nvGraphicFramePr>
        <p:xfrm>
          <a:off x="107950" y="765175"/>
          <a:ext cx="8856537" cy="5969000"/>
        </p:xfrm>
        <a:graphic>
          <a:graphicData uri="http://schemas.openxmlformats.org/drawingml/2006/chart">
            <c:chart xmlns:c="http://schemas.openxmlformats.org/drawingml/2006/chart" xmlns:r="http://schemas.openxmlformats.org/officeDocument/2006/relationships" r:id="rId2"/>
          </a:graphicData>
        </a:graphic>
      </p:graphicFrame>
      <p:sp>
        <p:nvSpPr>
          <p:cNvPr id="8" name="Прямоугольник 7"/>
          <p:cNvSpPr/>
          <p:nvPr/>
        </p:nvSpPr>
        <p:spPr bwMode="auto">
          <a:xfrm>
            <a:off x="-972616" y="116632"/>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8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Структура расходов районного бюджета на 2024 год </a:t>
            </a:r>
          </a:p>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по разделам</a:t>
            </a:r>
            <a:r>
              <a:rPr kumimoji="0" lang="ru-RU" b="1" i="1" u="none" strike="noStrike" kern="0" cap="none" spc="0" normalizeH="0" noProof="0" dirty="0">
                <a:ln/>
                <a:solidFill>
                  <a:srgbClr val="EEECE1">
                    <a:lumMod val="50000"/>
                  </a:srgbClr>
                </a:solidFill>
                <a:effectLst/>
                <a:uLnTx/>
                <a:uFillTx/>
                <a:latin typeface="Times New Roman" pitchFamily="18" charset="0"/>
                <a:ea typeface="+mn-ea"/>
                <a:cs typeface="Times New Roman" pitchFamily="18" charset="0"/>
              </a:rPr>
              <a:t> классификации расходов бюджета </a:t>
            </a:r>
            <a:endParaRPr kumimoji="0" lang="ru-RU"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228929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Овал 23"/>
          <p:cNvSpPr/>
          <p:nvPr/>
        </p:nvSpPr>
        <p:spPr>
          <a:xfrm>
            <a:off x="6213932" y="1772019"/>
            <a:ext cx="2359397" cy="1921016"/>
          </a:xfrm>
          <a:prstGeom prst="ellipse">
            <a:avLst/>
          </a:prstGeom>
          <a:solidFill>
            <a:schemeClr val="accent4">
              <a:lumMod val="40000"/>
              <a:lumOff val="60000"/>
            </a:schemeClr>
          </a:solidFill>
          <a:ln w="28575" cap="flat" cmpd="sng" algn="ctr">
            <a:noFill/>
            <a:prstDash val="solid"/>
          </a:ln>
          <a:effectLst/>
          <a:scene3d>
            <a:camera prst="orthographicFront">
              <a:rot lat="0" lon="0" rev="0"/>
            </a:camera>
            <a:lightRig rig="contrasting" dir="t">
              <a:rot lat="0" lon="0" rev="7800000"/>
            </a:lightRig>
          </a:scene3d>
          <a:sp3d>
            <a:bevelT w="139700" h="139700" prst="hardEdge"/>
          </a:sp3d>
        </p:spPr>
        <p:txBody>
          <a:bodyPr lIns="96385" tIns="48193" rIns="96385" bIns="48193" anchor="ctr"/>
          <a:lstStyle/>
          <a:p>
            <a:pPr algn="ctr" latinLnBrk="0">
              <a:defRPr/>
            </a:pPr>
            <a:r>
              <a:rPr lang="ru-RU" kern="0" dirty="0">
                <a:solidFill>
                  <a:sysClr val="windowText" lastClr="000000"/>
                </a:solidFill>
              </a:rPr>
              <a:t> </a:t>
            </a:r>
          </a:p>
        </p:txBody>
      </p:sp>
      <p:sp>
        <p:nvSpPr>
          <p:cNvPr id="3" name="Овал 2"/>
          <p:cNvSpPr/>
          <p:nvPr/>
        </p:nvSpPr>
        <p:spPr>
          <a:xfrm>
            <a:off x="556418" y="2624577"/>
            <a:ext cx="134730" cy="107950"/>
          </a:xfrm>
          <a:prstGeom prst="ellipse">
            <a:avLst/>
          </a:prstGeom>
          <a:solidFill>
            <a:schemeClr val="accent4">
              <a:lumMod val="40000"/>
              <a:lumOff val="60000"/>
            </a:schemeClr>
          </a:solidFill>
          <a:ln w="28575" cap="flat" cmpd="sng" algn="ctr">
            <a:noFill/>
            <a:prstDash val="solid"/>
          </a:ln>
          <a:effectLst/>
          <a:scene3d>
            <a:camera prst="orthographicFront">
              <a:rot lat="0" lon="0" rev="0"/>
            </a:camera>
            <a:lightRig rig="contrasting" dir="t">
              <a:rot lat="0" lon="0" rev="7800000"/>
            </a:lightRig>
          </a:scene3d>
          <a:sp3d>
            <a:bevelT w="139700" h="139700" prst="hardEdge"/>
          </a:sp3d>
        </p:spPr>
        <p:txBody>
          <a:bodyPr lIns="96385" tIns="48193" rIns="96385" bIns="48193" anchor="ctr"/>
          <a:lstStyle/>
          <a:p>
            <a:pPr algn="ctr" latinLnBrk="0">
              <a:defRPr/>
            </a:pPr>
            <a:endParaRPr lang="ru-RU" kern="0">
              <a:solidFill>
                <a:sysClr val="windowText" lastClr="000000"/>
              </a:solidFill>
            </a:endParaRPr>
          </a:p>
        </p:txBody>
      </p:sp>
      <p:sp>
        <p:nvSpPr>
          <p:cNvPr id="4" name="Овал 3"/>
          <p:cNvSpPr/>
          <p:nvPr/>
        </p:nvSpPr>
        <p:spPr>
          <a:xfrm>
            <a:off x="556418" y="2309702"/>
            <a:ext cx="112713" cy="120650"/>
          </a:xfrm>
          <a:prstGeom prst="ellipse">
            <a:avLst/>
          </a:prstGeom>
          <a:gradFill rotWithShape="1">
            <a:gsLst>
              <a:gs pos="0">
                <a:srgbClr val="C0504D">
                  <a:tint val="50000"/>
                  <a:satMod val="300000"/>
                </a:srgbClr>
              </a:gs>
              <a:gs pos="92000">
                <a:srgbClr val="C0504D">
                  <a:tint val="37000"/>
                  <a:satMod val="300000"/>
                  <a:alpha val="0"/>
                </a:srgbClr>
              </a:gs>
              <a:gs pos="100000">
                <a:srgbClr val="C0504D">
                  <a:tint val="15000"/>
                  <a:satMod val="350000"/>
                </a:srgbClr>
              </a:gs>
            </a:gsLst>
            <a:lin ang="16200000" scaled="1"/>
          </a:gra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6385" tIns="48193" rIns="96385" bIns="48193" anchor="ctr"/>
          <a:lstStyle/>
          <a:p>
            <a:pPr algn="ctr" latinLnBrk="0">
              <a:defRPr/>
            </a:pPr>
            <a:endParaRPr lang="ru-RU" kern="0">
              <a:solidFill>
                <a:sysClr val="windowText" lastClr="000000"/>
              </a:solidFill>
            </a:endParaRPr>
          </a:p>
        </p:txBody>
      </p:sp>
      <p:sp>
        <p:nvSpPr>
          <p:cNvPr id="5" name="TextBox 4"/>
          <p:cNvSpPr txBox="1"/>
          <p:nvPr/>
        </p:nvSpPr>
        <p:spPr>
          <a:xfrm>
            <a:off x="765175" y="2548144"/>
            <a:ext cx="1087526" cy="251216"/>
          </a:xfrm>
          <a:prstGeom prst="rect">
            <a:avLst/>
          </a:prstGeom>
          <a:noFill/>
        </p:spPr>
        <p:txBody>
          <a:bodyPr wrap="none" lIns="96385" tIns="48193" rIns="96385" bIns="48193">
            <a:spAutoFit/>
          </a:bodyPr>
          <a:lstStyle/>
          <a:p>
            <a:pPr latinLnBrk="0">
              <a:defRPr/>
            </a:pPr>
            <a:r>
              <a:rPr lang="ru-RU" sz="1000" i="1" kern="0" dirty="0">
                <a:solidFill>
                  <a:prstClr val="black"/>
                </a:solidFill>
                <a:latin typeface="Arial" charset="0"/>
              </a:rPr>
              <a:t>Всего расходы</a:t>
            </a:r>
          </a:p>
        </p:txBody>
      </p:sp>
      <p:sp>
        <p:nvSpPr>
          <p:cNvPr id="6" name="TextBox 5"/>
          <p:cNvSpPr txBox="1"/>
          <p:nvPr/>
        </p:nvSpPr>
        <p:spPr>
          <a:xfrm>
            <a:off x="765175" y="2249501"/>
            <a:ext cx="2728987" cy="251216"/>
          </a:xfrm>
          <a:prstGeom prst="rect">
            <a:avLst/>
          </a:prstGeom>
          <a:noFill/>
        </p:spPr>
        <p:txBody>
          <a:bodyPr wrap="square" lIns="96385" tIns="48193" rIns="96385" bIns="48193">
            <a:spAutoFit/>
          </a:bodyPr>
          <a:lstStyle/>
          <a:p>
            <a:pPr latinLnBrk="0">
              <a:defRPr/>
            </a:pPr>
            <a:r>
              <a:rPr lang="ru-RU" sz="1000" i="1" kern="0" dirty="0">
                <a:solidFill>
                  <a:prstClr val="black"/>
                </a:solidFill>
                <a:latin typeface="Arial" charset="0"/>
              </a:rPr>
              <a:t>Расходы на социально-культурную сферу</a:t>
            </a:r>
          </a:p>
        </p:txBody>
      </p:sp>
      <p:sp>
        <p:nvSpPr>
          <p:cNvPr id="7" name="TextBox 6"/>
          <p:cNvSpPr txBox="1"/>
          <p:nvPr/>
        </p:nvSpPr>
        <p:spPr>
          <a:xfrm>
            <a:off x="7912875" y="1227775"/>
            <a:ext cx="987425" cy="261937"/>
          </a:xfrm>
          <a:prstGeom prst="rect">
            <a:avLst/>
          </a:prstGeom>
          <a:noFill/>
        </p:spPr>
        <p:txBody>
          <a:bodyPr wrap="none">
            <a:spAutoFit/>
          </a:bodyPr>
          <a:lstStyle/>
          <a:p>
            <a:pPr latinLnBrk="0">
              <a:defRPr/>
            </a:pPr>
            <a:r>
              <a:rPr lang="ru-RU" sz="1100" kern="0" dirty="0">
                <a:solidFill>
                  <a:prstClr val="black"/>
                </a:solidFill>
                <a:latin typeface="Arial" charset="0"/>
              </a:rPr>
              <a:t>млн. рублей</a:t>
            </a:r>
          </a:p>
        </p:txBody>
      </p:sp>
      <p:sp>
        <p:nvSpPr>
          <p:cNvPr id="8" name="Овал 7"/>
          <p:cNvSpPr/>
          <p:nvPr/>
        </p:nvSpPr>
        <p:spPr>
          <a:xfrm>
            <a:off x="348145" y="4457551"/>
            <a:ext cx="2359397" cy="1922120"/>
          </a:xfrm>
          <a:prstGeom prst="ellipse">
            <a:avLst/>
          </a:prstGeom>
          <a:solidFill>
            <a:schemeClr val="accent4">
              <a:lumMod val="40000"/>
              <a:lumOff val="60000"/>
            </a:schemeClr>
          </a:solidFill>
          <a:ln w="28575" cap="flat" cmpd="sng" algn="ctr">
            <a:noFill/>
            <a:prstDash val="solid"/>
          </a:ln>
          <a:effectLst/>
          <a:scene3d>
            <a:camera prst="orthographicFront">
              <a:rot lat="0" lon="0" rev="0"/>
            </a:camera>
            <a:lightRig rig="contrasting" dir="t">
              <a:rot lat="0" lon="0" rev="7800000"/>
            </a:lightRig>
          </a:scene3d>
          <a:sp3d>
            <a:bevelT w="139700" h="139700" prst="hardEdge"/>
          </a:sp3d>
        </p:spPr>
        <p:txBody>
          <a:bodyPr lIns="96385" tIns="48193" rIns="96385" bIns="48193" anchor="ctr"/>
          <a:lstStyle/>
          <a:p>
            <a:pPr algn="ctr" latinLnBrk="0">
              <a:defRPr/>
            </a:pPr>
            <a:endParaRPr lang="ru-RU" kern="0" dirty="0">
              <a:solidFill>
                <a:sysClr val="windowText" lastClr="000000"/>
              </a:solidFill>
            </a:endParaRPr>
          </a:p>
        </p:txBody>
      </p:sp>
      <p:sp>
        <p:nvSpPr>
          <p:cNvPr id="10" name="TextBox 9"/>
          <p:cNvSpPr txBox="1"/>
          <p:nvPr/>
        </p:nvSpPr>
        <p:spPr>
          <a:xfrm>
            <a:off x="1560263" y="4898890"/>
            <a:ext cx="770730" cy="281993"/>
          </a:xfrm>
          <a:prstGeom prst="rect">
            <a:avLst/>
          </a:prstGeom>
          <a:noFill/>
        </p:spPr>
        <p:txBody>
          <a:bodyPr wrap="square" lIns="96385" tIns="48193" rIns="96385" bIns="48193">
            <a:spAutoFit/>
          </a:bodyPr>
          <a:lstStyle/>
          <a:p>
            <a:pPr algn="ctr" latinLnBrk="0">
              <a:defRPr/>
            </a:pPr>
            <a:r>
              <a:rPr lang="ru-RU" sz="1200" kern="0" dirty="0">
                <a:solidFill>
                  <a:sysClr val="windowText" lastClr="000000"/>
                </a:solidFill>
                <a:latin typeface="Arial" charset="0"/>
              </a:rPr>
              <a:t>951,5</a:t>
            </a:r>
          </a:p>
        </p:txBody>
      </p:sp>
      <p:sp>
        <p:nvSpPr>
          <p:cNvPr id="11" name="Овал 10"/>
          <p:cNvSpPr/>
          <p:nvPr/>
        </p:nvSpPr>
        <p:spPr>
          <a:xfrm>
            <a:off x="3132403" y="3118872"/>
            <a:ext cx="2359397" cy="1921015"/>
          </a:xfrm>
          <a:prstGeom prst="ellipse">
            <a:avLst/>
          </a:prstGeom>
          <a:solidFill>
            <a:schemeClr val="accent4">
              <a:lumMod val="40000"/>
              <a:lumOff val="60000"/>
            </a:schemeClr>
          </a:solidFill>
          <a:ln w="28575" cap="flat" cmpd="sng" algn="ctr">
            <a:noFill/>
            <a:prstDash val="solid"/>
          </a:ln>
          <a:effectLst/>
          <a:scene3d>
            <a:camera prst="orthographicFront">
              <a:rot lat="0" lon="0" rev="0"/>
            </a:camera>
            <a:lightRig rig="contrasting" dir="t">
              <a:rot lat="0" lon="0" rev="7800000"/>
            </a:lightRig>
          </a:scene3d>
          <a:sp3d>
            <a:bevelT w="139700" h="139700" prst="hardEdge"/>
          </a:sp3d>
        </p:spPr>
        <p:txBody>
          <a:bodyPr lIns="96385" tIns="48193" rIns="96385" bIns="48193" anchor="ctr"/>
          <a:lstStyle/>
          <a:p>
            <a:pPr algn="ctr" latinLnBrk="0">
              <a:defRPr/>
            </a:pPr>
            <a:r>
              <a:rPr lang="ru-RU" kern="0" dirty="0">
                <a:solidFill>
                  <a:sysClr val="windowText" lastClr="000000"/>
                </a:solidFill>
              </a:rPr>
              <a:t> </a:t>
            </a:r>
          </a:p>
        </p:txBody>
      </p:sp>
      <p:sp>
        <p:nvSpPr>
          <p:cNvPr id="12" name="Овал 11"/>
          <p:cNvSpPr/>
          <p:nvPr/>
        </p:nvSpPr>
        <p:spPr>
          <a:xfrm>
            <a:off x="3518578" y="3956896"/>
            <a:ext cx="1031726" cy="890240"/>
          </a:xfrm>
          <a:prstGeom prst="ellipse">
            <a:avLst/>
          </a:prstGeom>
          <a:gradFill rotWithShape="1">
            <a:gsLst>
              <a:gs pos="0">
                <a:srgbClr val="C0504D">
                  <a:tint val="50000"/>
                  <a:satMod val="300000"/>
                  <a:alpha val="0"/>
                </a:srgbClr>
              </a:gs>
              <a:gs pos="91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6385" tIns="48193" rIns="96385" bIns="48193" anchor="ctr"/>
          <a:lstStyle/>
          <a:p>
            <a:pPr algn="ctr" latinLnBrk="0">
              <a:defRPr/>
            </a:pPr>
            <a:endParaRPr lang="ru-RU" sz="1700" kern="0" dirty="0">
              <a:solidFill>
                <a:sysClr val="windowText" lastClr="000000"/>
              </a:solidFill>
            </a:endParaRPr>
          </a:p>
          <a:p>
            <a:pPr algn="ctr" latinLnBrk="0">
              <a:defRPr/>
            </a:pPr>
            <a:endParaRPr lang="ru-RU" sz="1700" kern="0" dirty="0">
              <a:solidFill>
                <a:sysClr val="windowText" lastClr="000000"/>
              </a:solidFill>
            </a:endParaRPr>
          </a:p>
          <a:p>
            <a:pPr algn="ctr" latinLnBrk="0">
              <a:defRPr/>
            </a:pPr>
            <a:r>
              <a:rPr lang="ru-RU" sz="1200" b="1" kern="0" dirty="0">
                <a:solidFill>
                  <a:sysClr val="windowText" lastClr="000000"/>
                </a:solidFill>
                <a:latin typeface="Times New Roman" pitchFamily="18" charset="0"/>
                <a:cs typeface="Times New Roman" pitchFamily="18" charset="0"/>
              </a:rPr>
              <a:t>370,1</a:t>
            </a:r>
          </a:p>
          <a:p>
            <a:pPr algn="ctr" latinLnBrk="0">
              <a:defRPr/>
            </a:pPr>
            <a:endParaRPr lang="ru-RU" sz="1500" kern="0" dirty="0">
              <a:solidFill>
                <a:sysClr val="windowText" lastClr="000000"/>
              </a:solidFill>
              <a:latin typeface="Times New Roman" pitchFamily="18" charset="0"/>
              <a:cs typeface="Times New Roman" pitchFamily="18" charset="0"/>
            </a:endParaRPr>
          </a:p>
          <a:p>
            <a:pPr algn="ctr" latinLnBrk="0">
              <a:defRPr/>
            </a:pPr>
            <a:r>
              <a:rPr lang="ru-RU" sz="1000" b="1" kern="0" dirty="0">
                <a:solidFill>
                  <a:sysClr val="windowText" lastClr="000000"/>
                </a:solidFill>
                <a:latin typeface="Times New Roman" pitchFamily="18" charset="0"/>
                <a:cs typeface="Times New Roman" pitchFamily="18" charset="0"/>
              </a:rPr>
              <a:t>38,3%</a:t>
            </a:r>
          </a:p>
          <a:p>
            <a:pPr algn="ctr" latinLnBrk="0">
              <a:defRPr/>
            </a:pPr>
            <a:endParaRPr lang="ru-RU" sz="1700" kern="0" dirty="0">
              <a:solidFill>
                <a:sysClr val="windowText" lastClr="000000"/>
              </a:solidFill>
            </a:endParaRPr>
          </a:p>
          <a:p>
            <a:pPr algn="ctr" latinLnBrk="0">
              <a:defRPr/>
            </a:pPr>
            <a:endParaRPr lang="ru-RU" sz="1700" kern="0" dirty="0">
              <a:solidFill>
                <a:sysClr val="windowText" lastClr="000000"/>
              </a:solidFill>
            </a:endParaRPr>
          </a:p>
        </p:txBody>
      </p:sp>
      <p:sp>
        <p:nvSpPr>
          <p:cNvPr id="13" name="TextBox 12"/>
          <p:cNvSpPr txBox="1"/>
          <p:nvPr/>
        </p:nvSpPr>
        <p:spPr>
          <a:xfrm>
            <a:off x="4453606" y="3563992"/>
            <a:ext cx="622450" cy="281993"/>
          </a:xfrm>
          <a:prstGeom prst="rect">
            <a:avLst/>
          </a:prstGeom>
          <a:noFill/>
        </p:spPr>
        <p:txBody>
          <a:bodyPr wrap="square" lIns="96385" tIns="48193" rIns="96385" bIns="48193">
            <a:spAutoFit/>
          </a:bodyPr>
          <a:lstStyle/>
          <a:p>
            <a:pPr latinLnBrk="0">
              <a:defRPr/>
            </a:pPr>
            <a:r>
              <a:rPr lang="ru-RU" sz="1200" kern="0" dirty="0">
                <a:solidFill>
                  <a:sysClr val="windowText" lastClr="000000"/>
                </a:solidFill>
                <a:latin typeface="Arial" charset="0"/>
              </a:rPr>
              <a:t>965,8</a:t>
            </a:r>
          </a:p>
        </p:txBody>
      </p:sp>
      <p:sp>
        <p:nvSpPr>
          <p:cNvPr id="15" name="Овал 14"/>
          <p:cNvSpPr/>
          <p:nvPr/>
        </p:nvSpPr>
        <p:spPr>
          <a:xfrm>
            <a:off x="6660232" y="2624577"/>
            <a:ext cx="1031726" cy="890240"/>
          </a:xfrm>
          <a:prstGeom prst="ellipse">
            <a:avLst/>
          </a:prstGeom>
          <a:gradFill rotWithShape="1">
            <a:gsLst>
              <a:gs pos="0">
                <a:srgbClr val="C0504D">
                  <a:tint val="50000"/>
                  <a:satMod val="300000"/>
                  <a:alpha val="0"/>
                </a:srgbClr>
              </a:gs>
              <a:gs pos="87000">
                <a:srgbClr val="C0504D">
                  <a:tint val="37000"/>
                  <a:satMod val="300000"/>
                </a:srgbClr>
              </a:gs>
              <a:gs pos="98000">
                <a:srgbClr val="C0504D">
                  <a:tint val="15000"/>
                  <a:satMod val="350000"/>
                </a:srgb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6385" tIns="48193" rIns="96385" bIns="48193" anchor="ctr"/>
          <a:lstStyle/>
          <a:p>
            <a:pPr algn="ctr" latinLnBrk="0">
              <a:defRPr/>
            </a:pPr>
            <a:endParaRPr lang="ru-RU" sz="1700" kern="0" dirty="0">
              <a:solidFill>
                <a:sysClr val="windowText" lastClr="000000"/>
              </a:solidFill>
            </a:endParaRPr>
          </a:p>
          <a:p>
            <a:pPr algn="ctr" latinLnBrk="0">
              <a:defRPr/>
            </a:pPr>
            <a:endParaRPr lang="ru-RU" sz="1700" kern="0" dirty="0">
              <a:solidFill>
                <a:sysClr val="windowText" lastClr="000000"/>
              </a:solidFill>
            </a:endParaRPr>
          </a:p>
          <a:p>
            <a:pPr algn="ctr" latinLnBrk="0">
              <a:defRPr/>
            </a:pPr>
            <a:r>
              <a:rPr lang="ru-RU" sz="1200" b="1" kern="0" dirty="0">
                <a:solidFill>
                  <a:sysClr val="windowText" lastClr="000000"/>
                </a:solidFill>
                <a:latin typeface="Times New Roman" pitchFamily="18" charset="0"/>
                <a:cs typeface="Times New Roman" pitchFamily="18" charset="0"/>
              </a:rPr>
              <a:t>376,6</a:t>
            </a:r>
          </a:p>
          <a:p>
            <a:pPr algn="ctr" latinLnBrk="0">
              <a:defRPr/>
            </a:pPr>
            <a:endParaRPr lang="ru-RU" sz="1500" kern="0" dirty="0">
              <a:solidFill>
                <a:sysClr val="windowText" lastClr="000000"/>
              </a:solidFill>
              <a:latin typeface="Times New Roman" pitchFamily="18" charset="0"/>
              <a:cs typeface="Times New Roman" pitchFamily="18" charset="0"/>
            </a:endParaRPr>
          </a:p>
          <a:p>
            <a:pPr algn="ctr" latinLnBrk="0">
              <a:defRPr/>
            </a:pPr>
            <a:r>
              <a:rPr lang="ru-RU" sz="1000" b="1" kern="0" dirty="0">
                <a:solidFill>
                  <a:sysClr val="windowText" lastClr="000000"/>
                </a:solidFill>
                <a:latin typeface="Times New Roman" pitchFamily="18" charset="0"/>
                <a:cs typeface="Times New Roman" pitchFamily="18" charset="0"/>
              </a:rPr>
              <a:t> 36,9%</a:t>
            </a:r>
          </a:p>
          <a:p>
            <a:pPr algn="ctr" latinLnBrk="0">
              <a:defRPr/>
            </a:pPr>
            <a:endParaRPr lang="ru-RU" sz="1700" kern="0" dirty="0">
              <a:solidFill>
                <a:sysClr val="windowText" lastClr="000000"/>
              </a:solidFill>
            </a:endParaRPr>
          </a:p>
          <a:p>
            <a:pPr algn="ctr" latinLnBrk="0">
              <a:defRPr/>
            </a:pPr>
            <a:endParaRPr lang="ru-RU" sz="1700" kern="0" dirty="0">
              <a:solidFill>
                <a:sysClr val="windowText" lastClr="000000"/>
              </a:solidFill>
            </a:endParaRPr>
          </a:p>
        </p:txBody>
      </p:sp>
      <p:sp>
        <p:nvSpPr>
          <p:cNvPr id="16" name="TextBox 15"/>
          <p:cNvSpPr txBox="1"/>
          <p:nvPr/>
        </p:nvSpPr>
        <p:spPr>
          <a:xfrm>
            <a:off x="7468875" y="2266151"/>
            <a:ext cx="801539" cy="281993"/>
          </a:xfrm>
          <a:prstGeom prst="rect">
            <a:avLst/>
          </a:prstGeom>
          <a:noFill/>
        </p:spPr>
        <p:txBody>
          <a:bodyPr wrap="square" lIns="96385" tIns="48193" rIns="96385" bIns="48193">
            <a:spAutoFit/>
          </a:bodyPr>
          <a:lstStyle/>
          <a:p>
            <a:pPr latinLnBrk="0">
              <a:defRPr/>
            </a:pPr>
            <a:r>
              <a:rPr lang="ru-RU" sz="1200" kern="0" dirty="0">
                <a:solidFill>
                  <a:prstClr val="black"/>
                </a:solidFill>
                <a:latin typeface="Arial" charset="0"/>
              </a:rPr>
              <a:t>1 021,4</a:t>
            </a:r>
          </a:p>
        </p:txBody>
      </p:sp>
      <p:sp>
        <p:nvSpPr>
          <p:cNvPr id="17" name="TextBox 16"/>
          <p:cNvSpPr txBox="1"/>
          <p:nvPr/>
        </p:nvSpPr>
        <p:spPr>
          <a:xfrm>
            <a:off x="1414924" y="6436160"/>
            <a:ext cx="911195" cy="312771"/>
          </a:xfrm>
          <a:prstGeom prst="rect">
            <a:avLst/>
          </a:prstGeom>
          <a:noFill/>
        </p:spPr>
        <p:txBody>
          <a:bodyPr wrap="none" lIns="96385" tIns="48193" rIns="96385" bIns="48193">
            <a:spAutoFit/>
          </a:bodyPr>
          <a:lstStyle/>
          <a:p>
            <a:pPr latinLnBrk="0">
              <a:defRPr/>
            </a:pPr>
            <a:r>
              <a:rPr lang="ru-RU" sz="1400" kern="0" dirty="0">
                <a:solidFill>
                  <a:sysClr val="windowText" lastClr="000000"/>
                </a:solidFill>
                <a:latin typeface="Arial" charset="0"/>
              </a:rPr>
              <a:t>2024 год</a:t>
            </a:r>
          </a:p>
        </p:txBody>
      </p:sp>
      <p:sp>
        <p:nvSpPr>
          <p:cNvPr id="18" name="TextBox 17"/>
          <p:cNvSpPr txBox="1"/>
          <p:nvPr/>
        </p:nvSpPr>
        <p:spPr>
          <a:xfrm>
            <a:off x="4511779" y="5135212"/>
            <a:ext cx="911195" cy="312771"/>
          </a:xfrm>
          <a:prstGeom prst="rect">
            <a:avLst/>
          </a:prstGeom>
          <a:noFill/>
        </p:spPr>
        <p:txBody>
          <a:bodyPr wrap="none" lIns="96385" tIns="48193" rIns="96385" bIns="48193">
            <a:spAutoFit/>
          </a:bodyPr>
          <a:lstStyle/>
          <a:p>
            <a:pPr latinLnBrk="0">
              <a:defRPr/>
            </a:pPr>
            <a:r>
              <a:rPr lang="ru-RU" sz="1400" kern="0" dirty="0">
                <a:solidFill>
                  <a:sysClr val="windowText" lastClr="000000"/>
                </a:solidFill>
                <a:latin typeface="Arial" charset="0"/>
              </a:rPr>
              <a:t>2025 год</a:t>
            </a:r>
          </a:p>
        </p:txBody>
      </p:sp>
      <p:sp>
        <p:nvSpPr>
          <p:cNvPr id="19" name="TextBox 18"/>
          <p:cNvSpPr txBox="1"/>
          <p:nvPr/>
        </p:nvSpPr>
        <p:spPr>
          <a:xfrm>
            <a:off x="7502834" y="3884404"/>
            <a:ext cx="1070495" cy="312771"/>
          </a:xfrm>
          <a:prstGeom prst="rect">
            <a:avLst/>
          </a:prstGeom>
          <a:noFill/>
        </p:spPr>
        <p:txBody>
          <a:bodyPr wrap="square" lIns="96385" tIns="48193" rIns="96385" bIns="48193">
            <a:spAutoFit/>
          </a:bodyPr>
          <a:lstStyle/>
          <a:p>
            <a:pPr latinLnBrk="0">
              <a:defRPr/>
            </a:pPr>
            <a:r>
              <a:rPr lang="ru-RU" sz="1400" kern="0" dirty="0">
                <a:solidFill>
                  <a:sysClr val="windowText" lastClr="000000"/>
                </a:solidFill>
                <a:latin typeface="Arial" charset="0"/>
              </a:rPr>
              <a:t>2026 год</a:t>
            </a:r>
          </a:p>
        </p:txBody>
      </p:sp>
      <p:sp>
        <p:nvSpPr>
          <p:cNvPr id="25" name="Овал 24"/>
          <p:cNvSpPr/>
          <p:nvPr/>
        </p:nvSpPr>
        <p:spPr>
          <a:xfrm>
            <a:off x="764951" y="5301833"/>
            <a:ext cx="1031726" cy="890240"/>
          </a:xfrm>
          <a:prstGeom prst="ellipse">
            <a:avLst/>
          </a:prstGeom>
          <a:gradFill rotWithShape="1">
            <a:gsLst>
              <a:gs pos="0">
                <a:srgbClr val="C0504D">
                  <a:tint val="50000"/>
                  <a:satMod val="300000"/>
                  <a:alpha val="0"/>
                </a:srgbClr>
              </a:gs>
              <a:gs pos="91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6385" tIns="48193" rIns="96385" bIns="48193" anchor="ctr"/>
          <a:lstStyle/>
          <a:p>
            <a:pPr algn="ctr" latinLnBrk="0">
              <a:defRPr/>
            </a:pPr>
            <a:endParaRPr lang="ru-RU" sz="1700" kern="0" dirty="0">
              <a:solidFill>
                <a:sysClr val="windowText" lastClr="000000"/>
              </a:solidFill>
            </a:endParaRPr>
          </a:p>
          <a:p>
            <a:pPr algn="ctr" latinLnBrk="0">
              <a:defRPr/>
            </a:pPr>
            <a:endParaRPr lang="ru-RU" sz="1700" kern="0" dirty="0">
              <a:solidFill>
                <a:sysClr val="windowText" lastClr="000000"/>
              </a:solidFill>
            </a:endParaRPr>
          </a:p>
          <a:p>
            <a:pPr algn="ctr" latinLnBrk="0">
              <a:defRPr/>
            </a:pPr>
            <a:r>
              <a:rPr lang="ru-RU" sz="1200" b="1" kern="0" dirty="0">
                <a:solidFill>
                  <a:sysClr val="windowText" lastClr="000000"/>
                </a:solidFill>
                <a:latin typeface="Times New Roman" pitchFamily="18" charset="0"/>
                <a:cs typeface="Times New Roman" pitchFamily="18" charset="0"/>
              </a:rPr>
              <a:t>382,6</a:t>
            </a:r>
          </a:p>
          <a:p>
            <a:pPr algn="ctr" latinLnBrk="0">
              <a:defRPr/>
            </a:pPr>
            <a:endParaRPr lang="ru-RU" sz="1500" kern="0" dirty="0">
              <a:solidFill>
                <a:sysClr val="windowText" lastClr="000000"/>
              </a:solidFill>
              <a:latin typeface="Times New Roman" pitchFamily="18" charset="0"/>
              <a:cs typeface="Times New Roman" pitchFamily="18" charset="0"/>
            </a:endParaRPr>
          </a:p>
          <a:p>
            <a:pPr algn="ctr" latinLnBrk="0">
              <a:defRPr/>
            </a:pPr>
            <a:r>
              <a:rPr lang="ru-RU" sz="1000" b="1" kern="0" dirty="0">
                <a:solidFill>
                  <a:sysClr val="windowText" lastClr="000000"/>
                </a:solidFill>
                <a:latin typeface="Times New Roman" pitchFamily="18" charset="0"/>
                <a:cs typeface="Times New Roman" pitchFamily="18" charset="0"/>
              </a:rPr>
              <a:t> 40,2%</a:t>
            </a:r>
          </a:p>
          <a:p>
            <a:pPr algn="ctr" latinLnBrk="0">
              <a:defRPr/>
            </a:pPr>
            <a:endParaRPr lang="ru-RU" sz="1700" kern="0" dirty="0">
              <a:solidFill>
                <a:sysClr val="windowText" lastClr="000000"/>
              </a:solidFill>
            </a:endParaRPr>
          </a:p>
          <a:p>
            <a:pPr algn="ctr" latinLnBrk="0">
              <a:defRPr/>
            </a:pPr>
            <a:endParaRPr lang="ru-RU" sz="1700" kern="0" dirty="0">
              <a:solidFill>
                <a:sysClr val="windowText" lastClr="000000"/>
              </a:solidFill>
            </a:endParaRPr>
          </a:p>
        </p:txBody>
      </p:sp>
      <p:sp>
        <p:nvSpPr>
          <p:cNvPr id="22" name="TextBox 21"/>
          <p:cNvSpPr txBox="1"/>
          <p:nvPr/>
        </p:nvSpPr>
        <p:spPr>
          <a:xfrm>
            <a:off x="460373" y="617538"/>
            <a:ext cx="8432105" cy="1389989"/>
          </a:xfrm>
          <a:prstGeom prst="rect">
            <a:avLst/>
          </a:prstGeom>
          <a:noFill/>
        </p:spPr>
        <p:txBody>
          <a:bodyPr wrap="square" lIns="96385" tIns="48193" rIns="96385" bIns="48193">
            <a:spAutoFit/>
          </a:bodyPr>
          <a:lstStyle/>
          <a:p>
            <a:pPr latinLnBrk="0">
              <a:defRPr/>
            </a:pPr>
            <a:r>
              <a:rPr lang="ru-RU" sz="1400" i="1" kern="0" dirty="0">
                <a:solidFill>
                  <a:prstClr val="black"/>
                </a:solidFill>
                <a:latin typeface="Arial" charset="0"/>
              </a:rPr>
              <a:t>Расходы на социально-культурную сферу  Соболевский  район включает в себя следующие направления расходования средств районного бюджета:</a:t>
            </a:r>
          </a:p>
          <a:p>
            <a:pPr marL="285750" indent="-285750" latinLnBrk="0">
              <a:buFont typeface="Wingdings" pitchFamily="2" charset="2"/>
              <a:buChar char="ü"/>
              <a:defRPr/>
            </a:pPr>
            <a:r>
              <a:rPr lang="ru-RU" sz="1400" i="1" kern="0" dirty="0">
                <a:solidFill>
                  <a:prstClr val="black"/>
                </a:solidFill>
                <a:latin typeface="Arial" charset="0"/>
              </a:rPr>
              <a:t>образование;</a:t>
            </a:r>
          </a:p>
          <a:p>
            <a:pPr marL="285750" indent="-285750" latinLnBrk="0">
              <a:buFont typeface="Wingdings" pitchFamily="2" charset="2"/>
              <a:buChar char="ü"/>
              <a:defRPr/>
            </a:pPr>
            <a:r>
              <a:rPr lang="ru-RU" sz="1400" i="1" kern="0" dirty="0">
                <a:solidFill>
                  <a:prstClr val="black"/>
                </a:solidFill>
                <a:latin typeface="Arial" charset="0"/>
              </a:rPr>
              <a:t>культура, кинематография;</a:t>
            </a:r>
          </a:p>
          <a:p>
            <a:pPr marL="285750" indent="-285750" latinLnBrk="0">
              <a:buFont typeface="Wingdings" pitchFamily="2" charset="2"/>
              <a:buChar char="ü"/>
              <a:defRPr/>
            </a:pPr>
            <a:r>
              <a:rPr lang="ru-RU" sz="1400" i="1" kern="0" dirty="0">
                <a:solidFill>
                  <a:prstClr val="black"/>
                </a:solidFill>
                <a:latin typeface="Arial" charset="0"/>
              </a:rPr>
              <a:t>социальная политика;</a:t>
            </a:r>
          </a:p>
          <a:p>
            <a:pPr marL="285750" indent="-285750" latinLnBrk="0">
              <a:buFont typeface="Wingdings" pitchFamily="2" charset="2"/>
              <a:buChar char="ü"/>
              <a:defRPr/>
            </a:pPr>
            <a:r>
              <a:rPr lang="ru-RU" sz="1400" i="1" kern="0" dirty="0">
                <a:solidFill>
                  <a:prstClr val="black"/>
                </a:solidFill>
                <a:latin typeface="Arial" charset="0"/>
              </a:rPr>
              <a:t>физическая культура и спорт.</a:t>
            </a:r>
          </a:p>
        </p:txBody>
      </p:sp>
      <p:sp>
        <p:nvSpPr>
          <p:cNvPr id="9" name="AutoShape 8" descr="https://xn--d1abbusdciv.xn--p1ai/wp-content/uploads/2019/05/alsina-kuramshina--1024x827.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AutoShape 10" descr="https://xn--d1abbusdciv.xn--p1ai/wp-content/uploads/2019/05/alsina-kuramshina--1024x827.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 name="AutoShape 12" descr="https://xn--d1abbusdciv.xn--p1ai/wp-content/uploads/2019/05/alsina-kuramshina--1024x827.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 name="AutoShape 14" descr="https://xn--d1abbusdciv.xn--p1ai/wp-content/uploads/2019/05/alsina-kuramshina--1024x827.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 name="Прямоугольник 30"/>
          <p:cNvSpPr/>
          <p:nvPr/>
        </p:nvSpPr>
        <p:spPr bwMode="auto">
          <a:xfrm>
            <a:off x="-647610" y="-34362"/>
            <a:ext cx="9649072"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Расходы на социально-культурную сферу в общем объеме расходов</a:t>
            </a:r>
          </a:p>
        </p:txBody>
      </p:sp>
    </p:spTree>
    <p:extLst>
      <p:ext uri="{BB962C8B-B14F-4D97-AF65-F5344CB8AC3E}">
        <p14:creationId xmlns:p14="http://schemas.microsoft.com/office/powerpoint/2010/main" val="895912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09430" y="1360254"/>
            <a:ext cx="756938" cy="215444"/>
          </a:xfrm>
          <a:prstGeom prst="rect">
            <a:avLst/>
          </a:prstGeom>
          <a:noFill/>
        </p:spPr>
        <p:txBody>
          <a:bodyPr wrap="none">
            <a:spAutoFit/>
          </a:bodyPr>
          <a:lstStyle/>
          <a:p>
            <a:pPr latinLnBrk="0">
              <a:defRPr/>
            </a:pPr>
            <a:r>
              <a:rPr lang="ru-RU" sz="800" kern="0" dirty="0">
                <a:solidFill>
                  <a:sysClr val="windowText" lastClr="000000"/>
                </a:solidFill>
                <a:latin typeface="Arial" charset="0"/>
              </a:rPr>
              <a:t>тыс. рублей</a:t>
            </a:r>
          </a:p>
        </p:txBody>
      </p:sp>
      <p:graphicFrame>
        <p:nvGraphicFramePr>
          <p:cNvPr id="9" name="Диаграмма 8"/>
          <p:cNvGraphicFramePr>
            <a:graphicFrameLocks/>
          </p:cNvGraphicFramePr>
          <p:nvPr>
            <p:extLst>
              <p:ext uri="{D42A27DB-BD31-4B8C-83A1-F6EECF244321}">
                <p14:modId xmlns:p14="http://schemas.microsoft.com/office/powerpoint/2010/main" val="3734263605"/>
              </p:ext>
            </p:extLst>
          </p:nvPr>
        </p:nvGraphicFramePr>
        <p:xfrm>
          <a:off x="179512" y="1340767"/>
          <a:ext cx="8856984" cy="5400601"/>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Прямая соединительная линия 4"/>
          <p:cNvCxnSpPr>
            <a:cxnSpLocks noChangeShapeType="1"/>
          </p:cNvCxnSpPr>
          <p:nvPr/>
        </p:nvCxnSpPr>
        <p:spPr bwMode="auto">
          <a:xfrm>
            <a:off x="2025004" y="2132856"/>
            <a:ext cx="1466876" cy="1152128"/>
          </a:xfrm>
          <a:prstGeom prst="line">
            <a:avLst/>
          </a:prstGeom>
          <a:noFill/>
          <a:ln w="19050" algn="ctr">
            <a:solidFill>
              <a:srgbClr val="C00000"/>
            </a:solidFill>
            <a:prstDash val="sysDot"/>
            <a:round/>
            <a:headEnd type="diamond" w="med" len="med"/>
            <a:tailEnd/>
          </a:ln>
          <a:extLst>
            <a:ext uri="{909E8E84-426E-40DD-AFC4-6F175D3DCCD1}">
              <a14:hiddenFill xmlns:a14="http://schemas.microsoft.com/office/drawing/2010/main">
                <a:noFill/>
              </a14:hiddenFill>
            </a:ext>
          </a:extLst>
        </p:spPr>
      </p:cxnSp>
      <p:sp>
        <p:nvSpPr>
          <p:cNvPr id="12" name="Прямоугольник 11"/>
          <p:cNvSpPr/>
          <p:nvPr/>
        </p:nvSpPr>
        <p:spPr bwMode="auto">
          <a:xfrm>
            <a:off x="-900608" y="257585"/>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36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Динамика программных расходов бюджета Соболевского муниципального района</a:t>
            </a:r>
          </a:p>
        </p:txBody>
      </p:sp>
      <p:sp>
        <p:nvSpPr>
          <p:cNvPr id="7" name="Облачко с текстом: прямоугольное со скругленными углами 6">
            <a:extLst>
              <a:ext uri="{FF2B5EF4-FFF2-40B4-BE49-F238E27FC236}">
                <a16:creationId xmlns:a16="http://schemas.microsoft.com/office/drawing/2014/main" id="{6690DBC6-9BA7-410A-9738-7DCE5829CB3D}"/>
              </a:ext>
            </a:extLst>
          </p:cNvPr>
          <p:cNvSpPr/>
          <p:nvPr/>
        </p:nvSpPr>
        <p:spPr>
          <a:xfrm>
            <a:off x="6300192" y="2492570"/>
            <a:ext cx="648072" cy="180346"/>
          </a:xfrm>
          <a:prstGeom prst="wedgeRoundRectCallout">
            <a:avLst>
              <a:gd name="adj1" fmla="val -28483"/>
              <a:gd name="adj2" fmla="val 216106"/>
              <a:gd name="adj3" fmla="val 16667"/>
            </a:avLst>
          </a:prstGeom>
          <a:ln w="3175"/>
        </p:spPr>
        <p:style>
          <a:lnRef idx="2">
            <a:schemeClr val="accent2"/>
          </a:lnRef>
          <a:fillRef idx="1">
            <a:schemeClr val="lt1"/>
          </a:fillRef>
          <a:effectRef idx="0">
            <a:schemeClr val="accent2"/>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ru-RU" sz="800" b="0" cap="none" spc="0" dirty="0">
                <a:ln w="3175"/>
                <a:solidFill>
                  <a:schemeClr val="tx1"/>
                </a:solidFill>
                <a:effectLst>
                  <a:outerShdw blurRad="38100" dist="19050" dir="2700000" algn="tl" rotWithShape="0">
                    <a:schemeClr val="dk1">
                      <a:alpha val="40000"/>
                    </a:schemeClr>
                  </a:outerShdw>
                </a:effectLst>
              </a:rPr>
              <a:t>844 662,1</a:t>
            </a:r>
          </a:p>
        </p:txBody>
      </p:sp>
      <p:sp>
        <p:nvSpPr>
          <p:cNvPr id="11" name="Облачко с текстом: прямоугольное со скругленными углами 10">
            <a:extLst>
              <a:ext uri="{FF2B5EF4-FFF2-40B4-BE49-F238E27FC236}">
                <a16:creationId xmlns:a16="http://schemas.microsoft.com/office/drawing/2014/main" id="{6690DBC6-9BA7-410A-9738-7DCE5829CB3D}"/>
              </a:ext>
            </a:extLst>
          </p:cNvPr>
          <p:cNvSpPr/>
          <p:nvPr/>
        </p:nvSpPr>
        <p:spPr>
          <a:xfrm>
            <a:off x="4727770" y="2756174"/>
            <a:ext cx="648072" cy="189012"/>
          </a:xfrm>
          <a:prstGeom prst="wedgeRoundRectCallout">
            <a:avLst>
              <a:gd name="adj1" fmla="val -18127"/>
              <a:gd name="adj2" fmla="val 193700"/>
              <a:gd name="adj3" fmla="val 16667"/>
            </a:avLst>
          </a:prstGeom>
          <a:ln w="3175"/>
        </p:spPr>
        <p:style>
          <a:lnRef idx="2">
            <a:schemeClr val="accent2"/>
          </a:lnRef>
          <a:fillRef idx="1">
            <a:schemeClr val="lt1"/>
          </a:fillRef>
          <a:effectRef idx="0">
            <a:schemeClr val="accent2"/>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ru-RU" sz="800" b="0" cap="none" spc="0" dirty="0">
                <a:ln w="3175"/>
                <a:solidFill>
                  <a:schemeClr val="tx1"/>
                </a:solidFill>
                <a:effectLst>
                  <a:outerShdw blurRad="38100" dist="19050" dir="2700000" algn="tl" rotWithShape="0">
                    <a:schemeClr val="dk1">
                      <a:alpha val="40000"/>
                    </a:schemeClr>
                  </a:outerShdw>
                </a:effectLst>
              </a:rPr>
              <a:t>811 385,6</a:t>
            </a:r>
          </a:p>
        </p:txBody>
      </p:sp>
      <p:sp>
        <p:nvSpPr>
          <p:cNvPr id="13" name="Облачко с текстом: прямоугольное со скругленными углами 12">
            <a:extLst>
              <a:ext uri="{FF2B5EF4-FFF2-40B4-BE49-F238E27FC236}">
                <a16:creationId xmlns:a16="http://schemas.microsoft.com/office/drawing/2014/main" id="{6690DBC6-9BA7-410A-9738-7DCE5829CB3D}"/>
              </a:ext>
            </a:extLst>
          </p:cNvPr>
          <p:cNvSpPr/>
          <p:nvPr/>
        </p:nvSpPr>
        <p:spPr>
          <a:xfrm>
            <a:off x="3311137" y="2756174"/>
            <a:ext cx="648072" cy="180630"/>
          </a:xfrm>
          <a:prstGeom prst="wedgeRoundRectCallout">
            <a:avLst>
              <a:gd name="adj1" fmla="val -24601"/>
              <a:gd name="adj2" fmla="val 253253"/>
              <a:gd name="adj3" fmla="val 16667"/>
            </a:avLst>
          </a:prstGeom>
          <a:ln w="3175"/>
        </p:spPr>
        <p:style>
          <a:lnRef idx="2">
            <a:schemeClr val="accent2"/>
          </a:lnRef>
          <a:fillRef idx="1">
            <a:schemeClr val="lt1"/>
          </a:fillRef>
          <a:effectRef idx="0">
            <a:schemeClr val="accent2"/>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ru-RU" sz="800" b="0" cap="none" spc="0" dirty="0">
                <a:ln w="3175"/>
                <a:solidFill>
                  <a:schemeClr val="tx1"/>
                </a:solidFill>
                <a:effectLst>
                  <a:outerShdw blurRad="38100" dist="19050" dir="2700000" algn="tl" rotWithShape="0">
                    <a:schemeClr val="dk1">
                      <a:alpha val="40000"/>
                    </a:schemeClr>
                  </a:outerShdw>
                </a:effectLst>
              </a:rPr>
              <a:t>815 532,1</a:t>
            </a:r>
          </a:p>
        </p:txBody>
      </p:sp>
    </p:spTree>
    <p:extLst>
      <p:ext uri="{BB962C8B-B14F-4D97-AF65-F5344CB8AC3E}">
        <p14:creationId xmlns:p14="http://schemas.microsoft.com/office/powerpoint/2010/main" val="715074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504" y="476672"/>
            <a:ext cx="8928992" cy="5875455"/>
          </a:xfrm>
          <a:prstGeom prst="rect">
            <a:avLst/>
          </a:prstGeom>
        </p:spPr>
        <p:txBody>
          <a:bodyPr wrap="square">
            <a:spAutoFit/>
          </a:bodyPr>
          <a:lstStyle/>
          <a:p>
            <a:pPr lvl="0" algn="just" latinLnBrk="0">
              <a:buClr>
                <a:srgbClr val="72A376"/>
              </a:buClr>
              <a:defRPr/>
            </a:pPr>
            <a:r>
              <a:rPr lang="ru-RU" sz="1500" i="1" u="sng"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Межбюджетные трансферты</a:t>
            </a:r>
            <a:r>
              <a:rPr lang="ru-RU" sz="1500" b="1" i="1" dirty="0">
                <a:solidFill>
                  <a:srgbClr val="26282F"/>
                </a:solidFill>
                <a:latin typeface="Times New Roman" pitchFamily="18" charset="0"/>
                <a:ea typeface="Verdana" pitchFamily="34" charset="0"/>
                <a:cs typeface="Times New Roman" pitchFamily="18" charset="0"/>
              </a:rPr>
              <a:t> </a:t>
            </a:r>
            <a:r>
              <a:rPr lang="ru-RU" sz="1500" i="1" dirty="0">
                <a:solidFill>
                  <a:srgbClr val="26282F"/>
                </a:solidFill>
                <a:latin typeface="Times New Roman" pitchFamily="18" charset="0"/>
                <a:ea typeface="Verdana" pitchFamily="34" charset="0"/>
                <a:cs typeface="Times New Roman" pitchFamily="18" charset="0"/>
              </a:rPr>
              <a:t>- </a:t>
            </a:r>
            <a:r>
              <a:rPr lang="ru-RU" sz="1500" i="1" dirty="0">
                <a:latin typeface="Times New Roman" pitchFamily="18" charset="0"/>
                <a:ea typeface="Verdana" pitchFamily="34" charset="0"/>
                <a:cs typeface="Times New Roman" pitchFamily="18" charset="0"/>
              </a:rPr>
              <a:t>средства, предоставляемые одним бюджетом бюджетной системы Российской Федерации другому бюджету бюджетной системы Российской Федерации.</a:t>
            </a:r>
          </a:p>
          <a:p>
            <a:pPr lvl="0" algn="just" latinLnBrk="0">
              <a:defRPr/>
            </a:pPr>
            <a:r>
              <a:rPr lang="ru-RU" sz="1500" i="1" u="sng" kern="0"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Дотации</a:t>
            </a:r>
            <a:r>
              <a:rPr lang="ru-RU" sz="1500" i="1" kern="0" dirty="0">
                <a:solidFill>
                  <a:srgbClr val="26282F"/>
                </a:solidFill>
                <a:latin typeface="Times New Roman" pitchFamily="18" charset="0"/>
                <a:cs typeface="Times New Roman" pitchFamily="18" charset="0"/>
              </a:rPr>
              <a:t> - </a:t>
            </a:r>
            <a:r>
              <a:rPr lang="ru-RU" sz="1500" i="1" kern="0" dirty="0">
                <a:latin typeface="Times New Roman" pitchFamily="18" charset="0"/>
                <a:cs typeface="Times New Roman" pitchFamily="18" charset="0"/>
              </a:rPr>
              <a:t>межбюджетные трансферты, предоставляемые на безвозмездной и безвозвратной основе без установления направлений и (или) условий их использования.</a:t>
            </a:r>
          </a:p>
          <a:p>
            <a:pPr lvl="0" algn="just" latinLnBrk="0">
              <a:defRPr/>
            </a:pPr>
            <a:r>
              <a:rPr lang="ru-RU" sz="1500" i="1" u="sng" kern="0"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Субсидии</a:t>
            </a:r>
            <a:r>
              <a:rPr lang="ru-RU" sz="1500" i="1" kern="0" dirty="0">
                <a:solidFill>
                  <a:srgbClr val="26282F"/>
                </a:solidFill>
                <a:latin typeface="Times New Roman" pitchFamily="18" charset="0"/>
                <a:cs typeface="Times New Roman" pitchFamily="18" charset="0"/>
              </a:rPr>
              <a:t> -  </a:t>
            </a:r>
            <a:r>
              <a:rPr lang="ru-RU" sz="1500" i="1" kern="0" dirty="0">
                <a:latin typeface="Times New Roman" pitchFamily="18" charset="0"/>
                <a:cs typeface="Times New Roman" pitchFamily="18" charset="0"/>
              </a:rPr>
              <a:t>денежные средства, предоставляемые на условиях долевого финансирования нижестоящим бюджетам для осуществления их расходных обязательств по вопросам местного значения</a:t>
            </a:r>
            <a:r>
              <a:rPr lang="ru-RU" sz="1500" i="1" kern="0" dirty="0">
                <a:solidFill>
                  <a:srgbClr val="26282F"/>
                </a:solidFill>
                <a:latin typeface="Times New Roman" pitchFamily="18" charset="0"/>
                <a:cs typeface="Times New Roman" pitchFamily="18" charset="0"/>
              </a:rPr>
              <a:t>.</a:t>
            </a:r>
          </a:p>
          <a:p>
            <a:pPr lvl="0" algn="just" latinLnBrk="0">
              <a:defRPr/>
            </a:pPr>
            <a:r>
              <a:rPr lang="ru-RU" sz="1500" i="1" u="sng" kern="0"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Субвенции</a:t>
            </a:r>
            <a:r>
              <a:rPr lang="ru-RU" sz="1500" i="1" kern="0" dirty="0">
                <a:solidFill>
                  <a:srgbClr val="26282F"/>
                </a:solidFill>
                <a:latin typeface="Times New Roman" pitchFamily="18" charset="0"/>
                <a:cs typeface="Times New Roman" pitchFamily="18" charset="0"/>
              </a:rPr>
              <a:t> – </a:t>
            </a:r>
            <a:r>
              <a:rPr lang="ru-RU" sz="1500" i="1" kern="0" dirty="0">
                <a:latin typeface="Times New Roman" pitchFamily="18" charset="0"/>
                <a:cs typeface="Times New Roman" pitchFamily="18" charset="0"/>
              </a:rPr>
              <a:t>денежные средства, предоставляемые местным бюджетам на выполнение переданных полномочий государственных органов власти.</a:t>
            </a:r>
          </a:p>
          <a:p>
            <a:pPr lvl="0" algn="just" latinLnBrk="0">
              <a:defRPr/>
            </a:pPr>
            <a:r>
              <a:rPr lang="ru-RU" sz="1500" i="1" u="sng" kern="0"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Ведомственная структура расходов бюджета</a:t>
            </a:r>
            <a:r>
              <a:rPr lang="ru-RU" sz="1500" b="1" i="1" kern="0" dirty="0">
                <a:solidFill>
                  <a:srgbClr val="CEC597">
                    <a:lumMod val="75000"/>
                  </a:srgbClr>
                </a:solidFill>
                <a:latin typeface="Times New Roman" pitchFamily="18" charset="0"/>
                <a:cs typeface="Times New Roman" pitchFamily="18" charset="0"/>
              </a:rPr>
              <a:t> </a:t>
            </a:r>
            <a:r>
              <a:rPr lang="ru-RU" sz="1500" i="1" kern="0" dirty="0">
                <a:solidFill>
                  <a:sysClr val="windowText" lastClr="000000"/>
                </a:solidFill>
                <a:latin typeface="Times New Roman" pitchFamily="18" charset="0"/>
                <a:cs typeface="Times New Roman" pitchFamily="18" charset="0"/>
              </a:rPr>
              <a:t>- </a:t>
            </a:r>
            <a:r>
              <a:rPr lang="ru-RU" sz="1500" i="1" kern="0" dirty="0">
                <a:latin typeface="Times New Roman" pitchFamily="18" charset="0"/>
                <a:cs typeface="Times New Roman" pitchFamily="18" charset="0"/>
              </a:rPr>
              <a:t>распределение бюджетных ассигнований, предусмотренных законом (решением) о бюджете, по главным распорядителям бюджетных средств, разделам, подразделам, целевым статьям, группам (группам и подгруппам) видов расходов бюджетов либо по главным распорядителям бюджетных средств, разделам, подразделам и (или) целевым статьям (государственным (муниципальным) программам и непрограммным направлениям деятельности), группам (группам и подгруппам) видов расходов классификации расходов бюджетов.</a:t>
            </a:r>
          </a:p>
          <a:p>
            <a:pPr lvl="0" algn="just" latinLnBrk="0">
              <a:spcBef>
                <a:spcPct val="20000"/>
              </a:spcBef>
              <a:defRPr/>
            </a:pPr>
            <a:r>
              <a:rPr lang="ru-RU" sz="1500" i="1" u="sng" kern="0"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Условно утвержденные расходы</a:t>
            </a:r>
            <a:r>
              <a:rPr lang="ru-RU" sz="1500" b="1" i="1" kern="0" dirty="0">
                <a:solidFill>
                  <a:prstClr val="black">
                    <a:lumMod val="50000"/>
                    <a:lumOff val="50000"/>
                  </a:prstClr>
                </a:solidFill>
                <a:latin typeface="Times New Roman" pitchFamily="18" charset="0"/>
                <a:cs typeface="Times New Roman" pitchFamily="18" charset="0"/>
              </a:rPr>
              <a:t> </a:t>
            </a:r>
            <a:r>
              <a:rPr lang="ru-RU" sz="1500" i="1" kern="0" dirty="0">
                <a:solidFill>
                  <a:sysClr val="windowText" lastClr="000000">
                    <a:lumMod val="85000"/>
                    <a:lumOff val="15000"/>
                  </a:sysClr>
                </a:solidFill>
                <a:latin typeface="Times New Roman" pitchFamily="18" charset="0"/>
                <a:cs typeface="Times New Roman" pitchFamily="18" charset="0"/>
              </a:rPr>
              <a:t>- </a:t>
            </a:r>
            <a:r>
              <a:rPr lang="ru-RU" sz="1500" i="1" kern="0" dirty="0">
                <a:latin typeface="Times New Roman" pitchFamily="18" charset="0"/>
                <a:cs typeface="Times New Roman" pitchFamily="18" charset="0"/>
              </a:rPr>
              <a:t>не распределенные в плановом периоде в соответствии с классификацией расходов бюджетов бюджетные ассигнования ( согласно статье 184.1 БК РФ общий объем условно утвержденных расходов на первый год планового периода должен составлять не менее 2,5%, на второй год планового периода - не менее 5%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a:t>
            </a:r>
          </a:p>
          <a:p>
            <a:pPr lvl="0" algn="just" latinLnBrk="0">
              <a:spcBef>
                <a:spcPct val="20000"/>
              </a:spcBef>
              <a:defRPr/>
            </a:pPr>
            <a:r>
              <a:rPr lang="ru-RU" sz="1400" i="1" u="sng" kern="0"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Главный распорядитель бюджетных средств (ГРБС)</a:t>
            </a:r>
            <a:r>
              <a:rPr lang="ru-RU" sz="1400" i="1" u="sng" kern="0"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ru-RU" sz="1400" b="1" i="1" kern="0" dirty="0">
                <a:solidFill>
                  <a:sysClr val="windowText" lastClr="000000">
                    <a:lumMod val="85000"/>
                    <a:lumOff val="15000"/>
                  </a:sysClr>
                </a:solidFill>
                <a:latin typeface="Times New Roman" pitchFamily="18" charset="0"/>
                <a:cs typeface="Times New Roman" pitchFamily="18" charset="0"/>
              </a:rPr>
              <a:t>- </a:t>
            </a:r>
            <a:r>
              <a:rPr lang="ru-RU" sz="1400" i="1" kern="0" dirty="0">
                <a:latin typeface="Times New Roman" pitchFamily="18" charset="0"/>
                <a:cs typeface="Times New Roman" pitchFamily="18" charset="0"/>
              </a:rPr>
              <a:t>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a:t>
            </a:r>
          </a:p>
        </p:txBody>
      </p:sp>
    </p:spTree>
    <p:extLst>
      <p:ext uri="{BB962C8B-B14F-4D97-AF65-F5344CB8AC3E}">
        <p14:creationId xmlns:p14="http://schemas.microsoft.com/office/powerpoint/2010/main" val="3003552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garant.ru/files/3/7/1231073/utverzhdeny-byudzhety-pfr-ffoms-i-fss-rossii-na-2019-2021-gody_1200.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996950"/>
            <a:ext cx="9144000" cy="58164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3" name="Объект 5"/>
          <p:cNvGraphicFramePr>
            <a:graphicFrameLocks/>
          </p:cNvGraphicFramePr>
          <p:nvPr>
            <p:extLst>
              <p:ext uri="{D42A27DB-BD31-4B8C-83A1-F6EECF244321}">
                <p14:modId xmlns:p14="http://schemas.microsoft.com/office/powerpoint/2010/main" val="897400521"/>
              </p:ext>
            </p:extLst>
          </p:nvPr>
        </p:nvGraphicFramePr>
        <p:xfrm>
          <a:off x="107949" y="1052738"/>
          <a:ext cx="8929689" cy="5627387"/>
        </p:xfrm>
        <a:graphic>
          <a:graphicData uri="http://schemas.openxmlformats.org/drawingml/2006/table">
            <a:tbl>
              <a:tblPr firstRow="1" bandRow="1">
                <a:tableStyleId>{5940675A-B579-460E-94D1-54222C63F5DA}</a:tableStyleId>
              </a:tblPr>
              <a:tblGrid>
                <a:gridCol w="1684185">
                  <a:extLst>
                    <a:ext uri="{9D8B030D-6E8A-4147-A177-3AD203B41FA5}">
                      <a16:colId xmlns:a16="http://schemas.microsoft.com/office/drawing/2014/main" val="20000"/>
                    </a:ext>
                  </a:extLst>
                </a:gridCol>
                <a:gridCol w="1813214">
                  <a:extLst>
                    <a:ext uri="{9D8B030D-6E8A-4147-A177-3AD203B41FA5}">
                      <a16:colId xmlns:a16="http://schemas.microsoft.com/office/drawing/2014/main" val="20001"/>
                    </a:ext>
                  </a:extLst>
                </a:gridCol>
                <a:gridCol w="1820006">
                  <a:extLst>
                    <a:ext uri="{9D8B030D-6E8A-4147-A177-3AD203B41FA5}">
                      <a16:colId xmlns:a16="http://schemas.microsoft.com/office/drawing/2014/main" val="20002"/>
                    </a:ext>
                  </a:extLst>
                </a:gridCol>
                <a:gridCol w="1820006">
                  <a:extLst>
                    <a:ext uri="{9D8B030D-6E8A-4147-A177-3AD203B41FA5}">
                      <a16:colId xmlns:a16="http://schemas.microsoft.com/office/drawing/2014/main" val="20003"/>
                    </a:ext>
                  </a:extLst>
                </a:gridCol>
                <a:gridCol w="1792278">
                  <a:extLst>
                    <a:ext uri="{9D8B030D-6E8A-4147-A177-3AD203B41FA5}">
                      <a16:colId xmlns:a16="http://schemas.microsoft.com/office/drawing/2014/main" val="20004"/>
                    </a:ext>
                  </a:extLst>
                </a:gridCol>
              </a:tblGrid>
              <a:tr h="1169683">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endParaRPr lang="ru-RU" sz="1900" dirty="0"/>
                    </a:p>
                    <a:p>
                      <a:pPr algn="ctr"/>
                      <a:endParaRPr lang="ru-RU" sz="1900" dirty="0"/>
                    </a:p>
                    <a:p>
                      <a:pPr algn="ctr"/>
                      <a:endParaRPr lang="ru-RU" sz="1900" dirty="0"/>
                    </a:p>
                  </a:txBody>
                  <a:tcPr marL="99061" marR="99061" marT="45731" marB="45731"/>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endParaRPr lang="ru-RU" sz="1900" dirty="0">
                        <a:solidFill>
                          <a:schemeClr val="tx1"/>
                        </a:solidFill>
                      </a:endParaRPr>
                    </a:p>
                    <a:p>
                      <a:pPr algn="ctr"/>
                      <a:r>
                        <a:rPr lang="ru-RU" sz="1900" dirty="0">
                          <a:solidFill>
                            <a:schemeClr val="tx1"/>
                          </a:solidFill>
                        </a:rPr>
                        <a:t>2023</a:t>
                      </a:r>
                      <a:r>
                        <a:rPr lang="ru-RU" sz="1900" baseline="0" dirty="0">
                          <a:solidFill>
                            <a:schemeClr val="tx1"/>
                          </a:solidFill>
                        </a:rPr>
                        <a:t> </a:t>
                      </a:r>
                      <a:r>
                        <a:rPr lang="ru-RU" sz="1900" dirty="0">
                          <a:solidFill>
                            <a:schemeClr val="tx1"/>
                          </a:solidFill>
                        </a:rPr>
                        <a:t>год</a:t>
                      </a:r>
                    </a:p>
                  </a:txBody>
                  <a:tcPr marL="99061" marR="99061" marT="45731" marB="45731"/>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endParaRPr lang="ru-RU" sz="1900" dirty="0">
                        <a:solidFill>
                          <a:schemeClr val="tx1"/>
                        </a:solidFill>
                      </a:endParaRPr>
                    </a:p>
                    <a:p>
                      <a:pPr algn="ctr"/>
                      <a:r>
                        <a:rPr lang="ru-RU" sz="1900" dirty="0">
                          <a:solidFill>
                            <a:schemeClr val="tx1"/>
                          </a:solidFill>
                        </a:rPr>
                        <a:t>2024 год</a:t>
                      </a:r>
                    </a:p>
                  </a:txBody>
                  <a:tcPr marL="99061" marR="99061" marT="45731" marB="45731"/>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endParaRPr lang="ru-RU" sz="1900" dirty="0">
                        <a:solidFill>
                          <a:schemeClr val="tx1"/>
                        </a:solidFill>
                      </a:endParaRPr>
                    </a:p>
                    <a:p>
                      <a:pPr algn="ctr"/>
                      <a:r>
                        <a:rPr lang="ru-RU" sz="1900" dirty="0">
                          <a:solidFill>
                            <a:schemeClr val="tx1"/>
                          </a:solidFill>
                        </a:rPr>
                        <a:t>2025 год</a:t>
                      </a:r>
                    </a:p>
                  </a:txBody>
                  <a:tcPr marL="99061" marR="99061" marT="45731" marB="45731"/>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endParaRPr lang="ru-RU" sz="1900" dirty="0">
                        <a:solidFill>
                          <a:schemeClr val="tx1"/>
                        </a:solidFill>
                      </a:endParaRPr>
                    </a:p>
                    <a:p>
                      <a:pPr algn="ctr"/>
                      <a:r>
                        <a:rPr lang="ru-RU" sz="1900" dirty="0">
                          <a:solidFill>
                            <a:schemeClr val="tx1"/>
                          </a:solidFill>
                        </a:rPr>
                        <a:t>2026 год</a:t>
                      </a:r>
                    </a:p>
                  </a:txBody>
                  <a:tcPr marL="99061" marR="99061" marT="45731" marB="45731"/>
                </a:tc>
                <a:extLst>
                  <a:ext uri="{0D108BD9-81ED-4DB2-BD59-A6C34878D82A}">
                    <a16:rowId xmlns:a16="http://schemas.microsoft.com/office/drawing/2014/main" val="10000"/>
                  </a:ext>
                </a:extLst>
              </a:tr>
              <a:tr h="1124230">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Дотации</a:t>
                      </a: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solidFill>
                            <a:schemeClr val="tx1"/>
                          </a:solidFill>
                        </a:rPr>
                        <a:t>94,5</a:t>
                      </a: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89,8</a:t>
                      </a:r>
                      <a:endParaRPr lang="ru-RU" sz="1900" dirty="0">
                        <a:solidFill>
                          <a:schemeClr val="tx1"/>
                        </a:solidFill>
                      </a:endParaRP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89,8</a:t>
                      </a:r>
                      <a:endParaRPr lang="ru-RU" sz="1900" dirty="0">
                        <a:solidFill>
                          <a:schemeClr val="tx1"/>
                        </a:solidFill>
                      </a:endParaRP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89,8</a:t>
                      </a:r>
                      <a:endParaRPr lang="ru-RU" sz="1900" dirty="0">
                        <a:solidFill>
                          <a:schemeClr val="tx1"/>
                        </a:solidFill>
                      </a:endParaRPr>
                    </a:p>
                  </a:txBody>
                  <a:tcPr marL="99061" marR="99061" marT="45731" marB="45731"/>
                </a:tc>
                <a:extLst>
                  <a:ext uri="{0D108BD9-81ED-4DB2-BD59-A6C34878D82A}">
                    <a16:rowId xmlns:a16="http://schemas.microsoft.com/office/drawing/2014/main" val="10001"/>
                  </a:ext>
                </a:extLst>
              </a:tr>
              <a:tr h="1052676">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Субвенции</a:t>
                      </a: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0,9</a:t>
                      </a:r>
                      <a:endParaRPr lang="ru-RU" sz="1900" dirty="0">
                        <a:solidFill>
                          <a:schemeClr val="tx1"/>
                        </a:solidFill>
                      </a:endParaRP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0,07</a:t>
                      </a:r>
                    </a:p>
                    <a:p>
                      <a:pPr algn="ctr"/>
                      <a:endParaRPr lang="ru-RU" sz="1900" dirty="0">
                        <a:solidFill>
                          <a:schemeClr val="tx1"/>
                        </a:solidFill>
                      </a:endParaRP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0,07</a:t>
                      </a:r>
                      <a:endParaRPr lang="ru-RU" sz="1900" dirty="0">
                        <a:solidFill>
                          <a:schemeClr val="tx1"/>
                        </a:solidFill>
                      </a:endParaRP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solidFill>
                            <a:schemeClr val="tx1"/>
                          </a:solidFill>
                        </a:rPr>
                        <a:t>0,07</a:t>
                      </a:r>
                    </a:p>
                  </a:txBody>
                  <a:tcPr marL="99061" marR="99061" marT="45731" marB="45731"/>
                </a:tc>
                <a:extLst>
                  <a:ext uri="{0D108BD9-81ED-4DB2-BD59-A6C34878D82A}">
                    <a16:rowId xmlns:a16="http://schemas.microsoft.com/office/drawing/2014/main" val="10002"/>
                  </a:ext>
                </a:extLst>
              </a:tr>
              <a:tr h="1169683">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Иные МБТ</a:t>
                      </a: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solidFill>
                            <a:schemeClr val="tx1"/>
                          </a:solidFill>
                        </a:rPr>
                        <a:t>313,9</a:t>
                      </a: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solidFill>
                            <a:schemeClr val="tx1"/>
                          </a:solidFill>
                        </a:rPr>
                        <a:t>78,6</a:t>
                      </a: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13,6</a:t>
                      </a: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13,5</a:t>
                      </a:r>
                      <a:endParaRPr lang="ru-RU" sz="1900" dirty="0">
                        <a:solidFill>
                          <a:schemeClr val="tx1"/>
                        </a:solidFill>
                      </a:endParaRPr>
                    </a:p>
                  </a:txBody>
                  <a:tcPr marL="99061" marR="99061" marT="45731" marB="45731"/>
                </a:tc>
                <a:extLst>
                  <a:ext uri="{0D108BD9-81ED-4DB2-BD59-A6C34878D82A}">
                    <a16:rowId xmlns:a16="http://schemas.microsoft.com/office/drawing/2014/main" val="10003"/>
                  </a:ext>
                </a:extLst>
              </a:tr>
              <a:tr h="1111115">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ИТОГО</a:t>
                      </a: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solidFill>
                            <a:schemeClr val="tx1"/>
                          </a:solidFill>
                        </a:rPr>
                        <a:t>409,3</a:t>
                      </a: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168,5</a:t>
                      </a:r>
                      <a:endParaRPr lang="ru-RU" sz="1900" dirty="0">
                        <a:solidFill>
                          <a:schemeClr val="tx1"/>
                        </a:solidFill>
                      </a:endParaRP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t>103,4</a:t>
                      </a:r>
                      <a:endParaRPr lang="ru-RU" sz="1900" dirty="0">
                        <a:solidFill>
                          <a:schemeClr val="tx1"/>
                        </a:solidFill>
                      </a:endParaRPr>
                    </a:p>
                  </a:txBody>
                  <a:tcPr marL="99061" marR="99061" marT="45731" marB="45731"/>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ru-RU" sz="1900" dirty="0"/>
                    </a:p>
                    <a:p>
                      <a:pPr algn="ctr"/>
                      <a:r>
                        <a:rPr lang="ru-RU" sz="1900" dirty="0">
                          <a:solidFill>
                            <a:schemeClr val="tx1"/>
                          </a:solidFill>
                        </a:rPr>
                        <a:t>103,4</a:t>
                      </a:r>
                    </a:p>
                  </a:txBody>
                  <a:tcPr marL="99061" marR="99061" marT="45731" marB="45731"/>
                </a:tc>
                <a:extLst>
                  <a:ext uri="{0D108BD9-81ED-4DB2-BD59-A6C34878D82A}">
                    <a16:rowId xmlns:a16="http://schemas.microsoft.com/office/drawing/2014/main" val="10004"/>
                  </a:ext>
                </a:extLst>
              </a:tr>
            </a:tbl>
          </a:graphicData>
        </a:graphic>
      </p:graphicFrame>
      <p:sp>
        <p:nvSpPr>
          <p:cNvPr id="4" name="TextBox 3"/>
          <p:cNvSpPr txBox="1"/>
          <p:nvPr/>
        </p:nvSpPr>
        <p:spPr>
          <a:xfrm>
            <a:off x="7969250" y="996950"/>
            <a:ext cx="962491" cy="312771"/>
          </a:xfrm>
          <a:prstGeom prst="rect">
            <a:avLst/>
          </a:prstGeom>
          <a:noFill/>
        </p:spPr>
        <p:txBody>
          <a:bodyPr wrap="none" lIns="96385" tIns="48193" rIns="96385" bIns="48193">
            <a:spAutoFit/>
          </a:bodyPr>
          <a:lstStyle/>
          <a:p>
            <a:pPr latinLnBrk="0">
              <a:defRPr/>
            </a:pPr>
            <a:r>
              <a:rPr lang="ru-RU" sz="1400" kern="0" dirty="0">
                <a:solidFill>
                  <a:sysClr val="windowText" lastClr="000000"/>
                </a:solidFill>
                <a:latin typeface="Arial" charset="0"/>
              </a:rPr>
              <a:t>млн. руб.</a:t>
            </a:r>
          </a:p>
        </p:txBody>
      </p:sp>
      <p:sp>
        <p:nvSpPr>
          <p:cNvPr id="7" name="Прямоугольник 6"/>
          <p:cNvSpPr/>
          <p:nvPr/>
        </p:nvSpPr>
        <p:spPr bwMode="auto">
          <a:xfrm>
            <a:off x="-900608" y="152249"/>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36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Структура межбюджетных трансфертов бюджетам поселений на 2023-2026 годы</a:t>
            </a:r>
          </a:p>
        </p:txBody>
      </p:sp>
    </p:spTree>
    <p:extLst>
      <p:ext uri="{BB962C8B-B14F-4D97-AF65-F5344CB8AC3E}">
        <p14:creationId xmlns:p14="http://schemas.microsoft.com/office/powerpoint/2010/main" val="3446950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FB0B642-4AB7-49F8-AD52-93E44EEC8BF8}"/>
              </a:ext>
            </a:extLst>
          </p:cNvPr>
          <p:cNvSpPr>
            <a:spLocks noGrp="1"/>
          </p:cNvSpPr>
          <p:nvPr>
            <p:ph sz="half" idx="1"/>
          </p:nvPr>
        </p:nvSpPr>
        <p:spPr>
          <a:xfrm>
            <a:off x="457200" y="1600201"/>
            <a:ext cx="4038600" cy="2332856"/>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p>
          <a:p>
            <a:pPr marL="0" indent="0" algn="ctr">
              <a:buNone/>
            </a:pPr>
            <a:endParaRPr lang="en-US" sz="1400" b="1" dirty="0">
              <a:ln/>
              <a:solidFill>
                <a:schemeClr val="bg1">
                  <a:lumMod val="50000"/>
                </a:schemeClr>
              </a:solidFill>
            </a:endParaRPr>
          </a:p>
          <a:p>
            <a:pPr>
              <a:buFont typeface="Wingdings" panose="05000000000000000000" pitchFamily="2" charset="2"/>
              <a:buChar char="Ø"/>
            </a:pPr>
            <a:r>
              <a:rPr lang="ru-RU" sz="1400" dirty="0"/>
              <a:t>Развитие дошкольного,  общего образования и дополнительного образования детей в Соболевском районе;</a:t>
            </a:r>
          </a:p>
          <a:p>
            <a:pPr>
              <a:buFont typeface="Wingdings" panose="05000000000000000000" pitchFamily="2" charset="2"/>
              <a:buChar char="Ø"/>
            </a:pPr>
            <a:r>
              <a:rPr lang="ru-RU" sz="1400" dirty="0"/>
              <a:t>Обеспечение реализации  муниципальной   программы  и прочие мероприятия в области образования</a:t>
            </a:r>
          </a:p>
        </p:txBody>
      </p:sp>
      <p:sp>
        <p:nvSpPr>
          <p:cNvPr id="4" name="Объект 3">
            <a:extLst>
              <a:ext uri="{FF2B5EF4-FFF2-40B4-BE49-F238E27FC236}">
                <a16:creationId xmlns:a16="http://schemas.microsoft.com/office/drawing/2014/main" id="{DC6C38CD-0293-42A8-BF82-6C56B3507832}"/>
              </a:ext>
            </a:extLst>
          </p:cNvPr>
          <p:cNvSpPr>
            <a:spLocks noGrp="1"/>
          </p:cNvSpPr>
          <p:nvPr>
            <p:ph sz="half" idx="2"/>
          </p:nvPr>
        </p:nvSpPr>
        <p:spPr>
          <a:xfrm>
            <a:off x="4627272" y="1988840"/>
            <a:ext cx="4038600" cy="4594522"/>
          </a:xfrm>
        </p:spPr>
        <p:txBody>
          <a:bodyPr/>
          <a:lstStyle/>
          <a:p>
            <a:pPr marL="0" indent="0" algn="ctr">
              <a:buNone/>
            </a:pPr>
            <a:r>
              <a:rPr lang="ru-RU" sz="1400" b="1" dirty="0">
                <a:ln/>
                <a:solidFill>
                  <a:schemeClr val="bg1">
                    <a:lumMod val="50000"/>
                  </a:schemeClr>
                </a:solidFill>
              </a:rPr>
              <a:t>Цель программы</a:t>
            </a:r>
          </a:p>
          <a:p>
            <a:pPr marL="0" indent="0">
              <a:buNone/>
            </a:pPr>
            <a:r>
              <a:rPr lang="ru-RU" sz="1400" dirty="0"/>
              <a:t>       Обеспечение доступности качественного образования в Соболевском районе, создание условий для формирования личности, способной гарантировать устойчивое повышение качества жизни путем непрерывного образования и поддержания высокой готовности к самообучению, социальной  мобильности и владеющей общечеловеческими нормами нравственности, культуры, здоровья и межличностного взаимодействия.</a:t>
            </a:r>
          </a:p>
          <a:p>
            <a:pPr marL="0" indent="0">
              <a:buNone/>
            </a:pPr>
            <a:endParaRPr lang="ru-RU" sz="1400" dirty="0"/>
          </a:p>
          <a:p>
            <a:pPr marL="0" indent="0" algn="ctr">
              <a:buNone/>
            </a:pPr>
            <a:r>
              <a:rPr lang="ru-RU" sz="1400" b="1" dirty="0">
                <a:ln/>
                <a:solidFill>
                  <a:schemeClr val="bg1">
                    <a:lumMod val="50000"/>
                  </a:schemeClr>
                </a:solidFill>
              </a:rPr>
              <a:t>Задачи</a:t>
            </a:r>
          </a:p>
          <a:p>
            <a:pPr>
              <a:buFont typeface="Wingdings" panose="05000000000000000000" pitchFamily="2" charset="2"/>
              <a:buChar char="Ø"/>
            </a:pPr>
            <a:r>
              <a:rPr lang="ru-RU" sz="1400" dirty="0"/>
              <a:t>обеспечение доступности качественного образования в соответствии с требованиями инновационного социально ориентированного  общества</a:t>
            </a:r>
          </a:p>
        </p:txBody>
      </p:sp>
      <p:sp>
        <p:nvSpPr>
          <p:cNvPr id="5" name="Объект 3">
            <a:extLst>
              <a:ext uri="{FF2B5EF4-FFF2-40B4-BE49-F238E27FC236}">
                <a16:creationId xmlns:a16="http://schemas.microsoft.com/office/drawing/2014/main" id="{BC46B811-2854-4B35-9B73-57A442EB0C72}"/>
              </a:ext>
            </a:extLst>
          </p:cNvPr>
          <p:cNvSpPr txBox="1">
            <a:spLocks/>
          </p:cNvSpPr>
          <p:nvPr/>
        </p:nvSpPr>
        <p:spPr bwMode="auto">
          <a:xfrm>
            <a:off x="457200" y="1124745"/>
            <a:ext cx="8229600" cy="360039"/>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800" kern="1200">
                <a:solidFill>
                  <a:schemeClr val="lt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lt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lt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lt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9pPr>
          </a:lstStyle>
          <a:p>
            <a:pPr marL="0" indent="0" algn="ctr" latinLnBrk="0">
              <a:buFont typeface="Arial" pitchFamily="34" charset="0"/>
              <a:buNone/>
            </a:pPr>
            <a:r>
              <a:rPr lang="ru-RU" sz="1600"/>
              <a:t>Развитие образования в Соболевском муниципальном районе Камчатского края</a:t>
            </a:r>
            <a:endParaRPr lang="ru-RU" sz="1600" dirty="0"/>
          </a:p>
        </p:txBody>
      </p:sp>
      <p:pic>
        <p:nvPicPr>
          <p:cNvPr id="6" name="Рисунок 5">
            <a:extLst>
              <a:ext uri="{FF2B5EF4-FFF2-40B4-BE49-F238E27FC236}">
                <a16:creationId xmlns:a16="http://schemas.microsoft.com/office/drawing/2014/main" id="{6FA05959-94D1-4EFE-A9ED-2437970AE9DE}"/>
              </a:ext>
            </a:extLst>
          </p:cNvPr>
          <p:cNvPicPr>
            <a:picLocks noChangeAspect="1"/>
          </p:cNvPicPr>
          <p:nvPr/>
        </p:nvPicPr>
        <p:blipFill>
          <a:blip r:embed="rId2"/>
          <a:stretch>
            <a:fillRect/>
          </a:stretch>
        </p:blipFill>
        <p:spPr>
          <a:xfrm>
            <a:off x="351863" y="4048474"/>
            <a:ext cx="4243184" cy="2737341"/>
          </a:xfrm>
          <a:prstGeom prst="rect">
            <a:avLst/>
          </a:prstGeom>
        </p:spPr>
      </p:pic>
      <p:sp>
        <p:nvSpPr>
          <p:cNvPr id="8" name="Прямоугольник 7">
            <a:extLst>
              <a:ext uri="{FF2B5EF4-FFF2-40B4-BE49-F238E27FC236}">
                <a16:creationId xmlns:a16="http://schemas.microsoft.com/office/drawing/2014/main" id="{B0DD5A19-1E14-4AE8-A042-A3F158A1453C}"/>
              </a:ext>
            </a:extLst>
          </p:cNvPr>
          <p:cNvSpPr/>
          <p:nvPr/>
        </p:nvSpPr>
        <p:spPr bwMode="auto">
          <a:xfrm>
            <a:off x="-900608" y="152249"/>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461333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0F9F22DB-737C-45B8-8C76-39580F2F5B5C}"/>
              </a:ext>
            </a:extLst>
          </p:cNvPr>
          <p:cNvSpPr>
            <a:spLocks noGrp="1"/>
          </p:cNvSpPr>
          <p:nvPr>
            <p:ph type="body" idx="1"/>
          </p:nvPr>
        </p:nvSpPr>
        <p:spPr>
          <a:xfrm>
            <a:off x="539552" y="1070318"/>
            <a:ext cx="8064896" cy="558482"/>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Социальная поддержка граждан в Соболевском  муниципальном  районе  Камчатского  края</a:t>
            </a:r>
          </a:p>
        </p:txBody>
      </p:sp>
      <p:sp>
        <p:nvSpPr>
          <p:cNvPr id="4" name="Объект 3">
            <a:extLst>
              <a:ext uri="{FF2B5EF4-FFF2-40B4-BE49-F238E27FC236}">
                <a16:creationId xmlns:a16="http://schemas.microsoft.com/office/drawing/2014/main" id="{249F4A7A-FCD8-4156-AABE-CC39CCB9D3B1}"/>
              </a:ext>
            </a:extLst>
          </p:cNvPr>
          <p:cNvSpPr>
            <a:spLocks noGrp="1"/>
          </p:cNvSpPr>
          <p:nvPr>
            <p:ph sz="half" idx="2"/>
          </p:nvPr>
        </p:nvSpPr>
        <p:spPr>
          <a:xfrm>
            <a:off x="489830" y="1784718"/>
            <a:ext cx="4040188" cy="2394351"/>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endParaRPr lang="en-US" sz="1400" b="1" dirty="0">
              <a:ln/>
              <a:solidFill>
                <a:schemeClr val="bg1">
                  <a:lumMod val="50000"/>
                </a:schemeClr>
              </a:solidFill>
            </a:endParaRPr>
          </a:p>
          <a:p>
            <a:pPr marL="0" indent="0" algn="ctr">
              <a:buNone/>
            </a:pPr>
            <a:endParaRPr lang="ru-RU" sz="1400" b="1" dirty="0">
              <a:ln/>
              <a:solidFill>
                <a:schemeClr val="bg1">
                  <a:lumMod val="50000"/>
                </a:schemeClr>
              </a:solidFill>
            </a:endParaRPr>
          </a:p>
          <a:p>
            <a:pPr>
              <a:buFont typeface="Wingdings" panose="05000000000000000000" pitchFamily="2" charset="2"/>
              <a:buChar char="Ø"/>
            </a:pPr>
            <a:r>
              <a:rPr lang="ru-RU" sz="1400" dirty="0"/>
              <a:t>Предоставление гражданам субсидий на оплату жилых помещений и коммунальных услуг;</a:t>
            </a:r>
            <a:endParaRPr lang="en-US" sz="1400" dirty="0"/>
          </a:p>
          <a:p>
            <a:pPr>
              <a:buFont typeface="Wingdings" panose="05000000000000000000" pitchFamily="2" charset="2"/>
              <a:buChar char="Ø"/>
            </a:pPr>
            <a:r>
              <a:rPr lang="ru-RU" sz="1400" dirty="0"/>
              <a:t>Меры социальной поддержки отдельных  категорий граждан в Соболевском  районе;</a:t>
            </a:r>
            <a:endParaRPr lang="en-US" sz="1400" dirty="0"/>
          </a:p>
          <a:p>
            <a:pPr>
              <a:buFont typeface="Wingdings" panose="05000000000000000000" pitchFamily="2" charset="2"/>
              <a:buChar char="Ø"/>
            </a:pPr>
            <a:r>
              <a:rPr lang="ru-RU" sz="1400" dirty="0"/>
              <a:t>Обеспечение реализации Программы.</a:t>
            </a:r>
          </a:p>
        </p:txBody>
      </p:sp>
      <p:sp>
        <p:nvSpPr>
          <p:cNvPr id="6" name="Объект 5">
            <a:extLst>
              <a:ext uri="{FF2B5EF4-FFF2-40B4-BE49-F238E27FC236}">
                <a16:creationId xmlns:a16="http://schemas.microsoft.com/office/drawing/2014/main" id="{5D68B542-7AF5-4529-93CD-E9BCE93EB050}"/>
              </a:ext>
            </a:extLst>
          </p:cNvPr>
          <p:cNvSpPr>
            <a:spLocks noGrp="1"/>
          </p:cNvSpPr>
          <p:nvPr>
            <p:ph sz="quarter" idx="4"/>
          </p:nvPr>
        </p:nvSpPr>
        <p:spPr>
          <a:xfrm>
            <a:off x="4638386" y="1784718"/>
            <a:ext cx="4041775" cy="4612609"/>
          </a:xfrm>
        </p:spPr>
        <p:txBody>
          <a:bodyPr/>
          <a:lstStyle/>
          <a:p>
            <a:pPr marL="0" indent="0" algn="ctr">
              <a:buNone/>
            </a:pPr>
            <a:r>
              <a:rPr lang="ru-RU" sz="1400" b="1" dirty="0">
                <a:ln/>
                <a:solidFill>
                  <a:schemeClr val="bg1">
                    <a:lumMod val="50000"/>
                  </a:schemeClr>
                </a:solidFill>
              </a:rPr>
              <a:t>Цель программы</a:t>
            </a:r>
          </a:p>
          <a:p>
            <a:pPr>
              <a:buFont typeface="Wingdings" panose="05000000000000000000" pitchFamily="2" charset="2"/>
              <a:buChar char="Ø"/>
            </a:pPr>
            <a:r>
              <a:rPr lang="ru-RU" sz="1400" dirty="0"/>
              <a:t>Повышение  уровня  и  качества   жизни   пожилых   граждан, инвалидов, семей с детьми и других        социально  незащищенных категорий граждан,    проживающих на  территории  Камчатского края;</a:t>
            </a:r>
          </a:p>
          <a:p>
            <a:pPr>
              <a:buFont typeface="Wingdings" panose="05000000000000000000" pitchFamily="2" charset="2"/>
              <a:buChar char="Ø"/>
            </a:pPr>
            <a:r>
              <a:rPr lang="ru-RU" sz="1400" dirty="0"/>
              <a:t>Повышение доступности социального                   обслуживания населения. </a:t>
            </a:r>
          </a:p>
          <a:p>
            <a:pPr>
              <a:buFont typeface="Wingdings" panose="05000000000000000000" pitchFamily="2" charset="2"/>
              <a:buChar char="Ø"/>
            </a:pPr>
            <a:endParaRPr lang="ru-RU" sz="1400" dirty="0"/>
          </a:p>
          <a:p>
            <a:pPr marL="0" indent="0" algn="ctr">
              <a:buNone/>
            </a:pPr>
            <a:r>
              <a:rPr lang="ru-RU" sz="1400" b="1" dirty="0">
                <a:ln/>
                <a:solidFill>
                  <a:schemeClr val="bg1">
                    <a:lumMod val="50000"/>
                  </a:schemeClr>
                </a:solidFill>
              </a:rPr>
              <a:t>Задачи</a:t>
            </a:r>
          </a:p>
          <a:p>
            <a:pPr>
              <a:buFont typeface="Wingdings" panose="05000000000000000000" pitchFamily="2" charset="2"/>
              <a:buChar char="Ø"/>
            </a:pPr>
            <a:r>
              <a:rPr lang="ru-RU" sz="1400" dirty="0"/>
              <a:t>Формирование организационных, правовых,      социально-экономических условий для социальной   поддержки граждан;</a:t>
            </a:r>
          </a:p>
          <a:p>
            <a:pPr>
              <a:buFont typeface="Wingdings" panose="05000000000000000000" pitchFamily="2" charset="2"/>
              <a:buChar char="Ø"/>
            </a:pPr>
            <a:r>
              <a:rPr lang="ru-RU" sz="1400" dirty="0"/>
              <a:t> Обеспечение   потребностей   граждан    старших возрастов,  инвалидов, в социальном обслуживании;</a:t>
            </a:r>
          </a:p>
          <a:p>
            <a:pPr>
              <a:buFont typeface="Wingdings" panose="05000000000000000000" pitchFamily="2" charset="2"/>
              <a:buChar char="Ø"/>
            </a:pPr>
            <a:r>
              <a:rPr lang="ru-RU" sz="1400" dirty="0"/>
              <a:t>Создание благоприятных  условий  для              жизнедеятельности семьи.</a:t>
            </a:r>
          </a:p>
        </p:txBody>
      </p:sp>
      <p:pic>
        <p:nvPicPr>
          <p:cNvPr id="1026" name="Picture 2" descr="http://minusinsk-fin24.ru/upload/medialibrary/2fb/_8.jpg">
            <a:extLst>
              <a:ext uri="{FF2B5EF4-FFF2-40B4-BE49-F238E27FC236}">
                <a16:creationId xmlns:a16="http://schemas.microsoft.com/office/drawing/2014/main" id="{43CB1D62-B9C3-41FE-9C21-97D3F856F1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293095"/>
            <a:ext cx="4254095" cy="24482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D89088D3-017C-40E2-B8C9-E696C9E7C151}"/>
              </a:ext>
            </a:extLst>
          </p:cNvPr>
          <p:cNvSpPr/>
          <p:nvPr/>
        </p:nvSpPr>
        <p:spPr bwMode="auto">
          <a:xfrm>
            <a:off x="-900608" y="152249"/>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3689396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7D25904-C812-4706-9224-32E5BBCBF710}"/>
              </a:ext>
            </a:extLst>
          </p:cNvPr>
          <p:cNvSpPr>
            <a:spLocks noGrp="1"/>
          </p:cNvSpPr>
          <p:nvPr>
            <p:ph type="body" idx="1"/>
          </p:nvPr>
        </p:nvSpPr>
        <p:spPr>
          <a:xfrm>
            <a:off x="457200" y="1052736"/>
            <a:ext cx="8229600" cy="1008112"/>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Энергоэффективность,  развитие энергетики и коммунального хозяйства, обеспечение жителей населенных пунктов  Соболевского муниципального района Камчатского края коммунальными услугами и услугами по благоустройству территорий</a:t>
            </a:r>
          </a:p>
        </p:txBody>
      </p:sp>
      <p:sp>
        <p:nvSpPr>
          <p:cNvPr id="4" name="Объект 3">
            <a:extLst>
              <a:ext uri="{FF2B5EF4-FFF2-40B4-BE49-F238E27FC236}">
                <a16:creationId xmlns:a16="http://schemas.microsoft.com/office/drawing/2014/main" id="{F6B22E20-C42A-4BBC-9F14-729B65B87AB1}"/>
              </a:ext>
            </a:extLst>
          </p:cNvPr>
          <p:cNvSpPr>
            <a:spLocks noGrp="1"/>
          </p:cNvSpPr>
          <p:nvPr>
            <p:ph sz="half" idx="2"/>
          </p:nvPr>
        </p:nvSpPr>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endParaRPr lang="en-US" sz="1400" b="1" dirty="0">
              <a:ln/>
              <a:solidFill>
                <a:schemeClr val="bg1">
                  <a:lumMod val="50000"/>
                </a:schemeClr>
              </a:solidFill>
            </a:endParaRPr>
          </a:p>
          <a:p>
            <a:pPr>
              <a:buFont typeface="Wingdings" panose="05000000000000000000" pitchFamily="2" charset="2"/>
              <a:buChar char="Ø"/>
            </a:pPr>
            <a:r>
              <a:rPr lang="ru-RU" sz="1200" dirty="0"/>
              <a:t>Энергосбережение и повышение энергетической эффективности в Соболевском муниципальном районе Камчатского края;</a:t>
            </a:r>
          </a:p>
          <a:p>
            <a:pPr>
              <a:buFont typeface="Wingdings" panose="05000000000000000000" pitchFamily="2" charset="2"/>
              <a:buChar char="Ø"/>
            </a:pPr>
            <a:r>
              <a:rPr lang="ru-RU" sz="1200" dirty="0"/>
              <a:t>Чистая вода в Соболевском муниципальном районе Камчатского края;</a:t>
            </a:r>
          </a:p>
          <a:p>
            <a:pPr>
              <a:buFont typeface="Wingdings" panose="05000000000000000000" pitchFamily="2" charset="2"/>
              <a:buChar char="Ø"/>
            </a:pPr>
            <a:r>
              <a:rPr lang="ru-RU" sz="1200" dirty="0"/>
              <a:t>Благоустройство территорий Соболевского муниципального района Камчатского края;</a:t>
            </a:r>
          </a:p>
          <a:p>
            <a:pPr>
              <a:buFont typeface="Wingdings" panose="05000000000000000000" pitchFamily="2" charset="2"/>
              <a:buChar char="Ø"/>
            </a:pPr>
            <a:r>
              <a:rPr lang="ru-RU" sz="1200" dirty="0"/>
              <a:t>Доступное и комфортное жилье гражданам Соболевского муниципального района.</a:t>
            </a:r>
          </a:p>
          <a:p>
            <a:pPr>
              <a:buFont typeface="Wingdings" panose="05000000000000000000" pitchFamily="2" charset="2"/>
              <a:buChar char="Ø"/>
            </a:pPr>
            <a:endParaRPr lang="ru-RU" sz="1400" dirty="0"/>
          </a:p>
          <a:p>
            <a:pPr>
              <a:buFont typeface="Wingdings" panose="05000000000000000000" pitchFamily="2" charset="2"/>
              <a:buChar char="Ø"/>
            </a:pPr>
            <a:endParaRPr lang="ru-RU" sz="1400" dirty="0"/>
          </a:p>
        </p:txBody>
      </p:sp>
      <p:sp>
        <p:nvSpPr>
          <p:cNvPr id="6" name="Объект 5">
            <a:extLst>
              <a:ext uri="{FF2B5EF4-FFF2-40B4-BE49-F238E27FC236}">
                <a16:creationId xmlns:a16="http://schemas.microsoft.com/office/drawing/2014/main" id="{67FFCBFB-75C8-4F51-AE4F-EC7FB5448836}"/>
              </a:ext>
            </a:extLst>
          </p:cNvPr>
          <p:cNvSpPr>
            <a:spLocks noGrp="1"/>
          </p:cNvSpPr>
          <p:nvPr>
            <p:ph sz="quarter" idx="4"/>
          </p:nvPr>
        </p:nvSpPr>
        <p:spPr/>
        <p:txBody>
          <a:bodyPr/>
          <a:lstStyle/>
          <a:p>
            <a:pPr marL="0" indent="0" algn="ctr">
              <a:buNone/>
            </a:pPr>
            <a:r>
              <a:rPr lang="ru-RU" sz="1400" b="1" dirty="0">
                <a:ln/>
                <a:solidFill>
                  <a:schemeClr val="bg1">
                    <a:lumMod val="50000"/>
                  </a:schemeClr>
                </a:solidFill>
              </a:rPr>
              <a:t>Цель программы</a:t>
            </a:r>
          </a:p>
          <a:p>
            <a:pPr marL="0" indent="0">
              <a:buNone/>
            </a:pPr>
            <a:r>
              <a:rPr lang="ru-RU" sz="1400" dirty="0"/>
              <a:t>      Повышение качества и надежности предоставления жилищно-коммунальных услуг, комфортных условий для жизнедеятельности и улучшение внешнего облика Соболевского муниципального района Камчатского края.</a:t>
            </a:r>
          </a:p>
          <a:p>
            <a:pPr marL="0" indent="0">
              <a:buNone/>
            </a:pPr>
            <a:endParaRPr lang="ru-RU" sz="1400" dirty="0"/>
          </a:p>
          <a:p>
            <a:pPr marL="0" indent="0" algn="ctr">
              <a:buNone/>
            </a:pPr>
            <a:r>
              <a:rPr lang="ru-RU" sz="1400" b="1" dirty="0">
                <a:ln/>
                <a:solidFill>
                  <a:schemeClr val="bg1">
                    <a:lumMod val="50000"/>
                  </a:schemeClr>
                </a:solidFill>
              </a:rPr>
              <a:t>Задачи</a:t>
            </a:r>
          </a:p>
          <a:p>
            <a:pPr>
              <a:buFont typeface="Wingdings" panose="05000000000000000000" pitchFamily="2" charset="2"/>
              <a:buChar char="Ø"/>
            </a:pPr>
            <a:r>
              <a:rPr lang="ru-RU" sz="1400" dirty="0"/>
              <a:t>Развитие энергосбережения и повышения энергетической эффективности;</a:t>
            </a:r>
          </a:p>
          <a:p>
            <a:pPr>
              <a:buFont typeface="Wingdings" panose="05000000000000000000" pitchFamily="2" charset="2"/>
              <a:buChar char="Ø"/>
            </a:pPr>
            <a:r>
              <a:rPr lang="ru-RU" sz="1400" dirty="0"/>
              <a:t>Развитие систем водоснабжения и                                                                                                                                                                                                              водоотведения;</a:t>
            </a:r>
          </a:p>
          <a:p>
            <a:pPr>
              <a:buFont typeface="Wingdings" panose="05000000000000000000" pitchFamily="2" charset="2"/>
              <a:buChar char="Ø"/>
            </a:pPr>
            <a:r>
              <a:rPr lang="ru-RU" sz="1400" dirty="0"/>
              <a:t>Благоустройство территорий Соболевского муниципального района Камчатского края;</a:t>
            </a:r>
          </a:p>
          <a:p>
            <a:pPr>
              <a:buFont typeface="Wingdings" panose="05000000000000000000" pitchFamily="2" charset="2"/>
              <a:buChar char="Ø"/>
            </a:pPr>
            <a:r>
              <a:rPr lang="ru-RU" sz="1400" dirty="0"/>
              <a:t>Создание условий для  увеличения объема капитального ремонта жилищного фонда.</a:t>
            </a:r>
          </a:p>
          <a:p>
            <a:pPr>
              <a:buFont typeface="Wingdings" panose="05000000000000000000" pitchFamily="2" charset="2"/>
              <a:buChar char="Ø"/>
            </a:pPr>
            <a:endParaRPr lang="ru-RU" sz="1400" dirty="0"/>
          </a:p>
          <a:p>
            <a:pPr>
              <a:buFont typeface="Wingdings" panose="05000000000000000000" pitchFamily="2" charset="2"/>
              <a:buChar char="Ø"/>
            </a:pPr>
            <a:endParaRPr lang="ru-RU" sz="1400" dirty="0"/>
          </a:p>
          <a:p>
            <a:pPr>
              <a:buFont typeface="Wingdings" panose="05000000000000000000" pitchFamily="2" charset="2"/>
              <a:buChar char="Ø"/>
            </a:pPr>
            <a:endParaRPr lang="ru-RU" sz="1400" dirty="0"/>
          </a:p>
        </p:txBody>
      </p:sp>
      <p:pic>
        <p:nvPicPr>
          <p:cNvPr id="2050" name="Picture 2" descr="https://lichtnostniyrost.ru/upload/iblock/abe/abeb0ba0928f2ebc52b2d5f11646d370.jpg">
            <a:extLst>
              <a:ext uri="{FF2B5EF4-FFF2-40B4-BE49-F238E27FC236}">
                <a16:creationId xmlns:a16="http://schemas.microsoft.com/office/drawing/2014/main" id="{70C96A9B-DD8F-4CD1-90FB-06A4E1749C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581128"/>
            <a:ext cx="4320480" cy="20882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6734F22A-2EAF-430C-8707-DD2627F23965}"/>
              </a:ext>
            </a:extLst>
          </p:cNvPr>
          <p:cNvSpPr/>
          <p:nvPr/>
        </p:nvSpPr>
        <p:spPr bwMode="auto">
          <a:xfrm>
            <a:off x="-900608" y="152249"/>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1528992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6093B932-DB54-4F46-A1B4-AFF16B85FB1C}"/>
              </a:ext>
            </a:extLst>
          </p:cNvPr>
          <p:cNvSpPr>
            <a:spLocks noGrp="1"/>
          </p:cNvSpPr>
          <p:nvPr>
            <p:ph type="body" idx="1"/>
          </p:nvPr>
        </p:nvSpPr>
        <p:spPr>
          <a:xfrm>
            <a:off x="457200" y="1052736"/>
            <a:ext cx="8229600" cy="864096"/>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Профилактика правонарушений, терроризма, экстремизма, наркомании и алкоголизма в Соболевском муниципальном районе </a:t>
            </a:r>
          </a:p>
          <a:p>
            <a:pPr algn="ctr"/>
            <a:r>
              <a:rPr lang="ru-RU" sz="1600" spc="50" dirty="0">
                <a:ln w="0"/>
                <a:solidFill>
                  <a:schemeClr val="bg2"/>
                </a:solidFill>
                <a:effectLst>
                  <a:innerShdw blurRad="63500" dist="50800" dir="13500000">
                    <a:srgbClr val="000000">
                      <a:alpha val="50000"/>
                    </a:srgbClr>
                  </a:innerShdw>
                </a:effectLst>
              </a:rPr>
              <a:t>Камчатского края </a:t>
            </a:r>
          </a:p>
        </p:txBody>
      </p:sp>
      <p:sp>
        <p:nvSpPr>
          <p:cNvPr id="4" name="Объект 3">
            <a:extLst>
              <a:ext uri="{FF2B5EF4-FFF2-40B4-BE49-F238E27FC236}">
                <a16:creationId xmlns:a16="http://schemas.microsoft.com/office/drawing/2014/main" id="{372754EE-6F24-4FC6-B637-7853DA2AA732}"/>
              </a:ext>
            </a:extLst>
          </p:cNvPr>
          <p:cNvSpPr>
            <a:spLocks noGrp="1"/>
          </p:cNvSpPr>
          <p:nvPr>
            <p:ph sz="half" idx="2"/>
          </p:nvPr>
        </p:nvSpPr>
        <p:spPr>
          <a:xfrm>
            <a:off x="457200" y="2060848"/>
            <a:ext cx="4040188" cy="2478261"/>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endParaRPr lang="en-US" sz="1400" b="1" dirty="0">
              <a:ln/>
              <a:solidFill>
                <a:schemeClr val="bg1">
                  <a:lumMod val="50000"/>
                </a:schemeClr>
              </a:solidFill>
            </a:endParaRPr>
          </a:p>
          <a:p>
            <a:pPr>
              <a:buFont typeface="Wingdings" panose="05000000000000000000" pitchFamily="2" charset="2"/>
              <a:buChar char="Ø"/>
            </a:pPr>
            <a:r>
              <a:rPr lang="ru-RU" sz="1200" dirty="0"/>
              <a:t>Профилактика правонарушений, преступлений и повышение безопасности дорожного движения в Соболевском муниципальном районе Камчатского края;</a:t>
            </a:r>
          </a:p>
          <a:p>
            <a:pPr>
              <a:buFont typeface="Wingdings" panose="05000000000000000000" pitchFamily="2" charset="2"/>
              <a:buChar char="Ø"/>
            </a:pPr>
            <a:r>
              <a:rPr lang="ru-RU" sz="1200" dirty="0"/>
              <a:t>Профилактика терроризма и экстремизма в Соболевском муниципальном районе Камчатского  края;</a:t>
            </a:r>
          </a:p>
          <a:p>
            <a:pPr>
              <a:buFont typeface="Wingdings" panose="05000000000000000000" pitchFamily="2" charset="2"/>
              <a:buChar char="Ø"/>
            </a:pPr>
            <a:r>
              <a:rPr lang="ru-RU" sz="1200" dirty="0"/>
              <a:t>Профилактика наркомании и алкоголизма в Соболевском муниципальном районе Камчатского края.</a:t>
            </a:r>
          </a:p>
          <a:p>
            <a:pPr marL="0" indent="0">
              <a:buNone/>
            </a:pPr>
            <a:endParaRPr lang="ru-RU" sz="1200" dirty="0"/>
          </a:p>
          <a:p>
            <a:pPr>
              <a:buFont typeface="Wingdings" panose="05000000000000000000" pitchFamily="2" charset="2"/>
              <a:buChar char="Ø"/>
            </a:pPr>
            <a:endParaRPr lang="ru-RU" sz="1400" dirty="0"/>
          </a:p>
        </p:txBody>
      </p:sp>
      <p:sp>
        <p:nvSpPr>
          <p:cNvPr id="6" name="Объект 5">
            <a:extLst>
              <a:ext uri="{FF2B5EF4-FFF2-40B4-BE49-F238E27FC236}">
                <a16:creationId xmlns:a16="http://schemas.microsoft.com/office/drawing/2014/main" id="{7E41FE75-F9CD-41EE-B2C0-8BA9169578B9}"/>
              </a:ext>
            </a:extLst>
          </p:cNvPr>
          <p:cNvSpPr>
            <a:spLocks noGrp="1"/>
          </p:cNvSpPr>
          <p:nvPr>
            <p:ph sz="quarter" idx="4"/>
          </p:nvPr>
        </p:nvSpPr>
        <p:spPr>
          <a:xfrm>
            <a:off x="4572000" y="2060848"/>
            <a:ext cx="4041775" cy="4752528"/>
          </a:xfrm>
        </p:spPr>
        <p:txBody>
          <a:bodyPr/>
          <a:lstStyle/>
          <a:p>
            <a:pPr marL="0" indent="0" algn="ctr">
              <a:buNone/>
            </a:pPr>
            <a:r>
              <a:rPr lang="ru-RU" sz="1400" b="1" dirty="0">
                <a:ln/>
                <a:solidFill>
                  <a:schemeClr val="bg1">
                    <a:lumMod val="50000"/>
                  </a:schemeClr>
                </a:solidFill>
              </a:rPr>
              <a:t>Цель программы</a:t>
            </a:r>
          </a:p>
          <a:p>
            <a:pPr>
              <a:buFont typeface="Wingdings" panose="05000000000000000000" pitchFamily="2" charset="2"/>
              <a:buChar char="Ø"/>
            </a:pPr>
            <a:r>
              <a:rPr lang="ru-RU" sz="1000" dirty="0"/>
              <a:t>Обеспечение безопасности граждан путем снижения уровня преступлений, правонарушений и безопасности дорожного движения в Соболевском муниципальном районе Камчатского края;</a:t>
            </a:r>
          </a:p>
          <a:p>
            <a:pPr>
              <a:buFont typeface="Wingdings" panose="05000000000000000000" pitchFamily="2" charset="2"/>
              <a:buChar char="Ø"/>
            </a:pPr>
            <a:r>
              <a:rPr lang="ru-RU" sz="1000" dirty="0"/>
              <a:t>Повышение уровня защищенности жизни и спокойствия  граждан, проживающих на территории Соболевского муниципального района Камчатского края;</a:t>
            </a:r>
          </a:p>
          <a:p>
            <a:pPr>
              <a:buFont typeface="Wingdings" panose="05000000000000000000" pitchFamily="2" charset="2"/>
              <a:buChar char="Ø"/>
            </a:pPr>
            <a:r>
              <a:rPr lang="ru-RU" sz="1000" dirty="0"/>
              <a:t>Сокращение незаконного потребления  наркотических средств и психотропных веществ, злоупотребления алкогольной продукцией среди населения Соболевского муниципального района Камчатского края и снижение уровня заболеваемости населения  алкоголизмом.</a:t>
            </a:r>
            <a:endParaRPr lang="ru-RU" sz="1200" dirty="0"/>
          </a:p>
          <a:p>
            <a:pPr marL="0" indent="0" algn="ctr">
              <a:buNone/>
            </a:pPr>
            <a:r>
              <a:rPr lang="ru-RU" sz="1200" b="1" dirty="0">
                <a:ln/>
                <a:solidFill>
                  <a:schemeClr val="bg1">
                    <a:lumMod val="50000"/>
                  </a:schemeClr>
                </a:solidFill>
              </a:rPr>
              <a:t>Задачи</a:t>
            </a:r>
          </a:p>
          <a:p>
            <a:pPr>
              <a:buFont typeface="Wingdings" panose="05000000000000000000" pitchFamily="2" charset="2"/>
              <a:buChar char="Ø"/>
            </a:pPr>
            <a:r>
              <a:rPr lang="ru-RU" sz="1000" dirty="0"/>
              <a:t>Обеспечение безопасности граждан путем снижения уровня преступлений, правонарушений и безопасности дорожного движения в  Соболевском муниципальном районе Камчатского края;</a:t>
            </a:r>
            <a:endParaRPr lang="ru-RU" sz="1000" dirty="0">
              <a:ln/>
              <a:solidFill>
                <a:schemeClr val="bg1">
                  <a:lumMod val="50000"/>
                </a:schemeClr>
              </a:solidFill>
            </a:endParaRPr>
          </a:p>
          <a:p>
            <a:pPr>
              <a:buFont typeface="Wingdings" panose="05000000000000000000" pitchFamily="2" charset="2"/>
              <a:buChar char="Ø"/>
            </a:pPr>
            <a:r>
              <a:rPr lang="ru-RU" sz="1000" dirty="0"/>
              <a:t>Повышение уровня  защищенности  жизни  и спокойствия  граждан, проживающих  на территории Соболевского муниципального района Камчатского края;</a:t>
            </a:r>
          </a:p>
          <a:p>
            <a:pPr>
              <a:buFont typeface="Wingdings" panose="05000000000000000000" pitchFamily="2" charset="2"/>
              <a:buChar char="Ø"/>
            </a:pPr>
            <a:r>
              <a:rPr lang="ru-RU" sz="1000" dirty="0"/>
              <a:t>Сокращение незаконного потребления наркотических средств  и  психотропных веществ, злоупотребления алкогольной продукцией  среди населения Соболевского муниципального района Камчатского края и снижение уровня заболеваемости населения  алкоголизмом;</a:t>
            </a:r>
          </a:p>
          <a:p>
            <a:pPr>
              <a:buFont typeface="Wingdings" panose="05000000000000000000" pitchFamily="2" charset="2"/>
              <a:buChar char="Ø"/>
            </a:pPr>
            <a:r>
              <a:rPr lang="ru-RU" sz="1000" dirty="0"/>
              <a:t>Обеспечение комплексной безопасности муниципальных учреждений социальной сферы.</a:t>
            </a:r>
          </a:p>
        </p:txBody>
      </p:sp>
      <p:pic>
        <p:nvPicPr>
          <p:cNvPr id="3074" name="Picture 2" descr="https://irkcson.aln.socinfo.ru/media/2018/06/21/1238353734/image_image_255484.jpg">
            <a:extLst>
              <a:ext uri="{FF2B5EF4-FFF2-40B4-BE49-F238E27FC236}">
                <a16:creationId xmlns:a16="http://schemas.microsoft.com/office/drawing/2014/main" id="{C4FA68A1-F7B1-4F13-8917-CAACB7CFE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2" y="4683125"/>
            <a:ext cx="4041775" cy="19862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B9B44B2F-4210-408C-AA75-932A754523CE}"/>
              </a:ext>
            </a:extLst>
          </p:cNvPr>
          <p:cNvSpPr/>
          <p:nvPr/>
        </p:nvSpPr>
        <p:spPr bwMode="auto">
          <a:xfrm>
            <a:off x="-900608" y="152249"/>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3877063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0C3E4318-C8BE-4D6E-AEDB-CBABB6A7E411}"/>
              </a:ext>
            </a:extLst>
          </p:cNvPr>
          <p:cNvSpPr>
            <a:spLocks noGrp="1"/>
          </p:cNvSpPr>
          <p:nvPr>
            <p:ph type="body" idx="1"/>
          </p:nvPr>
        </p:nvSpPr>
        <p:spPr>
          <a:xfrm>
            <a:off x="457200" y="951638"/>
            <a:ext cx="8229600" cy="749169"/>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Защита населения, территорий от чрезвычайных ситуаций, обеспечение пожарной безопасности, развитие гражданской обороны в Соболевском муниципальном районе Камчатского края </a:t>
            </a:r>
          </a:p>
        </p:txBody>
      </p:sp>
      <p:sp>
        <p:nvSpPr>
          <p:cNvPr id="4" name="Объект 3">
            <a:extLst>
              <a:ext uri="{FF2B5EF4-FFF2-40B4-BE49-F238E27FC236}">
                <a16:creationId xmlns:a16="http://schemas.microsoft.com/office/drawing/2014/main" id="{3B9F4EE2-0FBB-47BF-9852-87C8F4C76D44}"/>
              </a:ext>
            </a:extLst>
          </p:cNvPr>
          <p:cNvSpPr>
            <a:spLocks noGrp="1"/>
          </p:cNvSpPr>
          <p:nvPr>
            <p:ph sz="half" idx="2"/>
          </p:nvPr>
        </p:nvSpPr>
        <p:spPr>
          <a:xfrm>
            <a:off x="468383" y="1955074"/>
            <a:ext cx="4040188" cy="2554046"/>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endParaRPr lang="en-US" sz="1400" b="1" dirty="0">
              <a:ln/>
              <a:solidFill>
                <a:schemeClr val="bg1">
                  <a:lumMod val="50000"/>
                </a:schemeClr>
              </a:solidFill>
            </a:endParaRPr>
          </a:p>
          <a:p>
            <a:pPr>
              <a:buFont typeface="Wingdings" panose="05000000000000000000" pitchFamily="2" charset="2"/>
              <a:buChar char="Ø"/>
            </a:pPr>
            <a:r>
              <a:rPr lang="ru-RU" sz="1200" dirty="0"/>
              <a:t>Снижение рисков и смягчение последствий чрезвычайных ситуаций природного и техногенного характера в Соболевском муниципальном районе Камчатского края;</a:t>
            </a:r>
          </a:p>
          <a:p>
            <a:pPr>
              <a:buFont typeface="Wingdings" panose="05000000000000000000" pitchFamily="2" charset="2"/>
              <a:buChar char="Ø"/>
            </a:pPr>
            <a:r>
              <a:rPr lang="ru-RU" sz="1200" dirty="0"/>
              <a:t>Обеспечение пожарной безопасности в Соболевском муниципальном районе Камчатского края;</a:t>
            </a:r>
          </a:p>
          <a:p>
            <a:pPr>
              <a:buFont typeface="Wingdings" panose="05000000000000000000" pitchFamily="2" charset="2"/>
              <a:buChar char="Ø"/>
            </a:pPr>
            <a:r>
              <a:rPr lang="ru-RU" sz="1200" dirty="0"/>
              <a:t>Развитие гражданской обороны и обеспечение радиационной, химической и биологической безопасности в Соболевском муниципальном районе Камчатского края.</a:t>
            </a:r>
          </a:p>
        </p:txBody>
      </p:sp>
      <p:sp>
        <p:nvSpPr>
          <p:cNvPr id="6" name="Объект 5">
            <a:extLst>
              <a:ext uri="{FF2B5EF4-FFF2-40B4-BE49-F238E27FC236}">
                <a16:creationId xmlns:a16="http://schemas.microsoft.com/office/drawing/2014/main" id="{8B2EF4F2-93EE-4013-B1F7-6C970EAA2901}"/>
              </a:ext>
            </a:extLst>
          </p:cNvPr>
          <p:cNvSpPr>
            <a:spLocks noGrp="1"/>
          </p:cNvSpPr>
          <p:nvPr>
            <p:ph sz="quarter" idx="4"/>
          </p:nvPr>
        </p:nvSpPr>
        <p:spPr>
          <a:xfrm>
            <a:off x="4636047" y="1955074"/>
            <a:ext cx="4041775" cy="4570270"/>
          </a:xfrm>
        </p:spPr>
        <p:txBody>
          <a:bodyPr/>
          <a:lstStyle/>
          <a:p>
            <a:pPr marL="0" indent="0" algn="ctr">
              <a:buNone/>
            </a:pPr>
            <a:r>
              <a:rPr lang="ru-RU" sz="1400" b="1" dirty="0">
                <a:ln/>
                <a:solidFill>
                  <a:schemeClr val="bg1">
                    <a:lumMod val="50000"/>
                  </a:schemeClr>
                </a:solidFill>
              </a:rPr>
              <a:t>Цель программы</a:t>
            </a:r>
          </a:p>
          <a:p>
            <a:pPr marL="0" indent="0">
              <a:buNone/>
            </a:pPr>
            <a:r>
              <a:rPr lang="ru-RU" sz="1200" dirty="0"/>
              <a:t>       Улучшение качества и уровня защищенности населения и территорий Соболевского муниципального района Камчатского края.</a:t>
            </a:r>
          </a:p>
          <a:p>
            <a:pPr marL="0" indent="0">
              <a:buNone/>
            </a:pPr>
            <a:endParaRPr lang="ru-RU" sz="1200" dirty="0"/>
          </a:p>
          <a:p>
            <a:pPr marL="0" indent="0" algn="ctr">
              <a:buNone/>
            </a:pPr>
            <a:r>
              <a:rPr lang="ru-RU" sz="1200" b="1" dirty="0">
                <a:ln/>
                <a:solidFill>
                  <a:schemeClr val="bg1">
                    <a:lumMod val="50000"/>
                  </a:schemeClr>
                </a:solidFill>
              </a:rPr>
              <a:t>Задачи</a:t>
            </a:r>
          </a:p>
          <a:p>
            <a:pPr>
              <a:buFont typeface="Wingdings" panose="05000000000000000000" pitchFamily="2" charset="2"/>
              <a:buChar char="Ø"/>
            </a:pPr>
            <a:r>
              <a:rPr lang="ru-RU" sz="1200" dirty="0"/>
              <a:t>Сокращение числа травмированных и  погибших, а  также  снижение материального ущерба от чрезвычайных ситуаций природного и техногенного характера в Соболевском муниципальном районе Камчатского края;</a:t>
            </a:r>
          </a:p>
          <a:p>
            <a:pPr>
              <a:buFont typeface="Wingdings" panose="05000000000000000000" pitchFamily="2" charset="2"/>
              <a:buChar char="Ø"/>
            </a:pPr>
            <a:r>
              <a:rPr lang="ru-RU" sz="1200" dirty="0"/>
              <a:t>Снижение рисков возникновения  пожаров и  минимизация   их последствий на территории Соболевского муниципального района  Камчатского края;</a:t>
            </a:r>
          </a:p>
          <a:p>
            <a:pPr>
              <a:buFont typeface="Wingdings" panose="05000000000000000000" pitchFamily="2" charset="2"/>
              <a:buChar char="Ø"/>
            </a:pPr>
            <a:r>
              <a:rPr lang="ru-RU" sz="1200" dirty="0"/>
              <a:t>Развитие гражданской обороны и  последовательное снижение до приемлемого уровня рисков возникновения   опасных чрезвычайных ситуаций связанных с радиационной, химической и биологической опасностью  на  территории   Соболевского муниципального района Камчатского края.</a:t>
            </a:r>
          </a:p>
        </p:txBody>
      </p:sp>
      <p:pic>
        <p:nvPicPr>
          <p:cNvPr id="4098" name="Picture 2" descr="https://mypresentation.ru/documents_6/c4246a710bea344730f00c17ea16b729/img15.jpg">
            <a:extLst>
              <a:ext uri="{FF2B5EF4-FFF2-40B4-BE49-F238E27FC236}">
                <a16:creationId xmlns:a16="http://schemas.microsoft.com/office/drawing/2014/main" id="{1659B21F-199A-44DA-A31A-8C34BA486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09120"/>
            <a:ext cx="4178231" cy="21383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94DC96B0-5187-44C0-AFD3-6281CFAF3FDC}"/>
              </a:ext>
            </a:extLst>
          </p:cNvPr>
          <p:cNvSpPr/>
          <p:nvPr/>
        </p:nvSpPr>
        <p:spPr bwMode="auto">
          <a:xfrm>
            <a:off x="-900608" y="13030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4235533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583E2EA9-A393-434F-8362-8CDB3608380E}"/>
              </a:ext>
            </a:extLst>
          </p:cNvPr>
          <p:cNvSpPr>
            <a:spLocks noGrp="1"/>
          </p:cNvSpPr>
          <p:nvPr>
            <p:ph sz="half" idx="2"/>
          </p:nvPr>
        </p:nvSpPr>
        <p:spPr>
          <a:xfrm>
            <a:off x="457200" y="1556792"/>
            <a:ext cx="4040188" cy="4569371"/>
          </a:xfrm>
        </p:spPr>
        <p:txBody>
          <a:bodyPr/>
          <a:lstStyle/>
          <a:p>
            <a:pPr marL="0" indent="0" algn="ctr">
              <a:buNone/>
            </a:pPr>
            <a:r>
              <a:rPr lang="ru-RU" sz="1400" b="1" dirty="0">
                <a:ln/>
                <a:solidFill>
                  <a:schemeClr val="bg1">
                    <a:lumMod val="50000"/>
                  </a:schemeClr>
                </a:solidFill>
              </a:rPr>
              <a:t>Цель программы</a:t>
            </a:r>
          </a:p>
          <a:p>
            <a:pPr>
              <a:buFont typeface="Wingdings" panose="05000000000000000000" pitchFamily="2" charset="2"/>
              <a:buChar char="Ø"/>
            </a:pPr>
            <a:r>
              <a:rPr lang="ru-RU" sz="1400" dirty="0"/>
              <a:t>Создание условий для  сохранения  и  развития культурного потенциала и культурного  наследия района;</a:t>
            </a:r>
          </a:p>
          <a:p>
            <a:pPr>
              <a:buFont typeface="Wingdings" panose="05000000000000000000" pitchFamily="2" charset="2"/>
              <a:buChar char="Ø"/>
            </a:pPr>
            <a:r>
              <a:rPr lang="ru-RU" sz="1400" dirty="0"/>
              <a:t>Обеспечение единого культурного  пространства для представителей разных социальных   групп в целях получения доступа к культурным ценностям;</a:t>
            </a:r>
          </a:p>
          <a:p>
            <a:pPr>
              <a:buFont typeface="Wingdings" panose="05000000000000000000" pitchFamily="2" charset="2"/>
              <a:buChar char="Ø"/>
            </a:pPr>
            <a:r>
              <a:rPr lang="ru-RU" sz="1400" dirty="0"/>
              <a:t>Повышение  роли   культуры   в   воспитании, просвещении и в обеспечении досуга жителей.</a:t>
            </a:r>
          </a:p>
        </p:txBody>
      </p:sp>
      <p:sp>
        <p:nvSpPr>
          <p:cNvPr id="5" name="Текст 4">
            <a:extLst>
              <a:ext uri="{FF2B5EF4-FFF2-40B4-BE49-F238E27FC236}">
                <a16:creationId xmlns:a16="http://schemas.microsoft.com/office/drawing/2014/main" id="{419462B5-711D-4472-A45B-A954A49A8EEC}"/>
              </a:ext>
            </a:extLst>
          </p:cNvPr>
          <p:cNvSpPr>
            <a:spLocks noGrp="1"/>
          </p:cNvSpPr>
          <p:nvPr>
            <p:ph type="body" sz="quarter" idx="3"/>
          </p:nvPr>
        </p:nvSpPr>
        <p:spPr>
          <a:xfrm>
            <a:off x="457200" y="947192"/>
            <a:ext cx="8229600" cy="321568"/>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Развитие культуры в Соболевском муниципальном районе Камчатского края </a:t>
            </a:r>
          </a:p>
        </p:txBody>
      </p:sp>
      <p:sp>
        <p:nvSpPr>
          <p:cNvPr id="6" name="Объект 5">
            <a:extLst>
              <a:ext uri="{FF2B5EF4-FFF2-40B4-BE49-F238E27FC236}">
                <a16:creationId xmlns:a16="http://schemas.microsoft.com/office/drawing/2014/main" id="{B8F6537B-DFE0-42ED-90E9-C7B939A7D9D9}"/>
              </a:ext>
            </a:extLst>
          </p:cNvPr>
          <p:cNvSpPr>
            <a:spLocks noGrp="1"/>
          </p:cNvSpPr>
          <p:nvPr>
            <p:ph sz="quarter" idx="4"/>
          </p:nvPr>
        </p:nvSpPr>
        <p:spPr>
          <a:xfrm>
            <a:off x="4645025" y="1556792"/>
            <a:ext cx="4041775" cy="4569371"/>
          </a:xfrm>
        </p:spPr>
        <p:txBody>
          <a:bodyPr/>
          <a:lstStyle/>
          <a:p>
            <a:pPr marL="0" indent="0" algn="ctr">
              <a:buNone/>
            </a:pPr>
            <a:endParaRPr lang="ru-RU" sz="1400" b="1" dirty="0">
              <a:ln/>
              <a:solidFill>
                <a:schemeClr val="bg1">
                  <a:lumMod val="50000"/>
                </a:schemeClr>
              </a:solidFill>
            </a:endParaRPr>
          </a:p>
          <a:p>
            <a:pPr marL="0" indent="0" algn="ctr">
              <a:buNone/>
            </a:pPr>
            <a:endParaRPr lang="ru-RU" sz="1400" b="1" dirty="0">
              <a:ln/>
              <a:solidFill>
                <a:schemeClr val="bg1">
                  <a:lumMod val="50000"/>
                </a:schemeClr>
              </a:solidFill>
            </a:endParaRPr>
          </a:p>
          <a:p>
            <a:pPr marL="0" indent="0" algn="ctr">
              <a:buNone/>
            </a:pPr>
            <a:r>
              <a:rPr lang="ru-RU" sz="1400" b="1" dirty="0">
                <a:ln/>
                <a:solidFill>
                  <a:schemeClr val="bg1">
                    <a:lumMod val="50000"/>
                  </a:schemeClr>
                </a:solidFill>
              </a:rPr>
              <a:t>Задачи</a:t>
            </a:r>
          </a:p>
          <a:p>
            <a:pPr>
              <a:buFont typeface="Wingdings" panose="05000000000000000000" pitchFamily="2" charset="2"/>
              <a:buChar char="Ø"/>
            </a:pPr>
            <a:r>
              <a:rPr lang="ru-RU" sz="1400" dirty="0"/>
              <a:t>Достижения более высокого качественного уровня культурного обслуживания жителей населения Соболевского муниципального района;</a:t>
            </a:r>
          </a:p>
          <a:p>
            <a:pPr>
              <a:buFont typeface="Wingdings" panose="05000000000000000000" pitchFamily="2" charset="2"/>
              <a:buChar char="Ø"/>
            </a:pPr>
            <a:r>
              <a:rPr lang="ru-RU" sz="1400" dirty="0"/>
              <a:t>Сохранение и пополнение библиотечных фондов;</a:t>
            </a:r>
          </a:p>
          <a:p>
            <a:pPr>
              <a:buFont typeface="Wingdings" panose="05000000000000000000" pitchFamily="2" charset="2"/>
              <a:buChar char="Ø"/>
            </a:pPr>
            <a:r>
              <a:rPr lang="ru-RU" sz="1400" dirty="0"/>
              <a:t>Организация досуговой деятельности, поддержка и развитие различных форм творчества  населения ;</a:t>
            </a:r>
          </a:p>
          <a:p>
            <a:pPr>
              <a:buFont typeface="Wingdings" panose="05000000000000000000" pitchFamily="2" charset="2"/>
              <a:buChar char="Ø"/>
            </a:pPr>
            <a:r>
              <a:rPr lang="ru-RU" sz="1400" dirty="0"/>
              <a:t>Поддержка деятельности творческих коллективов,  поддержка молодых дарований;</a:t>
            </a:r>
          </a:p>
          <a:p>
            <a:pPr>
              <a:buFont typeface="Wingdings" panose="05000000000000000000" pitchFamily="2" charset="2"/>
              <a:buChar char="Ø"/>
            </a:pPr>
            <a:r>
              <a:rPr lang="ru-RU" sz="1400" dirty="0"/>
              <a:t>Расширение объема услуг в  сфере   культуры и повышения их качества.</a:t>
            </a:r>
          </a:p>
        </p:txBody>
      </p:sp>
      <p:pic>
        <p:nvPicPr>
          <p:cNvPr id="5122" name="Picture 2" descr="https://fsd.multiurok.ru/html/2022/04/12/s_6254fc7cd4292/phpvp8fiq_roditelskoe_html_741658e0e11c98a4.png">
            <a:extLst>
              <a:ext uri="{FF2B5EF4-FFF2-40B4-BE49-F238E27FC236}">
                <a16:creationId xmlns:a16="http://schemas.microsoft.com/office/drawing/2014/main" id="{CCC258FB-03EF-4216-917B-35F653665F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426" y="4437112"/>
            <a:ext cx="4392488" cy="22018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3FD85FB5-B9A8-4580-8330-D5968EC8935B}"/>
              </a:ext>
            </a:extLst>
          </p:cNvPr>
          <p:cNvSpPr/>
          <p:nvPr/>
        </p:nvSpPr>
        <p:spPr bwMode="auto">
          <a:xfrm>
            <a:off x="-900608" y="13030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784280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4F7E161A-B914-458F-9AB6-E55B6181DE93}"/>
              </a:ext>
            </a:extLst>
          </p:cNvPr>
          <p:cNvSpPr>
            <a:spLocks noGrp="1"/>
          </p:cNvSpPr>
          <p:nvPr>
            <p:ph sz="half" idx="2"/>
          </p:nvPr>
        </p:nvSpPr>
        <p:spPr>
          <a:xfrm>
            <a:off x="457200" y="1772817"/>
            <a:ext cx="4040188" cy="2376264"/>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endParaRPr lang="en-US" sz="1400" b="1" dirty="0">
              <a:ln/>
              <a:solidFill>
                <a:schemeClr val="bg1">
                  <a:lumMod val="50000"/>
                </a:schemeClr>
              </a:solidFill>
            </a:endParaRPr>
          </a:p>
          <a:p>
            <a:pPr>
              <a:buFont typeface="Wingdings" panose="05000000000000000000" pitchFamily="2" charset="2"/>
              <a:buChar char="Ø"/>
            </a:pPr>
            <a:r>
              <a:rPr lang="ru-RU" sz="1400" dirty="0"/>
              <a:t>Развитие массовой физической культуры и спорта в Соболевском муниципальном районе Камчатского края;</a:t>
            </a:r>
          </a:p>
          <a:p>
            <a:pPr>
              <a:buFont typeface="Wingdings" panose="05000000000000000000" pitchFamily="2" charset="2"/>
              <a:buChar char="Ø"/>
            </a:pPr>
            <a:r>
              <a:rPr lang="ru-RU" sz="1400" dirty="0"/>
              <a:t>Организация отдыха, оздоровления   и занятости детей и молодежи в Соболевском муниципальном районе Камчатского края;</a:t>
            </a:r>
          </a:p>
          <a:p>
            <a:pPr>
              <a:buFont typeface="Wingdings" panose="05000000000000000000" pitchFamily="2" charset="2"/>
              <a:buChar char="Ø"/>
            </a:pPr>
            <a:r>
              <a:rPr lang="ru-RU" sz="1400" dirty="0"/>
              <a:t>Молодёжь Соболевского муниципального района Камчатского края</a:t>
            </a:r>
          </a:p>
        </p:txBody>
      </p:sp>
      <p:sp>
        <p:nvSpPr>
          <p:cNvPr id="5" name="Текст 4">
            <a:extLst>
              <a:ext uri="{FF2B5EF4-FFF2-40B4-BE49-F238E27FC236}">
                <a16:creationId xmlns:a16="http://schemas.microsoft.com/office/drawing/2014/main" id="{BFDB5446-3CED-42F5-B082-A3F7EC8FB76F}"/>
              </a:ext>
            </a:extLst>
          </p:cNvPr>
          <p:cNvSpPr>
            <a:spLocks noGrp="1"/>
          </p:cNvSpPr>
          <p:nvPr>
            <p:ph type="body" sz="quarter" idx="3"/>
          </p:nvPr>
        </p:nvSpPr>
        <p:spPr>
          <a:xfrm>
            <a:off x="395536" y="894728"/>
            <a:ext cx="8351338" cy="694197"/>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Физическая культура, спорт, отдых, оздоровление и занятость детей и молодежи в Соболевском муниципальном районе Камчатского края</a:t>
            </a:r>
          </a:p>
        </p:txBody>
      </p:sp>
      <p:sp>
        <p:nvSpPr>
          <p:cNvPr id="6" name="Объект 5">
            <a:extLst>
              <a:ext uri="{FF2B5EF4-FFF2-40B4-BE49-F238E27FC236}">
                <a16:creationId xmlns:a16="http://schemas.microsoft.com/office/drawing/2014/main" id="{A8BD8786-48DE-4D3C-9DD6-45C0B83196BE}"/>
              </a:ext>
            </a:extLst>
          </p:cNvPr>
          <p:cNvSpPr>
            <a:spLocks noGrp="1"/>
          </p:cNvSpPr>
          <p:nvPr>
            <p:ph sz="quarter" idx="4"/>
          </p:nvPr>
        </p:nvSpPr>
        <p:spPr>
          <a:xfrm>
            <a:off x="4646614" y="1484784"/>
            <a:ext cx="4041775" cy="5256584"/>
          </a:xfrm>
        </p:spPr>
        <p:txBody>
          <a:bodyPr/>
          <a:lstStyle/>
          <a:p>
            <a:pPr marL="0" indent="0" algn="ctr">
              <a:buNone/>
            </a:pPr>
            <a:r>
              <a:rPr lang="ru-RU" sz="1200" b="1" dirty="0">
                <a:ln/>
                <a:solidFill>
                  <a:schemeClr val="bg1">
                    <a:lumMod val="50000"/>
                  </a:schemeClr>
                </a:solidFill>
              </a:rPr>
              <a:t>Цель программы</a:t>
            </a:r>
          </a:p>
          <a:p>
            <a:pPr>
              <a:buFont typeface="Wingdings" panose="05000000000000000000" pitchFamily="2" charset="2"/>
              <a:buChar char="Ø"/>
            </a:pPr>
            <a:r>
              <a:rPr lang="ru-RU" sz="900" dirty="0"/>
              <a:t>Создание в Соболевском муниципальном районе Камчатского края условий для физического и спортивного совершенствования, укрепления здоровья граждан, приобщения широких слоев населения к регулярным занятиям физической культурой и спортом;</a:t>
            </a:r>
          </a:p>
          <a:p>
            <a:pPr>
              <a:buFont typeface="Wingdings" panose="05000000000000000000" pitchFamily="2" charset="2"/>
              <a:buChar char="Ø"/>
            </a:pPr>
            <a:r>
              <a:rPr lang="ru-RU" sz="900" dirty="0"/>
              <a:t>Создание и развитие правовых, социальных, экономических и организационных условий для воспитания у молодежи гражданского сознания, личностной самореализации молодых людей как активных участников преобразований в районе;</a:t>
            </a:r>
          </a:p>
          <a:p>
            <a:pPr>
              <a:buFont typeface="Wingdings" panose="05000000000000000000" pitchFamily="2" charset="2"/>
              <a:buChar char="Ø"/>
            </a:pPr>
            <a:r>
              <a:rPr lang="ru-RU" sz="900" dirty="0"/>
              <a:t>Создание условий для совершенствования системы патриотического воспитания граждан;</a:t>
            </a:r>
          </a:p>
          <a:p>
            <a:pPr>
              <a:buFont typeface="Wingdings" panose="05000000000000000000" pitchFamily="2" charset="2"/>
              <a:buChar char="Ø"/>
            </a:pPr>
            <a:r>
              <a:rPr lang="ru-RU" sz="900" dirty="0"/>
              <a:t>Создание условий для обеспечения качественного отдыха, оздоровления и занятости детей и молодежи в Соболевском муниципальном районе Камчатского края.</a:t>
            </a:r>
          </a:p>
          <a:p>
            <a:pPr marL="0" indent="0" algn="ctr">
              <a:buNone/>
            </a:pPr>
            <a:r>
              <a:rPr lang="ru-RU" sz="1200" b="1" dirty="0">
                <a:ln/>
                <a:solidFill>
                  <a:schemeClr val="bg1">
                    <a:lumMod val="50000"/>
                  </a:schemeClr>
                </a:solidFill>
              </a:rPr>
              <a:t>Задачи</a:t>
            </a:r>
          </a:p>
          <a:p>
            <a:pPr>
              <a:buFont typeface="Wingdings" panose="05000000000000000000" pitchFamily="2" charset="2"/>
              <a:buChar char="Ø"/>
            </a:pPr>
            <a:r>
              <a:rPr lang="ru-RU" sz="900" dirty="0"/>
              <a:t>развитие физической культуры и массового спорта, совершенствование системы физического воспитания граждан и пропаганда физической культуры и спорта как важнейшей отставляющей здорового образа жизни; </a:t>
            </a:r>
          </a:p>
          <a:p>
            <a:pPr>
              <a:buFont typeface="Wingdings" panose="05000000000000000000" pitchFamily="2" charset="2"/>
              <a:buChar char="Ø"/>
            </a:pPr>
            <a:r>
              <a:rPr lang="ru-RU" sz="900" dirty="0"/>
              <a:t>создание условий для занятий физической культурой и спортом для населения Соболевского муниципального района Камчатского края; </a:t>
            </a:r>
          </a:p>
          <a:p>
            <a:pPr>
              <a:buFont typeface="Wingdings" panose="05000000000000000000" pitchFamily="2" charset="2"/>
              <a:buChar char="Ø"/>
            </a:pPr>
            <a:r>
              <a:rPr lang="ru-RU" sz="900" dirty="0"/>
              <a:t>создание условий для увеличения численности населения, успешно выполнившего нормативы Всероссийского физкультурно-спортивного комплекса «Готов к труду и обороне» (ГТО);</a:t>
            </a:r>
          </a:p>
          <a:p>
            <a:pPr>
              <a:buFont typeface="Wingdings" panose="05000000000000000000" pitchFamily="2" charset="2"/>
              <a:buChar char="Ø"/>
            </a:pPr>
            <a:r>
              <a:rPr lang="ru-RU" sz="900" dirty="0"/>
              <a:t>вовлечение молодёжи в социальную, экономическую, политическую и культурную жизнь общества, поддержка талантливой молодежи;</a:t>
            </a:r>
          </a:p>
          <a:p>
            <a:pPr>
              <a:buFont typeface="Wingdings" panose="05000000000000000000" pitchFamily="2" charset="2"/>
              <a:buChar char="Ø"/>
            </a:pPr>
            <a:r>
              <a:rPr lang="ru-RU" sz="900" dirty="0"/>
              <a:t>совершенствование процесса патриотического воспитания граждан;</a:t>
            </a:r>
          </a:p>
          <a:p>
            <a:pPr>
              <a:buFont typeface="Wingdings" panose="05000000000000000000" pitchFamily="2" charset="2"/>
              <a:buChar char="Ø"/>
            </a:pPr>
            <a:r>
              <a:rPr lang="ru-RU" sz="900" dirty="0"/>
              <a:t>расширение и развитие материально-технической базы образовательных учреждений, на базе которых организовывается отдых детей и их оздоровления, кадровое и методическое обеспечение, создание безопасных условий отдыха детей, оказание преимущественной поддержки в организации отдыха и оздоровления детей и подростков, находящихся в трудной жизненной ситуации;</a:t>
            </a:r>
          </a:p>
          <a:p>
            <a:pPr>
              <a:buFont typeface="Wingdings" panose="05000000000000000000" pitchFamily="2" charset="2"/>
              <a:buChar char="Ø"/>
            </a:pPr>
            <a:r>
              <a:rPr lang="ru-RU" sz="900" dirty="0"/>
              <a:t>организация временного трудоустройства несовершеннолетних в возрасте от 14 до 18 лет, в свободное от учебы время. </a:t>
            </a:r>
          </a:p>
          <a:p>
            <a:pPr>
              <a:buFont typeface="Wingdings" panose="05000000000000000000" pitchFamily="2" charset="2"/>
              <a:buChar char="Ø"/>
            </a:pPr>
            <a:endParaRPr lang="ru-RU" sz="900" dirty="0"/>
          </a:p>
          <a:p>
            <a:pPr>
              <a:buFont typeface="Wingdings" panose="05000000000000000000" pitchFamily="2" charset="2"/>
              <a:buChar char="Ø"/>
            </a:pPr>
            <a:endParaRPr lang="ru-RU" sz="900" dirty="0"/>
          </a:p>
          <a:p>
            <a:pPr>
              <a:buFont typeface="Wingdings" panose="05000000000000000000" pitchFamily="2" charset="2"/>
              <a:buChar char="Ø"/>
            </a:pPr>
            <a:endParaRPr lang="ru-RU" sz="900" dirty="0"/>
          </a:p>
        </p:txBody>
      </p:sp>
      <p:pic>
        <p:nvPicPr>
          <p:cNvPr id="6146" name="Picture 2" descr="https://s1.slide-share.ru/s_slide/f7f5c31982639eaa9c6475658bef0abe/a57b3cd7-6d14-49b3-804f-cd75bfaf7bd8.jpeg">
            <a:extLst>
              <a:ext uri="{FF2B5EF4-FFF2-40B4-BE49-F238E27FC236}">
                <a16:creationId xmlns:a16="http://schemas.microsoft.com/office/drawing/2014/main" id="{B999A8BE-6AA4-4783-8677-84913000E7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57"/>
          <a:stretch/>
        </p:blipFill>
        <p:spPr bwMode="auto">
          <a:xfrm>
            <a:off x="455610" y="4221088"/>
            <a:ext cx="4116389" cy="2448272"/>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C870DF68-F2EA-4A54-82BB-6791575C9E45}"/>
              </a:ext>
            </a:extLst>
          </p:cNvPr>
          <p:cNvSpPr/>
          <p:nvPr/>
        </p:nvSpPr>
        <p:spPr bwMode="auto">
          <a:xfrm>
            <a:off x="-900608" y="13030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3135064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9140D714-356B-4F8D-9E41-6F4055980672}"/>
              </a:ext>
            </a:extLst>
          </p:cNvPr>
          <p:cNvSpPr>
            <a:spLocks noGrp="1"/>
          </p:cNvSpPr>
          <p:nvPr>
            <p:ph sz="half" idx="2"/>
          </p:nvPr>
        </p:nvSpPr>
        <p:spPr>
          <a:xfrm>
            <a:off x="457200" y="1700808"/>
            <a:ext cx="4040188" cy="1512167"/>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p>
          <a:p>
            <a:pPr marL="0" indent="0" algn="ctr">
              <a:buNone/>
            </a:pPr>
            <a:endParaRPr lang="en-US" sz="1400" b="1" dirty="0">
              <a:ln/>
              <a:solidFill>
                <a:schemeClr val="bg1">
                  <a:lumMod val="50000"/>
                </a:schemeClr>
              </a:solidFill>
            </a:endParaRPr>
          </a:p>
          <a:p>
            <a:pPr>
              <a:buFont typeface="Wingdings" panose="05000000000000000000" pitchFamily="2" charset="2"/>
              <a:buChar char="Ø"/>
            </a:pPr>
            <a:r>
              <a:rPr lang="ru-RU" sz="1400" dirty="0"/>
              <a:t>Охрана окружающей среды и обеспечение экологической безопасности в Соболевском муниципальном районе Камчатского края</a:t>
            </a:r>
          </a:p>
        </p:txBody>
      </p:sp>
      <p:sp>
        <p:nvSpPr>
          <p:cNvPr id="5" name="Текст 4">
            <a:extLst>
              <a:ext uri="{FF2B5EF4-FFF2-40B4-BE49-F238E27FC236}">
                <a16:creationId xmlns:a16="http://schemas.microsoft.com/office/drawing/2014/main" id="{B886C058-1198-4F6B-B978-6C0DB49064C7}"/>
              </a:ext>
            </a:extLst>
          </p:cNvPr>
          <p:cNvSpPr>
            <a:spLocks noGrp="1"/>
          </p:cNvSpPr>
          <p:nvPr>
            <p:ph type="body" sz="quarter" idx="3"/>
          </p:nvPr>
        </p:nvSpPr>
        <p:spPr>
          <a:xfrm>
            <a:off x="457200" y="929775"/>
            <a:ext cx="8229600" cy="555009"/>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Охрана окружающей среды, воспроизводство и использование природных ресурсов в Соболевском муниципальном районе Камчатского края </a:t>
            </a:r>
          </a:p>
        </p:txBody>
      </p:sp>
      <p:sp>
        <p:nvSpPr>
          <p:cNvPr id="6" name="Объект 5">
            <a:extLst>
              <a:ext uri="{FF2B5EF4-FFF2-40B4-BE49-F238E27FC236}">
                <a16:creationId xmlns:a16="http://schemas.microsoft.com/office/drawing/2014/main" id="{A953052F-0605-4652-903A-D3AA25D6131B}"/>
              </a:ext>
            </a:extLst>
          </p:cNvPr>
          <p:cNvSpPr>
            <a:spLocks noGrp="1"/>
          </p:cNvSpPr>
          <p:nvPr>
            <p:ph sz="quarter" idx="4"/>
          </p:nvPr>
        </p:nvSpPr>
        <p:spPr>
          <a:xfrm>
            <a:off x="4645025" y="1700808"/>
            <a:ext cx="4041775" cy="4896544"/>
          </a:xfrm>
        </p:spPr>
        <p:txBody>
          <a:bodyPr/>
          <a:lstStyle/>
          <a:p>
            <a:pPr marL="0" indent="0" algn="ctr">
              <a:buNone/>
            </a:pPr>
            <a:r>
              <a:rPr lang="ru-RU" sz="1400" b="1" dirty="0">
                <a:ln/>
                <a:solidFill>
                  <a:schemeClr val="bg1">
                    <a:lumMod val="50000"/>
                  </a:schemeClr>
                </a:solidFill>
              </a:rPr>
              <a:t>Цель программы</a:t>
            </a:r>
          </a:p>
          <a:p>
            <a:pPr marL="0" indent="0">
              <a:buNone/>
            </a:pPr>
            <a:r>
              <a:rPr lang="ru-RU" sz="1400" dirty="0"/>
              <a:t>         Повышение уровня экологической безопасности и сохранение природных систем, воспроизводство и охрана природных ресурсов. </a:t>
            </a:r>
          </a:p>
          <a:p>
            <a:pPr marL="0" indent="0">
              <a:buNone/>
            </a:pPr>
            <a:endParaRPr lang="ru-RU" sz="1400" dirty="0"/>
          </a:p>
          <a:p>
            <a:pPr marL="0" indent="0" algn="ctr">
              <a:buNone/>
            </a:pPr>
            <a:r>
              <a:rPr lang="ru-RU" sz="1400" b="1" dirty="0">
                <a:ln/>
                <a:solidFill>
                  <a:schemeClr val="bg1">
                    <a:lumMod val="50000"/>
                  </a:schemeClr>
                </a:solidFill>
              </a:rPr>
              <a:t>Задачи</a:t>
            </a:r>
          </a:p>
          <a:p>
            <a:pPr>
              <a:buFont typeface="Wingdings" panose="05000000000000000000" pitchFamily="2" charset="2"/>
              <a:buChar char="Ø"/>
            </a:pPr>
            <a:r>
              <a:rPr lang="ru-RU" sz="1300" dirty="0"/>
              <a:t>Осуществление государственного и муниципального экологического мониторинга, ликвидация прошлого экологического ущерба, снижение негативного воздействия отходов производства и потребления на окружающую среду;</a:t>
            </a:r>
          </a:p>
          <a:p>
            <a:pPr>
              <a:buFont typeface="Wingdings" panose="05000000000000000000" pitchFamily="2" charset="2"/>
              <a:buChar char="Ø"/>
            </a:pPr>
            <a:r>
              <a:rPr lang="ru-RU" sz="1300" dirty="0"/>
              <a:t>Оценка современного состояния разведанных запасов и прогнозных ресурсов общераспространенных полезных ископаемых и условий их освоения на территории Соболевского района Камчатского края, обеспечение снабжения населения и объектов промышленности ресурсами пресных подземных вод;</a:t>
            </a:r>
          </a:p>
          <a:p>
            <a:pPr>
              <a:buFont typeface="Wingdings" panose="05000000000000000000" pitchFamily="2" charset="2"/>
              <a:buChar char="Ø"/>
            </a:pPr>
            <a:r>
              <a:rPr lang="ru-RU" sz="1300" dirty="0"/>
              <a:t>Осуществление мер по охране водных объектов, а также мер по предотвращению негативного воздействия вод и ликвидации его последствий.</a:t>
            </a:r>
          </a:p>
          <a:p>
            <a:pPr>
              <a:buFont typeface="Wingdings" panose="05000000000000000000" pitchFamily="2" charset="2"/>
              <a:buChar char="Ø"/>
            </a:pPr>
            <a:endParaRPr lang="ru-RU" sz="1200" dirty="0"/>
          </a:p>
          <a:p>
            <a:pPr>
              <a:buFont typeface="Wingdings" panose="05000000000000000000" pitchFamily="2" charset="2"/>
              <a:buChar char="Ø"/>
            </a:pPr>
            <a:endParaRPr lang="ru-RU" sz="1400" b="1" dirty="0">
              <a:ln/>
              <a:solidFill>
                <a:schemeClr val="bg1">
                  <a:lumMod val="50000"/>
                </a:schemeClr>
              </a:solidFill>
            </a:endParaRPr>
          </a:p>
          <a:p>
            <a:pPr marL="0" indent="0" algn="ctr">
              <a:buNone/>
            </a:pPr>
            <a:endParaRPr lang="ru-RU" sz="1400" dirty="0"/>
          </a:p>
        </p:txBody>
      </p:sp>
      <p:pic>
        <p:nvPicPr>
          <p:cNvPr id="7170" name="Picture 2" descr="Международные Программы По Охране Природных Ресурсов Реферат.">
            <a:extLst>
              <a:ext uri="{FF2B5EF4-FFF2-40B4-BE49-F238E27FC236}">
                <a16:creationId xmlns:a16="http://schemas.microsoft.com/office/drawing/2014/main" id="{465F6C7E-A134-4E0A-9D47-A1C36235B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190" y="3789040"/>
            <a:ext cx="4176464" cy="2505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FE446D3D-EFAD-43FA-9560-A0981F56DCDD}"/>
              </a:ext>
            </a:extLst>
          </p:cNvPr>
          <p:cNvSpPr/>
          <p:nvPr/>
        </p:nvSpPr>
        <p:spPr bwMode="auto">
          <a:xfrm>
            <a:off x="-900608" y="13030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444505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0C585C7B-725E-41FC-9808-89A2C046DE66}"/>
              </a:ext>
            </a:extLst>
          </p:cNvPr>
          <p:cNvSpPr>
            <a:spLocks noGrp="1"/>
          </p:cNvSpPr>
          <p:nvPr>
            <p:ph sz="half" idx="2"/>
          </p:nvPr>
        </p:nvSpPr>
        <p:spPr>
          <a:xfrm>
            <a:off x="457200" y="1700809"/>
            <a:ext cx="4040188" cy="2376264"/>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endParaRPr lang="en-US" sz="1400" b="1" dirty="0">
              <a:ln/>
              <a:solidFill>
                <a:schemeClr val="bg1">
                  <a:lumMod val="50000"/>
                </a:schemeClr>
              </a:solidFill>
            </a:endParaRPr>
          </a:p>
          <a:p>
            <a:pPr>
              <a:buFont typeface="Wingdings" panose="05000000000000000000" pitchFamily="2" charset="2"/>
              <a:buChar char="Ø"/>
            </a:pPr>
            <a:r>
              <a:rPr lang="ru-RU" sz="1200" dirty="0"/>
              <a:t>Развитие малого и среднего предпринимательства;</a:t>
            </a:r>
          </a:p>
          <a:p>
            <a:pPr>
              <a:buFont typeface="Wingdings" panose="05000000000000000000" pitchFamily="2" charset="2"/>
              <a:buChar char="Ø"/>
            </a:pPr>
            <a:r>
              <a:rPr lang="ru-RU" sz="1200" dirty="0"/>
              <a:t>Повышение эффективности управления муниципальным имуществом;</a:t>
            </a:r>
          </a:p>
          <a:p>
            <a:pPr>
              <a:buFont typeface="Wingdings" panose="05000000000000000000" pitchFamily="2" charset="2"/>
              <a:buChar char="Ø"/>
            </a:pPr>
            <a:r>
              <a:rPr lang="ru-RU" sz="1200" dirty="0"/>
              <a:t>Устойчивое развитие коренных малочисленных народов Севера, Сибири и Дальнего Востока, проживающих в Соболевском муниципальном районе Камчатского края;</a:t>
            </a:r>
          </a:p>
          <a:p>
            <a:pPr>
              <a:buFont typeface="Wingdings" panose="05000000000000000000" pitchFamily="2" charset="2"/>
              <a:buChar char="Ø"/>
            </a:pPr>
            <a:r>
              <a:rPr lang="ru-RU" sz="1200" dirty="0"/>
              <a:t>Развитие сельского хозяйства в Соболевском муниципальном районе.</a:t>
            </a:r>
          </a:p>
        </p:txBody>
      </p:sp>
      <p:sp>
        <p:nvSpPr>
          <p:cNvPr id="5" name="Текст 4">
            <a:extLst>
              <a:ext uri="{FF2B5EF4-FFF2-40B4-BE49-F238E27FC236}">
                <a16:creationId xmlns:a16="http://schemas.microsoft.com/office/drawing/2014/main" id="{02023907-388E-4947-9134-7C3D294472AC}"/>
              </a:ext>
            </a:extLst>
          </p:cNvPr>
          <p:cNvSpPr>
            <a:spLocks noGrp="1"/>
          </p:cNvSpPr>
          <p:nvPr>
            <p:ph type="body" sz="quarter" idx="3"/>
          </p:nvPr>
        </p:nvSpPr>
        <p:spPr>
          <a:xfrm>
            <a:off x="457200" y="980728"/>
            <a:ext cx="8229600" cy="576064"/>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Развитие экономики, промышленности Соболевского района Камчатского края, повышение их конкурентоспособности </a:t>
            </a:r>
          </a:p>
        </p:txBody>
      </p:sp>
      <p:sp>
        <p:nvSpPr>
          <p:cNvPr id="6" name="Объект 5">
            <a:extLst>
              <a:ext uri="{FF2B5EF4-FFF2-40B4-BE49-F238E27FC236}">
                <a16:creationId xmlns:a16="http://schemas.microsoft.com/office/drawing/2014/main" id="{88A91B50-68AB-4511-AF8A-3DAA4D2F6F57}"/>
              </a:ext>
            </a:extLst>
          </p:cNvPr>
          <p:cNvSpPr>
            <a:spLocks noGrp="1"/>
          </p:cNvSpPr>
          <p:nvPr>
            <p:ph sz="quarter" idx="4"/>
          </p:nvPr>
        </p:nvSpPr>
        <p:spPr>
          <a:xfrm>
            <a:off x="4645025" y="1700808"/>
            <a:ext cx="4041775" cy="5040560"/>
          </a:xfrm>
        </p:spPr>
        <p:txBody>
          <a:bodyPr/>
          <a:lstStyle/>
          <a:p>
            <a:pPr marL="0" indent="0" algn="ctr">
              <a:buNone/>
            </a:pPr>
            <a:r>
              <a:rPr lang="ru-RU" sz="1400" b="1" dirty="0">
                <a:ln/>
                <a:solidFill>
                  <a:schemeClr val="bg1">
                    <a:lumMod val="50000"/>
                  </a:schemeClr>
                </a:solidFill>
              </a:rPr>
              <a:t>Цель программы</a:t>
            </a:r>
          </a:p>
          <a:p>
            <a:pPr>
              <a:buFont typeface="Wingdings" panose="05000000000000000000" pitchFamily="2" charset="2"/>
              <a:buChar char="Ø"/>
            </a:pPr>
            <a:r>
              <a:rPr lang="ru-RU" sz="1050" dirty="0"/>
              <a:t>Создание благоприятного предпринимательского климата и условий для ведения бизнеса;</a:t>
            </a:r>
          </a:p>
          <a:p>
            <a:pPr>
              <a:buFont typeface="Wingdings" panose="05000000000000000000" pitchFamily="2" charset="2"/>
              <a:buChar char="Ø"/>
            </a:pPr>
            <a:r>
              <a:rPr lang="ru-RU" sz="1050" dirty="0"/>
              <a:t>Повышение эффективности муниципального управления;</a:t>
            </a:r>
          </a:p>
          <a:p>
            <a:pPr>
              <a:buFont typeface="Wingdings" panose="05000000000000000000" pitchFamily="2" charset="2"/>
              <a:buChar char="Ø"/>
            </a:pPr>
            <a:r>
              <a:rPr lang="ru-RU" sz="1050" dirty="0"/>
              <a:t>Создание условий для эффективного управления и использования муниципального имущества;</a:t>
            </a:r>
          </a:p>
          <a:p>
            <a:pPr>
              <a:buFont typeface="Wingdings" panose="05000000000000000000" pitchFamily="2" charset="2"/>
              <a:buChar char="Ø"/>
            </a:pPr>
            <a:r>
              <a:rPr lang="ru-RU" sz="1050" dirty="0"/>
              <a:t>Развитие системы управления земельными ресурсами на территории Соболевского муниципального района Камчатского края.</a:t>
            </a:r>
          </a:p>
          <a:p>
            <a:pPr marL="0" indent="0" algn="ctr">
              <a:buNone/>
            </a:pPr>
            <a:endParaRPr lang="ru-RU" sz="1050" dirty="0"/>
          </a:p>
          <a:p>
            <a:pPr marL="0" indent="0" algn="ctr">
              <a:buNone/>
            </a:pPr>
            <a:r>
              <a:rPr lang="ru-RU" sz="1050" b="1" dirty="0">
                <a:ln/>
                <a:solidFill>
                  <a:schemeClr val="bg1">
                    <a:lumMod val="50000"/>
                  </a:schemeClr>
                </a:solidFill>
              </a:rPr>
              <a:t>Задачи</a:t>
            </a:r>
          </a:p>
          <a:p>
            <a:pPr>
              <a:buFont typeface="Wingdings" panose="05000000000000000000" pitchFamily="2" charset="2"/>
              <a:buChar char="Ø"/>
            </a:pPr>
            <a:r>
              <a:rPr lang="ru-RU" sz="1050" dirty="0"/>
              <a:t>Создание условий для привлечения инвестиций в экономику Соболевского муниципального района Камчатского края;</a:t>
            </a:r>
          </a:p>
          <a:p>
            <a:pPr>
              <a:buFont typeface="Wingdings" panose="05000000000000000000" pitchFamily="2" charset="2"/>
              <a:buChar char="Ø"/>
            </a:pPr>
            <a:r>
              <a:rPr lang="ru-RU" sz="1050" dirty="0"/>
              <a:t>Создание благоприятной конкурентной среды;</a:t>
            </a:r>
          </a:p>
          <a:p>
            <a:pPr>
              <a:buFont typeface="Wingdings" panose="05000000000000000000" pitchFamily="2" charset="2"/>
              <a:buChar char="Ø"/>
            </a:pPr>
            <a:r>
              <a:rPr lang="ru-RU" sz="1050" dirty="0"/>
              <a:t>Повышение предпринимательской активности и развитие малого и среднего предпринимательства;</a:t>
            </a:r>
          </a:p>
          <a:p>
            <a:pPr>
              <a:buFont typeface="Wingdings" panose="05000000000000000000" pitchFamily="2" charset="2"/>
              <a:buChar char="Ø"/>
            </a:pPr>
            <a:r>
              <a:rPr lang="ru-RU" sz="1050" dirty="0"/>
              <a:t>Повышение доступности и качества муниципальных услуг;</a:t>
            </a:r>
          </a:p>
          <a:p>
            <a:pPr>
              <a:buFont typeface="Wingdings" panose="05000000000000000000" pitchFamily="2" charset="2"/>
              <a:buChar char="Ø"/>
            </a:pPr>
            <a:r>
              <a:rPr lang="ru-RU" sz="1050" dirty="0"/>
              <a:t>Обеспечение доступности энергетических ресурсов;</a:t>
            </a:r>
          </a:p>
          <a:p>
            <a:pPr>
              <a:buFont typeface="Wingdings" panose="05000000000000000000" pitchFamily="2" charset="2"/>
              <a:buChar char="Ø"/>
            </a:pPr>
            <a:r>
              <a:rPr lang="ru-RU" sz="1050" dirty="0"/>
              <a:t>Стимулирование увеличения доли внебюджетных источников финансирования;</a:t>
            </a:r>
          </a:p>
          <a:p>
            <a:pPr>
              <a:buFont typeface="Wingdings" panose="05000000000000000000" pitchFamily="2" charset="2"/>
              <a:buChar char="Ø"/>
            </a:pPr>
            <a:r>
              <a:rPr lang="ru-RU" sz="1050" dirty="0"/>
              <a:t>Обновление технологической базы соответствующих отраслей промышленности;</a:t>
            </a:r>
          </a:p>
          <a:p>
            <a:pPr>
              <a:buFont typeface="Wingdings" panose="05000000000000000000" pitchFamily="2" charset="2"/>
              <a:buChar char="Ø"/>
            </a:pPr>
            <a:r>
              <a:rPr lang="ru-RU" sz="1050" dirty="0"/>
              <a:t>Обеспечение содержания, сохранности и эффективного использования муниципального имущества;</a:t>
            </a:r>
          </a:p>
          <a:p>
            <a:pPr>
              <a:buFont typeface="Wingdings" panose="05000000000000000000" pitchFamily="2" charset="2"/>
              <a:buChar char="Ø"/>
            </a:pPr>
            <a:r>
              <a:rPr lang="ru-RU" sz="1050" dirty="0"/>
              <a:t>Организация работ по эффективному использованию земель. </a:t>
            </a:r>
          </a:p>
          <a:p>
            <a:pPr marL="0" indent="0">
              <a:buNone/>
            </a:pPr>
            <a:endParaRPr lang="ru-RU" sz="1200" dirty="0"/>
          </a:p>
          <a:p>
            <a:pPr>
              <a:buFont typeface="Wingdings" panose="05000000000000000000" pitchFamily="2" charset="2"/>
              <a:buChar char="Ø"/>
            </a:pPr>
            <a:endParaRPr lang="ru-RU" sz="1400" dirty="0"/>
          </a:p>
        </p:txBody>
      </p:sp>
      <p:sp>
        <p:nvSpPr>
          <p:cNvPr id="8" name="AutoShape 6" descr="Постпандемийный мир. Как экономика Узбекистана прошла коронакризис и выбралась из него ">
            <a:extLst>
              <a:ext uri="{FF2B5EF4-FFF2-40B4-BE49-F238E27FC236}">
                <a16:creationId xmlns:a16="http://schemas.microsoft.com/office/drawing/2014/main" id="{03788EF6-61C1-4A82-9AF4-E2217DFC4A9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 name="Рисунок 8">
            <a:extLst>
              <a:ext uri="{FF2B5EF4-FFF2-40B4-BE49-F238E27FC236}">
                <a16:creationId xmlns:a16="http://schemas.microsoft.com/office/drawing/2014/main" id="{281338A8-3B37-407E-8810-E50F0A48AEFB}"/>
              </a:ext>
            </a:extLst>
          </p:cNvPr>
          <p:cNvPicPr>
            <a:picLocks noChangeAspect="1"/>
          </p:cNvPicPr>
          <p:nvPr/>
        </p:nvPicPr>
        <p:blipFill>
          <a:blip r:embed="rId2"/>
          <a:stretch>
            <a:fillRect/>
          </a:stretch>
        </p:blipFill>
        <p:spPr>
          <a:xfrm>
            <a:off x="323528" y="4221090"/>
            <a:ext cx="4040188" cy="2304253"/>
          </a:xfrm>
          <a:prstGeom prst="rect">
            <a:avLst/>
          </a:prstGeom>
          <a:ln>
            <a:noFill/>
          </a:ln>
          <a:effectLst>
            <a:softEdge rad="112500"/>
          </a:effectLst>
        </p:spPr>
      </p:pic>
      <p:sp>
        <p:nvSpPr>
          <p:cNvPr id="10" name="Прямоугольник 9">
            <a:extLst>
              <a:ext uri="{FF2B5EF4-FFF2-40B4-BE49-F238E27FC236}">
                <a16:creationId xmlns:a16="http://schemas.microsoft.com/office/drawing/2014/main" id="{C79DA7F1-22D1-4DD1-8861-4F25104A41C2}"/>
              </a:ext>
            </a:extLst>
          </p:cNvPr>
          <p:cNvSpPr/>
          <p:nvPr/>
        </p:nvSpPr>
        <p:spPr bwMode="auto">
          <a:xfrm>
            <a:off x="-900608" y="13030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1375413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3894" y="476672"/>
            <a:ext cx="8928992" cy="5632311"/>
          </a:xfrm>
          <a:prstGeom prst="rect">
            <a:avLst/>
          </a:prstGeom>
        </p:spPr>
        <p:txBody>
          <a:bodyPr wrap="square">
            <a:spAutoFit/>
          </a:bodyPr>
          <a:lstStyle/>
          <a:p>
            <a:pPr lvl="0" algn="just" latinLnBrk="0">
              <a:spcBef>
                <a:spcPct val="0"/>
              </a:spcBef>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Главный администратор доходов бюджета</a:t>
            </a:r>
            <a:r>
              <a:rPr lang="ru-RU" sz="1500" i="1" dirty="0">
                <a:solidFill>
                  <a:srgbClr val="26282F"/>
                </a:solidFill>
                <a:latin typeface="Times New Roman" pitchFamily="18" charset="0"/>
                <a:cs typeface="Times New Roman" pitchFamily="18" charset="0"/>
              </a:rPr>
              <a:t> - </a:t>
            </a:r>
            <a:r>
              <a:rPr lang="ru-RU" sz="1500" i="1" dirty="0">
                <a:latin typeface="Times New Roman" pitchFamily="18" charset="0"/>
                <a:cs typeface="Times New Roman" pitchFamily="18" charset="0"/>
              </a:rPr>
              <a:t>определенный законом (решением) о бюджете орган государственной власти (государственный орган), орган местного самоуправления, орган местной администрации, орган управления государственным внебюджетным фондом, Центральный банк Российской Федерации, иная организация, имеющие в своем ведении администраторов доходов бюджета и (или) являющиеся администраторами доходов бюджета, если иное не установлено настоящим Кодексом.</a:t>
            </a:r>
          </a:p>
          <a:p>
            <a:pPr lvl="0" algn="just" latinLnBrk="0">
              <a:spcBef>
                <a:spcPct val="0"/>
              </a:spcBef>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Бюджетные обязательства</a:t>
            </a:r>
            <a:r>
              <a:rPr lang="ru-RU" sz="1500" i="1" dirty="0">
                <a:solidFill>
                  <a:srgbClr val="26282F"/>
                </a:solidFill>
                <a:latin typeface="Times New Roman" pitchFamily="18" charset="0"/>
                <a:cs typeface="Times New Roman" pitchFamily="18" charset="0"/>
              </a:rPr>
              <a:t> - </a:t>
            </a:r>
            <a:r>
              <a:rPr lang="ru-RU" sz="1500" i="1" dirty="0">
                <a:latin typeface="Times New Roman" pitchFamily="18" charset="0"/>
                <a:cs typeface="Times New Roman" pitchFamily="18" charset="0"/>
              </a:rPr>
              <a:t>расходные обязательства, подлежащие исполнению в соответствующем финансовом году.</a:t>
            </a:r>
          </a:p>
          <a:p>
            <a:pPr lvl="0" algn="just" latinLnBrk="0">
              <a:spcBef>
                <a:spcPct val="0"/>
              </a:spcBef>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Денежные обязательства</a:t>
            </a:r>
            <a:r>
              <a:rPr lang="ru-RU" sz="1500" i="1" dirty="0">
                <a:solidFill>
                  <a:srgbClr val="26282F"/>
                </a:solidFill>
                <a:latin typeface="Times New Roman" pitchFamily="18" charset="0"/>
                <a:cs typeface="Times New Roman" pitchFamily="18" charset="0"/>
              </a:rPr>
              <a:t> - </a:t>
            </a:r>
            <a:r>
              <a:rPr lang="ru-RU" sz="1500" i="1" dirty="0">
                <a:latin typeface="Times New Roman" pitchFamily="18" charset="0"/>
                <a:cs typeface="Times New Roman" pitchFamily="18" charset="0"/>
              </a:rPr>
              <a:t>обязанность получателя бюджетных средств уплатить бюджету, физическому лицу и юридическому лицу за счет средств бюджета определенные денежные средства в соответствии с выполненными условиями гражданско-правовой сделки, заключенной в рамках его бюджетных полномочий, или в соответствии с положениями закона, иного правового акта, условиями договора или соглашения.</a:t>
            </a:r>
          </a:p>
          <a:p>
            <a:pPr lvl="0" algn="just" latinLnBrk="0">
              <a:spcBef>
                <a:spcPct val="0"/>
              </a:spcBef>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Межбюджетные отношения</a:t>
            </a:r>
            <a:r>
              <a:rPr lang="ru-RU" sz="1500" i="1" dirty="0">
                <a:solidFill>
                  <a:srgbClr val="26282F"/>
                </a:solidFill>
                <a:latin typeface="Times New Roman" pitchFamily="18" charset="0"/>
                <a:cs typeface="Times New Roman" pitchFamily="18" charset="0"/>
              </a:rPr>
              <a:t> - </a:t>
            </a:r>
            <a:r>
              <a:rPr lang="ru-RU" sz="1500" i="1" dirty="0">
                <a:latin typeface="Times New Roman" pitchFamily="18" charset="0"/>
                <a:cs typeface="Times New Roman" pitchFamily="18" charset="0"/>
              </a:rPr>
              <a:t>взаимоотношения между публично-правовыми образованиями по вопросам регулирования бюджетных правоотношений, организации и осуществления бюджетного процесса</a:t>
            </a:r>
            <a:r>
              <a:rPr lang="ru-RU" sz="1500" i="1" dirty="0">
                <a:solidFill>
                  <a:srgbClr val="26282F"/>
                </a:solidFill>
                <a:latin typeface="Times New Roman" pitchFamily="18" charset="0"/>
                <a:cs typeface="Times New Roman" pitchFamily="18" charset="0"/>
              </a:rPr>
              <a:t>.</a:t>
            </a:r>
          </a:p>
          <a:p>
            <a:pPr lvl="0" algn="just" latinLnBrk="0">
              <a:spcBef>
                <a:spcPct val="0"/>
              </a:spcBef>
              <a:defRPr/>
            </a:pPr>
            <a:r>
              <a:rPr lang="ru-RU" sz="1500" i="1" u="sng"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Источники финансирования дефицита бюджета</a:t>
            </a:r>
            <a:r>
              <a:rPr lang="ru-RU" sz="1500" i="1" dirty="0">
                <a:solidFill>
                  <a:srgbClr val="63891F">
                    <a:lumMod val="75000"/>
                  </a:srgbClr>
                </a:solidFill>
                <a:latin typeface="Times New Roman" pitchFamily="18" charset="0"/>
                <a:ea typeface="Verdana" pitchFamily="34" charset="0"/>
                <a:cs typeface="Times New Roman" pitchFamily="18" charset="0"/>
              </a:rPr>
              <a:t> </a:t>
            </a:r>
            <a:r>
              <a:rPr lang="ru-RU" sz="1500" i="1" dirty="0">
                <a:solidFill>
                  <a:sysClr val="windowText" lastClr="000000">
                    <a:lumMod val="85000"/>
                    <a:lumOff val="15000"/>
                  </a:sysClr>
                </a:solidFill>
                <a:latin typeface="Times New Roman" pitchFamily="18" charset="0"/>
                <a:ea typeface="Verdana" pitchFamily="34" charset="0"/>
                <a:cs typeface="Times New Roman" pitchFamily="18" charset="0"/>
              </a:rPr>
              <a:t>- </a:t>
            </a:r>
            <a:r>
              <a:rPr lang="ru-RU" sz="1500" i="1" dirty="0">
                <a:latin typeface="Times New Roman" pitchFamily="18" charset="0"/>
                <a:ea typeface="Verdana" pitchFamily="34" charset="0"/>
                <a:cs typeface="Times New Roman" pitchFamily="18" charset="0"/>
              </a:rPr>
              <a:t>средства, привлекаемые в бюджет для покрытия дефицита (кредиты банков, кредиты от других уровней бюджетов, кредиты финансовых международных организаций, ценные бумаги, иные источники).</a:t>
            </a:r>
          </a:p>
          <a:p>
            <a:pPr lvl="0" algn="just" latinLnBrk="0">
              <a:spcBef>
                <a:spcPct val="0"/>
              </a:spcBef>
              <a:defRPr/>
            </a:pPr>
            <a:r>
              <a:rPr lang="ru-RU" sz="1500" i="1" u="sng" dirty="0">
                <a:solidFill>
                  <a:srgbClr val="FFC000"/>
                </a:solidFill>
                <a:effectLst>
                  <a:innerShdw blurRad="63500" dist="50800" dir="13500000">
                    <a:prstClr val="black">
                      <a:alpha val="50000"/>
                    </a:prstClr>
                  </a:innerShdw>
                </a:effectLst>
                <a:latin typeface="Times New Roman" pitchFamily="18" charset="0"/>
                <a:cs typeface="Times New Roman" pitchFamily="18" charset="0"/>
              </a:rPr>
              <a:t>Муниципальная программа</a:t>
            </a:r>
            <a:r>
              <a:rPr lang="ru-RU" sz="1500" i="1" u="sng" dirty="0">
                <a:solidFill>
                  <a:srgbClr val="FFC000"/>
                </a:solidFill>
                <a:latin typeface="Times New Roman" pitchFamily="18" charset="0"/>
                <a:cs typeface="Times New Roman" pitchFamily="18" charset="0"/>
              </a:rPr>
              <a:t> </a:t>
            </a:r>
            <a:r>
              <a:rPr lang="ru-RU" sz="1500" i="1" dirty="0">
                <a:solidFill>
                  <a:sysClr val="windowText" lastClr="000000">
                    <a:lumMod val="85000"/>
                    <a:lumOff val="15000"/>
                  </a:sysClr>
                </a:solidFill>
                <a:latin typeface="Times New Roman" pitchFamily="18" charset="0"/>
                <a:cs typeface="Times New Roman" pitchFamily="18" charset="0"/>
              </a:rPr>
              <a:t>- </a:t>
            </a:r>
            <a:r>
              <a:rPr lang="ru-RU" sz="1500" i="1" dirty="0">
                <a:latin typeface="Times New Roman" pitchFamily="18" charset="0"/>
                <a:cs typeface="Times New Roman" pitchFamily="18" charset="0"/>
              </a:rPr>
              <a:t>система мероприятий и инструментов органов местного самоуправления политики, обеспечивающих в рамках реализации ключевых функций достижение приоритетов и целей политики органов местного самоуправления в сфере социально-экономического развития и безопасности</a:t>
            </a:r>
            <a:r>
              <a:rPr lang="ru-RU" sz="1500" i="1" dirty="0">
                <a:solidFill>
                  <a:sysClr val="windowText" lastClr="000000">
                    <a:lumMod val="85000"/>
                    <a:lumOff val="15000"/>
                  </a:sysClr>
                </a:solidFill>
                <a:latin typeface="Times New Roman" pitchFamily="18" charset="0"/>
                <a:cs typeface="Times New Roman" pitchFamily="18" charset="0"/>
              </a:rPr>
              <a:t>.</a:t>
            </a:r>
          </a:p>
          <a:p>
            <a:pPr lvl="0" algn="just" latinLnBrk="0">
              <a:defRPr/>
            </a:pPr>
            <a:r>
              <a:rPr lang="ru-RU" sz="1500" i="1" u="sng" kern="0"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Бюджетная роспись</a:t>
            </a:r>
            <a:r>
              <a:rPr lang="ru-RU" sz="1500" i="1" kern="0" dirty="0">
                <a:solidFill>
                  <a:srgbClr val="63891F">
                    <a:lumMod val="75000"/>
                  </a:srgbClr>
                </a:solidFill>
                <a:latin typeface="Times New Roman" pitchFamily="18" charset="0"/>
                <a:cs typeface="Times New Roman" pitchFamily="18" charset="0"/>
              </a:rPr>
              <a:t> </a:t>
            </a:r>
            <a:r>
              <a:rPr lang="ru-RU" sz="1500" i="1" kern="0" dirty="0">
                <a:solidFill>
                  <a:prstClr val="black">
                    <a:lumMod val="85000"/>
                    <a:lumOff val="15000"/>
                  </a:prstClr>
                </a:solidFill>
                <a:latin typeface="Times New Roman" pitchFamily="18" charset="0"/>
                <a:cs typeface="Times New Roman" pitchFamily="18" charset="0"/>
              </a:rPr>
              <a:t>- </a:t>
            </a:r>
            <a:r>
              <a:rPr lang="ru-RU" sz="1500" i="1" kern="0" dirty="0">
                <a:latin typeface="Times New Roman" pitchFamily="18" charset="0"/>
                <a:cs typeface="Times New Roman" pitchFamily="18" charset="0"/>
              </a:rPr>
              <a:t>документ, который составляется и ведется главным распорядителем бюджетных средств либо главным администратором источников финансирования дефицита бюджета в целях исполнения бюджета по расходам (источникам финансирования дефицита бюджета).</a:t>
            </a:r>
          </a:p>
        </p:txBody>
      </p:sp>
    </p:spTree>
    <p:extLst>
      <p:ext uri="{BB962C8B-B14F-4D97-AF65-F5344CB8AC3E}">
        <p14:creationId xmlns:p14="http://schemas.microsoft.com/office/powerpoint/2010/main" val="3741969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C632AA2A-5DBF-4535-AE6C-B0C2C0534BFA}"/>
              </a:ext>
            </a:extLst>
          </p:cNvPr>
          <p:cNvSpPr>
            <a:spLocks noGrp="1"/>
          </p:cNvSpPr>
          <p:nvPr>
            <p:ph sz="half" idx="2"/>
          </p:nvPr>
        </p:nvSpPr>
        <p:spPr>
          <a:xfrm>
            <a:off x="457200" y="1493095"/>
            <a:ext cx="4040188" cy="1215826"/>
          </a:xfrm>
        </p:spPr>
        <p:txBody>
          <a:bodyPr/>
          <a:lstStyle/>
          <a:p>
            <a:pPr marL="0" indent="0" algn="ctr">
              <a:buNone/>
            </a:pPr>
            <a:endParaRPr lang="ru-RU" sz="1400" b="1" dirty="0">
              <a:ln/>
              <a:solidFill>
                <a:schemeClr val="bg1">
                  <a:lumMod val="50000"/>
                </a:schemeClr>
              </a:solidFill>
            </a:endParaRPr>
          </a:p>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p>
          <a:p>
            <a:pPr marL="0" indent="0" algn="ctr">
              <a:buNone/>
            </a:pPr>
            <a:endParaRPr lang="en-US" sz="1400" b="1" dirty="0">
              <a:ln/>
              <a:solidFill>
                <a:schemeClr val="bg1">
                  <a:lumMod val="50000"/>
                </a:schemeClr>
              </a:solidFill>
            </a:endParaRPr>
          </a:p>
          <a:p>
            <a:pPr>
              <a:buFont typeface="Wingdings" panose="05000000000000000000" pitchFamily="2" charset="2"/>
              <a:buChar char="Ø"/>
            </a:pPr>
            <a:r>
              <a:rPr lang="ru-RU" sz="1400" dirty="0"/>
              <a:t>Электронный муниципалитет в Соболевском муниципальном районе.</a:t>
            </a:r>
          </a:p>
        </p:txBody>
      </p:sp>
      <p:sp>
        <p:nvSpPr>
          <p:cNvPr id="5" name="Текст 4">
            <a:extLst>
              <a:ext uri="{FF2B5EF4-FFF2-40B4-BE49-F238E27FC236}">
                <a16:creationId xmlns:a16="http://schemas.microsoft.com/office/drawing/2014/main" id="{0FA7B617-EFC5-41A8-8B09-A8D04E1C502C}"/>
              </a:ext>
            </a:extLst>
          </p:cNvPr>
          <p:cNvSpPr>
            <a:spLocks noGrp="1"/>
          </p:cNvSpPr>
          <p:nvPr>
            <p:ph type="body" sz="quarter" idx="3"/>
          </p:nvPr>
        </p:nvSpPr>
        <p:spPr>
          <a:xfrm>
            <a:off x="457200" y="980728"/>
            <a:ext cx="8229600" cy="360040"/>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Информационное общество в Соболевском муниципальном районе</a:t>
            </a:r>
          </a:p>
        </p:txBody>
      </p:sp>
      <p:sp>
        <p:nvSpPr>
          <p:cNvPr id="6" name="Объект 5">
            <a:extLst>
              <a:ext uri="{FF2B5EF4-FFF2-40B4-BE49-F238E27FC236}">
                <a16:creationId xmlns:a16="http://schemas.microsoft.com/office/drawing/2014/main" id="{B0A688E0-3780-4D27-84BC-061FB0292407}"/>
              </a:ext>
            </a:extLst>
          </p:cNvPr>
          <p:cNvSpPr>
            <a:spLocks noGrp="1"/>
          </p:cNvSpPr>
          <p:nvPr>
            <p:ph sz="quarter" idx="4"/>
          </p:nvPr>
        </p:nvSpPr>
        <p:spPr>
          <a:xfrm>
            <a:off x="4645025" y="1493094"/>
            <a:ext cx="4041775" cy="4633069"/>
          </a:xfrm>
        </p:spPr>
        <p:txBody>
          <a:bodyPr/>
          <a:lstStyle/>
          <a:p>
            <a:pPr marL="0" indent="0" algn="ctr">
              <a:buNone/>
            </a:pPr>
            <a:endParaRPr lang="ru-RU" sz="1400" b="1" dirty="0">
              <a:ln/>
              <a:solidFill>
                <a:schemeClr val="bg1">
                  <a:lumMod val="50000"/>
                </a:schemeClr>
              </a:solidFill>
            </a:endParaRPr>
          </a:p>
          <a:p>
            <a:pPr marL="0" indent="0" algn="ctr">
              <a:buNone/>
            </a:pPr>
            <a:r>
              <a:rPr lang="ru-RU" sz="1400" b="1" dirty="0">
                <a:ln/>
                <a:solidFill>
                  <a:schemeClr val="bg1">
                    <a:lumMod val="50000"/>
                  </a:schemeClr>
                </a:solidFill>
              </a:rPr>
              <a:t>Цель программы</a:t>
            </a:r>
          </a:p>
          <a:p>
            <a:pPr marL="0" indent="0">
              <a:buNone/>
            </a:pPr>
            <a:r>
              <a:rPr lang="ru-RU" sz="1400" dirty="0"/>
              <a:t>      Получение гражданами и организациями преимуществ от применения информационных и телекоммуникационных технологий.</a:t>
            </a:r>
          </a:p>
          <a:p>
            <a:pPr marL="0" indent="0" algn="ctr">
              <a:buNone/>
            </a:pPr>
            <a:endParaRPr lang="ru-RU" sz="1400" dirty="0"/>
          </a:p>
          <a:p>
            <a:pPr marL="0" indent="0" algn="ctr">
              <a:buNone/>
            </a:pPr>
            <a:endParaRPr lang="ru-RU" sz="1400" dirty="0"/>
          </a:p>
          <a:p>
            <a:pPr marL="0" indent="0" algn="ctr">
              <a:buNone/>
            </a:pPr>
            <a:endParaRPr lang="ru-RU" sz="1400" dirty="0"/>
          </a:p>
          <a:p>
            <a:pPr marL="0" indent="0" algn="ctr">
              <a:buNone/>
            </a:pPr>
            <a:r>
              <a:rPr lang="ru-RU" sz="1400" b="1" dirty="0">
                <a:ln/>
                <a:solidFill>
                  <a:schemeClr val="bg1">
                    <a:lumMod val="50000"/>
                  </a:schemeClr>
                </a:solidFill>
              </a:rPr>
              <a:t>Задачи</a:t>
            </a:r>
          </a:p>
          <a:p>
            <a:pPr>
              <a:buFont typeface="Wingdings" panose="05000000000000000000" pitchFamily="2" charset="2"/>
              <a:buChar char="Ø"/>
            </a:pPr>
            <a:r>
              <a:rPr lang="ru-RU" sz="1400" dirty="0"/>
              <a:t>Обеспечение доступа граждан и организаций к услугам на основе современных информационных технологий;</a:t>
            </a:r>
          </a:p>
          <a:p>
            <a:pPr>
              <a:buFont typeface="Wingdings" panose="05000000000000000000" pitchFamily="2" charset="2"/>
              <a:buChar char="Ø"/>
            </a:pPr>
            <a:r>
              <a:rPr lang="ru-RU" sz="1400" dirty="0"/>
              <a:t>Развитие технической и технологической основы становления информационного общества.</a:t>
            </a:r>
            <a:endParaRPr lang="ru-RU" sz="1400" b="1" dirty="0">
              <a:ln/>
              <a:solidFill>
                <a:schemeClr val="bg1">
                  <a:lumMod val="50000"/>
                </a:schemeClr>
              </a:solidFill>
            </a:endParaRPr>
          </a:p>
          <a:p>
            <a:pPr marL="0" indent="0" algn="ctr">
              <a:buNone/>
            </a:pPr>
            <a:endParaRPr lang="ru-RU" sz="1400" dirty="0"/>
          </a:p>
        </p:txBody>
      </p:sp>
      <p:pic>
        <p:nvPicPr>
          <p:cNvPr id="2050" name="Picture 2" descr="https://proprikol.ru/wp-content/uploads/2020/08/kartinki-informatika-40.jpg">
            <a:extLst>
              <a:ext uri="{FF2B5EF4-FFF2-40B4-BE49-F238E27FC236}">
                <a16:creationId xmlns:a16="http://schemas.microsoft.com/office/drawing/2014/main" id="{773C7EA0-27CD-4A5B-879B-2BC0161AF0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193" y="3573016"/>
            <a:ext cx="4255195" cy="28083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595E69DD-8FF8-47D8-BD05-C5980B4F628A}"/>
              </a:ext>
            </a:extLst>
          </p:cNvPr>
          <p:cNvSpPr/>
          <p:nvPr/>
        </p:nvSpPr>
        <p:spPr bwMode="auto">
          <a:xfrm>
            <a:off x="-900608" y="13030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1844986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D0EE6C8E-CE07-4443-B0C5-CE41BD35B9BD}"/>
              </a:ext>
            </a:extLst>
          </p:cNvPr>
          <p:cNvSpPr>
            <a:spLocks noGrp="1"/>
          </p:cNvSpPr>
          <p:nvPr>
            <p:ph sz="half" idx="2"/>
          </p:nvPr>
        </p:nvSpPr>
        <p:spPr>
          <a:xfrm>
            <a:off x="457200" y="1772817"/>
            <a:ext cx="4040188" cy="1656184"/>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endParaRPr lang="en-US" sz="1400" b="1" dirty="0">
              <a:ln/>
              <a:solidFill>
                <a:schemeClr val="bg1">
                  <a:lumMod val="50000"/>
                </a:schemeClr>
              </a:solidFill>
            </a:endParaRPr>
          </a:p>
          <a:p>
            <a:pPr>
              <a:buFont typeface="Wingdings" panose="05000000000000000000" pitchFamily="2" charset="2"/>
              <a:buChar char="Ø"/>
            </a:pPr>
            <a:r>
              <a:rPr lang="ru-RU" sz="1400" dirty="0"/>
              <a:t>Развитие дорожного хозяйства в Соболевском муниципальном районе;</a:t>
            </a:r>
          </a:p>
          <a:p>
            <a:pPr>
              <a:buFont typeface="Wingdings" panose="05000000000000000000" pitchFamily="2" charset="2"/>
              <a:buChar char="Ø"/>
            </a:pPr>
            <a:r>
              <a:rPr lang="ru-RU" sz="1400" dirty="0"/>
              <a:t>Организация транспортного обслуживания в Соболевском муниципальном районе.</a:t>
            </a:r>
          </a:p>
        </p:txBody>
      </p:sp>
      <p:sp>
        <p:nvSpPr>
          <p:cNvPr id="5" name="Текст 4">
            <a:extLst>
              <a:ext uri="{FF2B5EF4-FFF2-40B4-BE49-F238E27FC236}">
                <a16:creationId xmlns:a16="http://schemas.microsoft.com/office/drawing/2014/main" id="{61ACCC60-DF29-43B2-939E-797FD2CDDF2F}"/>
              </a:ext>
            </a:extLst>
          </p:cNvPr>
          <p:cNvSpPr>
            <a:spLocks noGrp="1"/>
          </p:cNvSpPr>
          <p:nvPr>
            <p:ph type="body" sz="quarter" idx="3"/>
          </p:nvPr>
        </p:nvSpPr>
        <p:spPr>
          <a:xfrm>
            <a:off x="457200" y="951639"/>
            <a:ext cx="8229600" cy="533145"/>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Развитие транспортной системы в Соболевском муниципальном районе Камчатского края </a:t>
            </a:r>
          </a:p>
        </p:txBody>
      </p:sp>
      <p:sp>
        <p:nvSpPr>
          <p:cNvPr id="6" name="Объект 5">
            <a:extLst>
              <a:ext uri="{FF2B5EF4-FFF2-40B4-BE49-F238E27FC236}">
                <a16:creationId xmlns:a16="http://schemas.microsoft.com/office/drawing/2014/main" id="{B57B50C1-B5B7-4860-8279-F2B91944C45A}"/>
              </a:ext>
            </a:extLst>
          </p:cNvPr>
          <p:cNvSpPr>
            <a:spLocks noGrp="1"/>
          </p:cNvSpPr>
          <p:nvPr>
            <p:ph sz="quarter" idx="4"/>
          </p:nvPr>
        </p:nvSpPr>
        <p:spPr>
          <a:xfrm>
            <a:off x="4646614" y="1522023"/>
            <a:ext cx="4041775" cy="5291353"/>
          </a:xfrm>
        </p:spPr>
        <p:txBody>
          <a:bodyPr/>
          <a:lstStyle/>
          <a:p>
            <a:pPr marL="0" indent="0" algn="ctr">
              <a:buNone/>
            </a:pPr>
            <a:r>
              <a:rPr lang="ru-RU" sz="1400" b="1" dirty="0">
                <a:ln/>
                <a:solidFill>
                  <a:schemeClr val="bg1">
                    <a:lumMod val="50000"/>
                  </a:schemeClr>
                </a:solidFill>
              </a:rPr>
              <a:t>Цель программы</a:t>
            </a:r>
          </a:p>
          <a:p>
            <a:pPr>
              <a:buFont typeface="Wingdings" panose="05000000000000000000" pitchFamily="2" charset="2"/>
              <a:buChar char="Ø"/>
            </a:pPr>
            <a:r>
              <a:rPr lang="ru-RU" sz="1200" dirty="0"/>
              <a:t>Формирование благоприятных и комфортных условий для жизнедеятельности населения Соболевского муниципального района  Камчатского края;</a:t>
            </a:r>
          </a:p>
          <a:p>
            <a:pPr>
              <a:buFont typeface="Wingdings" panose="05000000000000000000" pitchFamily="2" charset="2"/>
              <a:buChar char="Ø"/>
            </a:pPr>
            <a:r>
              <a:rPr lang="ru-RU" sz="1200" dirty="0"/>
              <a:t>Комплексное решение проблем дорожного хозяйства в Соболевском муниципальном районе Камчатского края.</a:t>
            </a:r>
            <a:endParaRPr lang="ru-RU" sz="1200" b="1" dirty="0">
              <a:ln/>
              <a:solidFill>
                <a:schemeClr val="bg1">
                  <a:lumMod val="50000"/>
                </a:schemeClr>
              </a:solidFill>
            </a:endParaRPr>
          </a:p>
          <a:p>
            <a:pPr marL="0" indent="0" algn="ctr">
              <a:buNone/>
            </a:pPr>
            <a:r>
              <a:rPr lang="ru-RU" sz="1400" b="1" dirty="0">
                <a:ln/>
                <a:solidFill>
                  <a:schemeClr val="bg1">
                    <a:lumMod val="50000"/>
                  </a:schemeClr>
                </a:solidFill>
              </a:rPr>
              <a:t>Задачи</a:t>
            </a:r>
          </a:p>
          <a:p>
            <a:pPr>
              <a:buFont typeface="Wingdings" panose="05000000000000000000" pitchFamily="2" charset="2"/>
              <a:buChar char="Ø"/>
            </a:pPr>
            <a:r>
              <a:rPr lang="ru-RU" sz="1200" dirty="0"/>
              <a:t>Обновление и ремонт покрытия межквартальных и </a:t>
            </a:r>
            <a:r>
              <a:rPr lang="ru-RU" sz="1200" dirty="0" err="1"/>
              <a:t>внутридворовых</a:t>
            </a:r>
            <a:r>
              <a:rPr lang="ru-RU" sz="1200" dirty="0"/>
              <a:t> проездов и тротуаров на территории населенных пунктов Соболевского муниципального района Камчатского края;</a:t>
            </a:r>
          </a:p>
          <a:p>
            <a:pPr>
              <a:buFont typeface="Wingdings" panose="05000000000000000000" pitchFamily="2" charset="2"/>
              <a:buChar char="Ø"/>
            </a:pPr>
            <a:r>
              <a:rPr lang="ru-RU" sz="1200" dirty="0"/>
              <a:t>Капитальный ремонт и ремонт автомобильных дорог общего пользования населенных пунктов Соболевского муниципального района;</a:t>
            </a:r>
          </a:p>
          <a:p>
            <a:pPr>
              <a:buFont typeface="Wingdings" panose="05000000000000000000" pitchFamily="2" charset="2"/>
              <a:buChar char="Ø"/>
            </a:pPr>
            <a:r>
              <a:rPr lang="ru-RU" sz="1200" dirty="0"/>
              <a:t>Проведение паспортизации автомобильных дорог;</a:t>
            </a:r>
          </a:p>
          <a:p>
            <a:pPr>
              <a:buFont typeface="Wingdings" panose="05000000000000000000" pitchFamily="2" charset="2"/>
              <a:buChar char="Ø"/>
            </a:pPr>
            <a:r>
              <a:rPr lang="ru-RU" sz="1200" dirty="0"/>
              <a:t>Муниципальная поддержка пассажирского автомобильного транспорта в Соболевском муниципальном районе;</a:t>
            </a:r>
          </a:p>
          <a:p>
            <a:pPr>
              <a:buFont typeface="Wingdings" panose="05000000000000000000" pitchFamily="2" charset="2"/>
              <a:buChar char="Ø"/>
            </a:pPr>
            <a:r>
              <a:rPr lang="ru-RU" sz="1200" dirty="0"/>
              <a:t>Создание условий для деятельности перевозчиков, осуществляющих перевозку пассажиров на территории района;</a:t>
            </a:r>
          </a:p>
          <a:p>
            <a:pPr>
              <a:buFont typeface="Wingdings" panose="05000000000000000000" pitchFamily="2" charset="2"/>
              <a:buChar char="Ø"/>
            </a:pPr>
            <a:r>
              <a:rPr lang="ru-RU" sz="1200" dirty="0"/>
              <a:t>Обеспечение бесперебойности движения автобусов по утвержденным маршрутам.</a:t>
            </a:r>
          </a:p>
        </p:txBody>
      </p:sp>
      <p:pic>
        <p:nvPicPr>
          <p:cNvPr id="1026" name="Picture 2" descr="https://phonoteka.org/uploads/posts/2021-05/1621894796_32-phonoteka_org-p-fon-dlya-prezentatsii-transportnoi-kompani-32.jpg">
            <a:extLst>
              <a:ext uri="{FF2B5EF4-FFF2-40B4-BE49-F238E27FC236}">
                <a16:creationId xmlns:a16="http://schemas.microsoft.com/office/drawing/2014/main" id="{7BA7E299-C74B-421D-8DC8-4CEAA29E57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717033"/>
            <a:ext cx="4104456" cy="27363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95C0258D-29BC-45DB-864D-E9A4A87AD10C}"/>
              </a:ext>
            </a:extLst>
          </p:cNvPr>
          <p:cNvSpPr/>
          <p:nvPr/>
        </p:nvSpPr>
        <p:spPr bwMode="auto">
          <a:xfrm>
            <a:off x="-900608" y="13030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1502677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31A9DBDC-AECE-4183-8293-30663E666A88}"/>
              </a:ext>
            </a:extLst>
          </p:cNvPr>
          <p:cNvSpPr>
            <a:spLocks noGrp="1"/>
          </p:cNvSpPr>
          <p:nvPr>
            <p:ph sz="half" idx="2"/>
          </p:nvPr>
        </p:nvSpPr>
        <p:spPr>
          <a:xfrm>
            <a:off x="457200" y="1349078"/>
            <a:ext cx="4040188" cy="5104258"/>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endParaRPr lang="en-US" sz="1400" b="1" dirty="0">
              <a:ln/>
              <a:solidFill>
                <a:schemeClr val="bg1">
                  <a:lumMod val="50000"/>
                </a:schemeClr>
              </a:solidFill>
            </a:endParaRPr>
          </a:p>
          <a:p>
            <a:pPr>
              <a:buFont typeface="Wingdings" panose="05000000000000000000" pitchFamily="2" charset="2"/>
              <a:buChar char="Ø"/>
            </a:pPr>
            <a:r>
              <a:rPr lang="ru-RU" sz="1050" dirty="0"/>
              <a:t>Совершенствование управления муниципальными финансами, повышение открытости и прозрачности бюджетного процесса в Соболевском муниципальном районе;</a:t>
            </a:r>
          </a:p>
          <a:p>
            <a:pPr>
              <a:buFont typeface="Wingdings" panose="05000000000000000000" pitchFamily="2" charset="2"/>
              <a:buChar char="Ø"/>
            </a:pPr>
            <a:r>
              <a:rPr lang="ru-RU" sz="1050" dirty="0"/>
              <a:t>Управление муниципальным долгом Соболевского муниципального района, средствами резервного фонда и резервами ассигнований;</a:t>
            </a:r>
          </a:p>
          <a:p>
            <a:pPr>
              <a:buFont typeface="Wingdings" panose="05000000000000000000" pitchFamily="2" charset="2"/>
              <a:buChar char="Ø"/>
            </a:pPr>
            <a:r>
              <a:rPr lang="ru-RU" sz="1050" dirty="0"/>
              <a:t>Выравнивание бюджетной обеспеченности бюджетов поселений района;</a:t>
            </a:r>
          </a:p>
          <a:p>
            <a:pPr>
              <a:buFont typeface="Wingdings" panose="05000000000000000000" pitchFamily="2" charset="2"/>
              <a:buChar char="Ø"/>
            </a:pPr>
            <a:r>
              <a:rPr lang="ru-RU" sz="1050" dirty="0"/>
              <a:t>Создание условий для эффективного и ответственного управления муниципальными финансами, повышения устойчивости бюджетов муниципальных образований –сельских поселений в Соболевском муниципальном районе;</a:t>
            </a:r>
          </a:p>
          <a:p>
            <a:pPr>
              <a:buFont typeface="Wingdings" panose="05000000000000000000" pitchFamily="2" charset="2"/>
              <a:buChar char="Ø"/>
            </a:pPr>
            <a:r>
              <a:rPr lang="ru-RU" sz="1050" dirty="0"/>
              <a:t>Обеспечение реализации муниципальной  программы.</a:t>
            </a:r>
          </a:p>
        </p:txBody>
      </p:sp>
      <p:sp>
        <p:nvSpPr>
          <p:cNvPr id="5" name="Текст 4">
            <a:extLst>
              <a:ext uri="{FF2B5EF4-FFF2-40B4-BE49-F238E27FC236}">
                <a16:creationId xmlns:a16="http://schemas.microsoft.com/office/drawing/2014/main" id="{3F8C0BD2-57E3-4D54-9F25-ED8894224B64}"/>
              </a:ext>
            </a:extLst>
          </p:cNvPr>
          <p:cNvSpPr>
            <a:spLocks noGrp="1"/>
          </p:cNvSpPr>
          <p:nvPr>
            <p:ph type="body" sz="quarter" idx="3"/>
          </p:nvPr>
        </p:nvSpPr>
        <p:spPr>
          <a:xfrm>
            <a:off x="457200" y="908720"/>
            <a:ext cx="8229600" cy="360040"/>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Управление муниципальными финансами Соболевского муниципального района </a:t>
            </a:r>
          </a:p>
        </p:txBody>
      </p:sp>
      <p:sp>
        <p:nvSpPr>
          <p:cNvPr id="6" name="Объект 5">
            <a:extLst>
              <a:ext uri="{FF2B5EF4-FFF2-40B4-BE49-F238E27FC236}">
                <a16:creationId xmlns:a16="http://schemas.microsoft.com/office/drawing/2014/main" id="{6C2BA2F7-A211-4717-BB88-8E03EE84B2C6}"/>
              </a:ext>
            </a:extLst>
          </p:cNvPr>
          <p:cNvSpPr>
            <a:spLocks noGrp="1"/>
          </p:cNvSpPr>
          <p:nvPr>
            <p:ph sz="quarter" idx="4"/>
          </p:nvPr>
        </p:nvSpPr>
        <p:spPr>
          <a:xfrm>
            <a:off x="4645025" y="1268760"/>
            <a:ext cx="4041775" cy="5320282"/>
          </a:xfrm>
        </p:spPr>
        <p:txBody>
          <a:bodyPr/>
          <a:lstStyle/>
          <a:p>
            <a:pPr marL="0" indent="0" algn="ctr">
              <a:buNone/>
            </a:pPr>
            <a:r>
              <a:rPr lang="ru-RU" sz="1400" b="1" dirty="0">
                <a:ln/>
                <a:solidFill>
                  <a:schemeClr val="bg1">
                    <a:lumMod val="50000"/>
                  </a:schemeClr>
                </a:solidFill>
              </a:rPr>
              <a:t>Цель программы</a:t>
            </a:r>
          </a:p>
          <a:p>
            <a:pPr marL="0" indent="0">
              <a:buNone/>
            </a:pPr>
            <a:r>
              <a:rPr lang="ru-RU" sz="1200" dirty="0"/>
              <a:t>     </a:t>
            </a:r>
            <a:r>
              <a:rPr lang="ru-RU" sz="1050" dirty="0"/>
              <a:t>Обеспечение долгосрочной сбалансированности и устойчивости районного бюджета Соболевского муниципального района, создание условий для повышения качества управления муниципальными финансами, обеспечение выполнения расходных обязательств Соболевского муниципального района главным распорядителем по которым является Комитет по бюджету.</a:t>
            </a:r>
          </a:p>
          <a:p>
            <a:pPr marL="0" indent="0" algn="ctr">
              <a:buNone/>
            </a:pPr>
            <a:endParaRPr lang="ru-RU" sz="1200" b="1" dirty="0">
              <a:ln/>
              <a:solidFill>
                <a:schemeClr val="bg1">
                  <a:lumMod val="50000"/>
                </a:schemeClr>
              </a:solidFill>
            </a:endParaRPr>
          </a:p>
          <a:p>
            <a:pPr marL="0" indent="0" algn="ctr">
              <a:buNone/>
            </a:pPr>
            <a:r>
              <a:rPr lang="ru-RU" sz="1200" b="1" dirty="0">
                <a:ln/>
                <a:solidFill>
                  <a:schemeClr val="bg1">
                    <a:lumMod val="50000"/>
                  </a:schemeClr>
                </a:solidFill>
              </a:rPr>
              <a:t>Задачи</a:t>
            </a:r>
          </a:p>
          <a:p>
            <a:pPr>
              <a:buFont typeface="Wingdings" panose="05000000000000000000" pitchFamily="2" charset="2"/>
              <a:buChar char="Ø"/>
            </a:pPr>
            <a:r>
              <a:rPr lang="ru-RU" sz="1000" dirty="0"/>
              <a:t>Обеспечение выполнения расходных обязательств Соболевского муниципального района  и создание условий для их оптимизации.</a:t>
            </a:r>
          </a:p>
          <a:p>
            <a:pPr>
              <a:buFont typeface="Wingdings" panose="05000000000000000000" pitchFamily="2" charset="2"/>
              <a:buChar char="Ø"/>
            </a:pPr>
            <a:r>
              <a:rPr lang="ru-RU" sz="1000" dirty="0"/>
              <a:t>Обеспечение </a:t>
            </a:r>
            <a:r>
              <a:rPr lang="ru-RU" sz="1000" dirty="0" err="1"/>
              <a:t>взаимоувязки</a:t>
            </a:r>
            <a:r>
              <a:rPr lang="ru-RU" sz="1000" dirty="0"/>
              <a:t> бюджетного планирования со стратегическим планированием.</a:t>
            </a:r>
          </a:p>
          <a:p>
            <a:pPr>
              <a:buFont typeface="Wingdings" panose="05000000000000000000" pitchFamily="2" charset="2"/>
              <a:buChar char="Ø"/>
            </a:pPr>
            <a:r>
              <a:rPr lang="ru-RU" sz="1000" dirty="0"/>
              <a:t> Переход на формирование районного бюджета преимущественно в рамках программ.</a:t>
            </a:r>
          </a:p>
          <a:p>
            <a:pPr>
              <a:buFont typeface="Wingdings" panose="05000000000000000000" pitchFamily="2" charset="2"/>
              <a:buChar char="Ø"/>
            </a:pPr>
            <a:r>
              <a:rPr lang="ru-RU" sz="1000" dirty="0"/>
              <a:t>Повышение эффективности бюджетных расходов.</a:t>
            </a:r>
          </a:p>
          <a:p>
            <a:pPr>
              <a:buFont typeface="Wingdings" panose="05000000000000000000" pitchFamily="2" charset="2"/>
              <a:buChar char="Ø"/>
            </a:pPr>
            <a:r>
              <a:rPr lang="ru-RU" sz="1000" dirty="0"/>
              <a:t>Повышение качества управления муниципальными финансами.</a:t>
            </a:r>
          </a:p>
          <a:p>
            <a:pPr>
              <a:buFont typeface="Wingdings" panose="05000000000000000000" pitchFamily="2" charset="2"/>
              <a:buChar char="Ø"/>
            </a:pPr>
            <a:r>
              <a:rPr lang="ru-RU" sz="1000" dirty="0"/>
              <a:t>Информатизация бюджетного процесса, повышение доступности информации о бюджетном процессе в Соболевском муниципальном районе.</a:t>
            </a:r>
          </a:p>
          <a:p>
            <a:pPr>
              <a:buFont typeface="Wingdings" panose="05000000000000000000" pitchFamily="2" charset="2"/>
              <a:buChar char="Ø"/>
            </a:pPr>
            <a:r>
              <a:rPr lang="ru-RU" sz="1000" dirty="0"/>
              <a:t>Эффективная реализация полномочий Соболевского муниципального района по выравниванию бюджетной обеспеченности муниципальных образований –сельских поселений района, обеспечению сбалансированности сельских бюджетов.</a:t>
            </a:r>
          </a:p>
          <a:p>
            <a:pPr>
              <a:buFont typeface="Wingdings" panose="05000000000000000000" pitchFamily="2" charset="2"/>
              <a:buChar char="Ø"/>
            </a:pPr>
            <a:r>
              <a:rPr lang="ru-RU" sz="1000" dirty="0"/>
              <a:t> Совершенствование системы межбюджетных отношений.</a:t>
            </a:r>
          </a:p>
          <a:p>
            <a:pPr>
              <a:buFont typeface="Wingdings" panose="05000000000000000000" pitchFamily="2" charset="2"/>
              <a:buChar char="Ø"/>
            </a:pPr>
            <a:r>
              <a:rPr lang="ru-RU" sz="1000" dirty="0"/>
              <a:t> Качественное, своевременное и эффективное осуществление полномочий и функций Комитета по бюджету, в том числе по реализации Программы.</a:t>
            </a:r>
          </a:p>
        </p:txBody>
      </p:sp>
      <p:pic>
        <p:nvPicPr>
          <p:cNvPr id="7" name="Рисунок 6">
            <a:extLst>
              <a:ext uri="{FF2B5EF4-FFF2-40B4-BE49-F238E27FC236}">
                <a16:creationId xmlns:a16="http://schemas.microsoft.com/office/drawing/2014/main" id="{5F3C3AC2-C297-42E1-AC33-5555AF5CDD6C}"/>
              </a:ext>
            </a:extLst>
          </p:cNvPr>
          <p:cNvPicPr>
            <a:picLocks noChangeAspect="1"/>
          </p:cNvPicPr>
          <p:nvPr/>
        </p:nvPicPr>
        <p:blipFill rotWithShape="1">
          <a:blip r:embed="rId2"/>
          <a:srcRect b="9677"/>
          <a:stretch/>
        </p:blipFill>
        <p:spPr>
          <a:xfrm>
            <a:off x="457200" y="4437112"/>
            <a:ext cx="3970784" cy="2232248"/>
          </a:xfrm>
          <a:prstGeom prst="rect">
            <a:avLst/>
          </a:prstGeom>
          <a:ln>
            <a:noFill/>
          </a:ln>
          <a:effectLst>
            <a:softEdge rad="112500"/>
          </a:effectLst>
        </p:spPr>
      </p:pic>
      <p:sp>
        <p:nvSpPr>
          <p:cNvPr id="8" name="Прямоугольник 7">
            <a:extLst>
              <a:ext uri="{FF2B5EF4-FFF2-40B4-BE49-F238E27FC236}">
                <a16:creationId xmlns:a16="http://schemas.microsoft.com/office/drawing/2014/main" id="{A5F98B8D-52EE-4CDE-88CB-21198E5AE5C3}"/>
              </a:ext>
            </a:extLst>
          </p:cNvPr>
          <p:cNvSpPr/>
          <p:nvPr/>
        </p:nvSpPr>
        <p:spPr bwMode="auto">
          <a:xfrm>
            <a:off x="-900608" y="13030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spTree>
    <p:extLst>
      <p:ext uri="{BB962C8B-B14F-4D97-AF65-F5344CB8AC3E}">
        <p14:creationId xmlns:p14="http://schemas.microsoft.com/office/powerpoint/2010/main" val="37153645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31A9DBDC-AECE-4183-8293-30663E666A88}"/>
              </a:ext>
            </a:extLst>
          </p:cNvPr>
          <p:cNvSpPr>
            <a:spLocks noGrp="1"/>
          </p:cNvSpPr>
          <p:nvPr>
            <p:ph sz="half" idx="2"/>
          </p:nvPr>
        </p:nvSpPr>
        <p:spPr>
          <a:xfrm>
            <a:off x="457200" y="1916832"/>
            <a:ext cx="4040188" cy="4536504"/>
          </a:xfrm>
        </p:spPr>
        <p:txBody>
          <a:bodyPr/>
          <a:lstStyle/>
          <a:p>
            <a:pPr marL="0" indent="0" algn="ctr">
              <a:buNone/>
            </a:pPr>
            <a:r>
              <a:rPr lang="ru-RU" sz="1400" b="1" dirty="0">
                <a:ln/>
                <a:solidFill>
                  <a:schemeClr val="bg1">
                    <a:lumMod val="50000"/>
                  </a:schemeClr>
                </a:solidFill>
              </a:rPr>
              <a:t>Основные подпрограммы,</a:t>
            </a:r>
          </a:p>
          <a:p>
            <a:pPr marL="0" indent="0" algn="ctr">
              <a:buNone/>
            </a:pPr>
            <a:r>
              <a:rPr lang="ru-RU" sz="1400" b="1" dirty="0">
                <a:ln/>
                <a:solidFill>
                  <a:schemeClr val="bg1">
                    <a:lumMod val="50000"/>
                  </a:schemeClr>
                </a:solidFill>
              </a:rPr>
              <a:t>предусмотренные к финансированию</a:t>
            </a:r>
          </a:p>
          <a:p>
            <a:pPr marL="0" indent="0" algn="ctr">
              <a:buNone/>
            </a:pPr>
            <a:endParaRPr lang="en-US" sz="1400" b="1" dirty="0">
              <a:ln/>
              <a:solidFill>
                <a:schemeClr val="bg1">
                  <a:lumMod val="50000"/>
                </a:schemeClr>
              </a:solidFill>
            </a:endParaRPr>
          </a:p>
          <a:p>
            <a:pPr>
              <a:buFont typeface="Wingdings" panose="05000000000000000000" pitchFamily="2" charset="2"/>
              <a:buChar char="Ø"/>
            </a:pPr>
            <a:r>
              <a:rPr lang="ru-RU" sz="1100" dirty="0"/>
              <a:t>Молодежная политика Соболевского муниципального района.</a:t>
            </a:r>
          </a:p>
          <a:p>
            <a:pPr>
              <a:buFont typeface="Wingdings" panose="05000000000000000000" pitchFamily="2" charset="2"/>
              <a:buChar char="Ø"/>
            </a:pPr>
            <a:r>
              <a:rPr lang="ru-RU" sz="1100" dirty="0"/>
              <a:t>Привлечение квалифицированных кадров;</a:t>
            </a:r>
          </a:p>
          <a:p>
            <a:pPr>
              <a:buFont typeface="Wingdings" panose="05000000000000000000" pitchFamily="2" charset="2"/>
              <a:buChar char="Ø"/>
            </a:pPr>
            <a:r>
              <a:rPr lang="ru-RU" sz="1100" dirty="0"/>
              <a:t>Поддержка семьи и детства.</a:t>
            </a:r>
          </a:p>
          <a:p>
            <a:pPr marL="0" indent="0">
              <a:buNone/>
            </a:pPr>
            <a:endParaRPr lang="ru-RU" sz="1050" dirty="0"/>
          </a:p>
        </p:txBody>
      </p:sp>
      <p:sp>
        <p:nvSpPr>
          <p:cNvPr id="5" name="Текст 4">
            <a:extLst>
              <a:ext uri="{FF2B5EF4-FFF2-40B4-BE49-F238E27FC236}">
                <a16:creationId xmlns:a16="http://schemas.microsoft.com/office/drawing/2014/main" id="{3F8C0BD2-57E3-4D54-9F25-ED8894224B64}"/>
              </a:ext>
            </a:extLst>
          </p:cNvPr>
          <p:cNvSpPr>
            <a:spLocks noGrp="1"/>
          </p:cNvSpPr>
          <p:nvPr>
            <p:ph type="body" sz="quarter" idx="3"/>
          </p:nvPr>
        </p:nvSpPr>
        <p:spPr>
          <a:xfrm>
            <a:off x="457200" y="1046633"/>
            <a:ext cx="8229600" cy="792088"/>
          </a:xfrm>
        </p:spPr>
        <p:style>
          <a:lnRef idx="0">
            <a:schemeClr val="accent2"/>
          </a:lnRef>
          <a:fillRef idx="3">
            <a:schemeClr val="accent2"/>
          </a:fillRef>
          <a:effectRef idx="3">
            <a:schemeClr val="accent2"/>
          </a:effectRef>
          <a:fontRef idx="minor">
            <a:schemeClr val="lt1"/>
          </a:fontRef>
        </p:style>
        <p:txBody>
          <a:bodyPr/>
          <a:lstStyle/>
          <a:p>
            <a:pPr algn="ctr"/>
            <a:r>
              <a:rPr lang="ru-RU" sz="1600" spc="50" dirty="0">
                <a:ln w="0"/>
                <a:solidFill>
                  <a:schemeClr val="bg2"/>
                </a:solidFill>
                <a:effectLst>
                  <a:innerShdw blurRad="63500" dist="50800" dir="13500000">
                    <a:srgbClr val="000000">
                      <a:alpha val="50000"/>
                    </a:srgbClr>
                  </a:innerShdw>
                </a:effectLst>
              </a:rPr>
              <a:t>Развитие Соболевского муниципального района Камчатского края в области молодежной политики, поддержка семьи и детства,</a:t>
            </a:r>
            <a:r>
              <a:rPr lang="en-US" sz="1600" spc="50" dirty="0">
                <a:ln w="0"/>
                <a:solidFill>
                  <a:schemeClr val="bg2"/>
                </a:solidFill>
                <a:effectLst>
                  <a:innerShdw blurRad="63500" dist="50800" dir="13500000">
                    <a:srgbClr val="000000">
                      <a:alpha val="50000"/>
                    </a:srgbClr>
                  </a:innerShdw>
                </a:effectLst>
              </a:rPr>
              <a:t> </a:t>
            </a:r>
            <a:r>
              <a:rPr lang="ru-RU" sz="1600" spc="50" dirty="0">
                <a:ln w="0"/>
                <a:solidFill>
                  <a:schemeClr val="bg2"/>
                </a:solidFill>
                <a:effectLst>
                  <a:innerShdw blurRad="63500" dist="50800" dir="13500000">
                    <a:srgbClr val="000000">
                      <a:alpha val="50000"/>
                    </a:srgbClr>
                  </a:innerShdw>
                </a:effectLst>
              </a:rPr>
              <a:t>привлечения квалифицированных кадров </a:t>
            </a:r>
          </a:p>
        </p:txBody>
      </p:sp>
      <p:sp>
        <p:nvSpPr>
          <p:cNvPr id="6" name="Объект 5">
            <a:extLst>
              <a:ext uri="{FF2B5EF4-FFF2-40B4-BE49-F238E27FC236}">
                <a16:creationId xmlns:a16="http://schemas.microsoft.com/office/drawing/2014/main" id="{6C2BA2F7-A211-4717-BB88-8E03EE84B2C6}"/>
              </a:ext>
            </a:extLst>
          </p:cNvPr>
          <p:cNvSpPr>
            <a:spLocks noGrp="1"/>
          </p:cNvSpPr>
          <p:nvPr>
            <p:ph sz="quarter" idx="4"/>
          </p:nvPr>
        </p:nvSpPr>
        <p:spPr>
          <a:xfrm>
            <a:off x="4645025" y="1916832"/>
            <a:ext cx="4041775" cy="4672210"/>
          </a:xfrm>
        </p:spPr>
        <p:txBody>
          <a:bodyPr/>
          <a:lstStyle/>
          <a:p>
            <a:pPr marL="0" indent="0" algn="ctr">
              <a:buNone/>
            </a:pPr>
            <a:endParaRPr lang="ru-RU" sz="1400" b="1" dirty="0">
              <a:ln/>
              <a:solidFill>
                <a:schemeClr val="bg1">
                  <a:lumMod val="50000"/>
                </a:schemeClr>
              </a:solidFill>
            </a:endParaRPr>
          </a:p>
          <a:p>
            <a:pPr marL="0" indent="0" algn="ctr">
              <a:buNone/>
            </a:pPr>
            <a:r>
              <a:rPr lang="ru-RU" sz="1400" b="1" dirty="0">
                <a:ln/>
                <a:solidFill>
                  <a:schemeClr val="bg1">
                    <a:lumMod val="50000"/>
                  </a:schemeClr>
                </a:solidFill>
              </a:rPr>
              <a:t>Цель программы</a:t>
            </a:r>
          </a:p>
          <a:p>
            <a:pPr>
              <a:buFont typeface="Wingdings" panose="05000000000000000000" pitchFamily="2" charset="2"/>
              <a:buChar char="Ø"/>
            </a:pPr>
            <a:r>
              <a:rPr lang="ru-RU" sz="1200" dirty="0"/>
              <a:t>     </a:t>
            </a:r>
            <a:r>
              <a:rPr lang="ru-RU" sz="1050" dirty="0"/>
              <a:t>Создание системы поддержки для молодых семей в решении жилищной проблемы;</a:t>
            </a:r>
          </a:p>
          <a:p>
            <a:pPr>
              <a:buFont typeface="Wingdings" panose="05000000000000000000" pitchFamily="2" charset="2"/>
              <a:buChar char="Ø"/>
            </a:pPr>
            <a:r>
              <a:rPr lang="ru-RU" sz="1050" dirty="0">
                <a:ln/>
              </a:rPr>
              <a:t>Создание условий для закрепления молодежи в Соболевском муниципальном районе;</a:t>
            </a:r>
          </a:p>
          <a:p>
            <a:pPr>
              <a:buFont typeface="Wingdings" panose="05000000000000000000" pitchFamily="2" charset="2"/>
              <a:buChar char="Ø"/>
            </a:pPr>
            <a:r>
              <a:rPr lang="ru-RU" sz="1050" dirty="0">
                <a:ln/>
              </a:rPr>
              <a:t>Привлечение в Соболевский муниципальный район специалистов с высшим и средне-специальным образованием;</a:t>
            </a:r>
          </a:p>
          <a:p>
            <a:pPr>
              <a:buFont typeface="Wingdings" panose="05000000000000000000" pitchFamily="2" charset="2"/>
              <a:buChar char="Ø"/>
            </a:pPr>
            <a:r>
              <a:rPr lang="ru-RU" sz="1050" dirty="0">
                <a:ln/>
              </a:rPr>
              <a:t>Улучшение демографической ситуации в Соболевском муниципальном районе (рождаемость, вступление в брак).</a:t>
            </a:r>
          </a:p>
          <a:p>
            <a:pPr marL="0" indent="0">
              <a:buNone/>
            </a:pPr>
            <a:endParaRPr lang="ru-RU" sz="1200" dirty="0">
              <a:ln/>
            </a:endParaRPr>
          </a:p>
          <a:p>
            <a:pPr marL="0" indent="0">
              <a:buNone/>
            </a:pPr>
            <a:endParaRPr lang="ru-RU" sz="1200" dirty="0">
              <a:ln/>
            </a:endParaRPr>
          </a:p>
          <a:p>
            <a:pPr marL="0" indent="0">
              <a:buNone/>
            </a:pPr>
            <a:endParaRPr lang="ru-RU" sz="1200" dirty="0">
              <a:ln/>
            </a:endParaRPr>
          </a:p>
          <a:p>
            <a:pPr marL="0" indent="0" algn="ctr">
              <a:buNone/>
            </a:pPr>
            <a:r>
              <a:rPr lang="ru-RU" sz="1200" b="1" dirty="0">
                <a:ln/>
                <a:solidFill>
                  <a:schemeClr val="bg1">
                    <a:lumMod val="50000"/>
                  </a:schemeClr>
                </a:solidFill>
              </a:rPr>
              <a:t>Задачи</a:t>
            </a:r>
          </a:p>
          <a:p>
            <a:pPr>
              <a:buFont typeface="Wingdings" panose="05000000000000000000" pitchFamily="2" charset="2"/>
              <a:buChar char="Ø"/>
            </a:pPr>
            <a:r>
              <a:rPr lang="ru-RU" sz="1000" dirty="0"/>
              <a:t>Обеспечение предоставления молодым семьям социальных выплат на приобретения жилого помещения;</a:t>
            </a:r>
          </a:p>
          <a:p>
            <a:pPr>
              <a:buFont typeface="Wingdings" panose="05000000000000000000" pitchFamily="2" charset="2"/>
              <a:buChar char="Ø"/>
            </a:pPr>
            <a:r>
              <a:rPr lang="ru-RU" sz="1000" dirty="0"/>
              <a:t>Создания условий для привлечения в Соболевский муниципальный район специалистов с высшим и средне-специальным образованием;</a:t>
            </a:r>
          </a:p>
          <a:p>
            <a:pPr>
              <a:buFont typeface="Wingdings" panose="05000000000000000000" pitchFamily="2" charset="2"/>
              <a:buChar char="Ø"/>
            </a:pPr>
            <a:r>
              <a:rPr lang="ru-RU" sz="1000" dirty="0"/>
              <a:t>Создание благоприятных условий для жизнедеятельности семьи, рождения детей.</a:t>
            </a:r>
          </a:p>
        </p:txBody>
      </p:sp>
      <p:sp>
        <p:nvSpPr>
          <p:cNvPr id="8" name="Прямоугольник 7">
            <a:extLst>
              <a:ext uri="{FF2B5EF4-FFF2-40B4-BE49-F238E27FC236}">
                <a16:creationId xmlns:a16="http://schemas.microsoft.com/office/drawing/2014/main" id="{A5F98B8D-52EE-4CDE-88CB-21198E5AE5C3}"/>
              </a:ext>
            </a:extLst>
          </p:cNvPr>
          <p:cNvSpPr/>
          <p:nvPr/>
        </p:nvSpPr>
        <p:spPr bwMode="auto">
          <a:xfrm>
            <a:off x="-900608" y="13030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Муниципальные программы Соболевского муниципального района Камчатского края  на 2024 год и плановый период 2025-2026 годы</a:t>
            </a:r>
          </a:p>
        </p:txBody>
      </p:sp>
      <p:pic>
        <p:nvPicPr>
          <p:cNvPr id="3076" name="Picture 4" descr="Молодежь-будущее России | 23.11.2021 | Темрюк - БезФормата">
            <a:extLst>
              <a:ext uri="{FF2B5EF4-FFF2-40B4-BE49-F238E27FC236}">
                <a16:creationId xmlns:a16="http://schemas.microsoft.com/office/drawing/2014/main" id="{B93CB346-73F1-467D-9CF2-BBD85E73C51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333"/>
          <a:stretch/>
        </p:blipFill>
        <p:spPr bwMode="auto">
          <a:xfrm>
            <a:off x="457200" y="3717032"/>
            <a:ext cx="3610744" cy="24482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Социальная поддержка семьи и детей">
            <a:extLst>
              <a:ext uri="{FF2B5EF4-FFF2-40B4-BE49-F238E27FC236}">
                <a16:creationId xmlns:a16="http://schemas.microsoft.com/office/drawing/2014/main" id="{F46CA55E-BD7C-4ED3-98A5-17114B2F3D7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726" r="10441"/>
          <a:stretch/>
        </p:blipFill>
        <p:spPr bwMode="auto">
          <a:xfrm>
            <a:off x="971600" y="5281276"/>
            <a:ext cx="529208" cy="5300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4106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
            <a:extLst>
              <a:ext uri="{FF2B5EF4-FFF2-40B4-BE49-F238E27FC236}">
                <a16:creationId xmlns:a16="http://schemas.microsoft.com/office/drawing/2014/main" id="{2AFF2662-1367-4A64-86D3-BAB657F57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961" y="4831144"/>
            <a:ext cx="2849555" cy="1768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6" name="Picture 2" descr="https://avatars.dzeninfra.ru/get-zen_doc/1538671/pub_638667f885396232b2a59f7f_6386680185396232b2a5a1cd/scale_1200">
            <a:extLst>
              <a:ext uri="{FF2B5EF4-FFF2-40B4-BE49-F238E27FC236}">
                <a16:creationId xmlns:a16="http://schemas.microsoft.com/office/drawing/2014/main" id="{BC349220-288E-4196-8D64-C067B09802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442" y="2712300"/>
            <a:ext cx="1861319" cy="38248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1" name="Таблица 10">
            <a:extLst>
              <a:ext uri="{FF2B5EF4-FFF2-40B4-BE49-F238E27FC236}">
                <a16:creationId xmlns:a16="http://schemas.microsoft.com/office/drawing/2014/main" id="{06B93554-CD18-4934-A9A7-6229193B2AFC}"/>
              </a:ext>
            </a:extLst>
          </p:cNvPr>
          <p:cNvGraphicFramePr>
            <a:graphicFrameLocks noGrp="1"/>
          </p:cNvGraphicFramePr>
          <p:nvPr>
            <p:extLst>
              <p:ext uri="{D42A27DB-BD31-4B8C-83A1-F6EECF244321}">
                <p14:modId xmlns:p14="http://schemas.microsoft.com/office/powerpoint/2010/main" val="3412450092"/>
              </p:ext>
            </p:extLst>
          </p:nvPr>
        </p:nvGraphicFramePr>
        <p:xfrm>
          <a:off x="3814243" y="1409543"/>
          <a:ext cx="5202070" cy="1457320"/>
        </p:xfrm>
        <a:graphic>
          <a:graphicData uri="http://schemas.openxmlformats.org/drawingml/2006/table">
            <a:tbl>
              <a:tblPr firstRow="1" bandRow="1">
                <a:effectLst>
                  <a:outerShdw blurRad="50800" dist="38100" algn="l" rotWithShape="0">
                    <a:prstClr val="black">
                      <a:alpha val="40000"/>
                    </a:prstClr>
                  </a:outerShdw>
                </a:effectLst>
                <a:tableStyleId>{7DF18680-E054-41AD-8BC1-D1AEF772440D}</a:tableStyleId>
              </a:tblPr>
              <a:tblGrid>
                <a:gridCol w="2705077">
                  <a:extLst>
                    <a:ext uri="{9D8B030D-6E8A-4147-A177-3AD203B41FA5}">
                      <a16:colId xmlns:a16="http://schemas.microsoft.com/office/drawing/2014/main" val="1944591598"/>
                    </a:ext>
                  </a:extLst>
                </a:gridCol>
                <a:gridCol w="901692">
                  <a:extLst>
                    <a:ext uri="{9D8B030D-6E8A-4147-A177-3AD203B41FA5}">
                      <a16:colId xmlns:a16="http://schemas.microsoft.com/office/drawing/2014/main" val="1660356451"/>
                    </a:ext>
                  </a:extLst>
                </a:gridCol>
                <a:gridCol w="832331">
                  <a:extLst>
                    <a:ext uri="{9D8B030D-6E8A-4147-A177-3AD203B41FA5}">
                      <a16:colId xmlns:a16="http://schemas.microsoft.com/office/drawing/2014/main" val="150006308"/>
                    </a:ext>
                  </a:extLst>
                </a:gridCol>
                <a:gridCol w="762970">
                  <a:extLst>
                    <a:ext uri="{9D8B030D-6E8A-4147-A177-3AD203B41FA5}">
                      <a16:colId xmlns:a16="http://schemas.microsoft.com/office/drawing/2014/main" val="1018854665"/>
                    </a:ext>
                  </a:extLst>
                </a:gridCol>
              </a:tblGrid>
              <a:tr h="360040">
                <a:tc>
                  <a:txBody>
                    <a:bodyPr/>
                    <a:lstStyle/>
                    <a:p>
                      <a:pPr algn="ctr"/>
                      <a:r>
                        <a:rPr lang="ru-RU" sz="1100" dirty="0"/>
                        <a:t>Подпрограммы</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2888991307"/>
                  </a:ext>
                </a:extLst>
              </a:tr>
              <a:tr h="4011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i="1" dirty="0">
                          <a:solidFill>
                            <a:schemeClr val="tx1">
                              <a:lumMod val="85000"/>
                              <a:lumOff val="15000"/>
                            </a:schemeClr>
                          </a:solidFill>
                          <a:latin typeface="Times New Roman" pitchFamily="18" charset="0"/>
                          <a:cs typeface="Times New Roman" pitchFamily="18" charset="0"/>
                        </a:rPr>
                        <a:t>Развитие дошкольного, общего образования и дополнительного образования детей в</a:t>
                      </a:r>
                      <a:r>
                        <a:rPr lang="ru-RU" sz="1000" b="0" i="1" baseline="0" dirty="0">
                          <a:solidFill>
                            <a:schemeClr val="tx1">
                              <a:lumMod val="85000"/>
                              <a:lumOff val="15000"/>
                            </a:schemeClr>
                          </a:solidFill>
                          <a:latin typeface="Times New Roman" pitchFamily="18" charset="0"/>
                          <a:cs typeface="Times New Roman" pitchFamily="18" charset="0"/>
                        </a:rPr>
                        <a:t> Соболевском районе</a:t>
                      </a:r>
                      <a:endParaRPr lang="ru-RU" sz="1000" b="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100" dirty="0"/>
                    </a:p>
                    <a:p>
                      <a:pPr algn="ctr"/>
                      <a:r>
                        <a:rPr lang="ru-RU" sz="1050" i="1" dirty="0"/>
                        <a:t>262 820,6</a:t>
                      </a:r>
                    </a:p>
                  </a:txBody>
                  <a:tcPr/>
                </a:tc>
                <a:tc>
                  <a:txBody>
                    <a:bodyPr/>
                    <a:lstStyle/>
                    <a:p>
                      <a:pPr algn="ctr"/>
                      <a:endParaRPr lang="ru-RU" sz="1050" dirty="0"/>
                    </a:p>
                    <a:p>
                      <a:pPr algn="ctr"/>
                      <a:r>
                        <a:rPr lang="ru-RU" sz="1050" dirty="0"/>
                        <a:t>282 176,1</a:t>
                      </a:r>
                    </a:p>
                  </a:txBody>
                  <a:tcPr/>
                </a:tc>
                <a:tc>
                  <a:txBody>
                    <a:bodyPr/>
                    <a:lstStyle/>
                    <a:p>
                      <a:pPr algn="ctr"/>
                      <a:endParaRPr lang="en-US" sz="1050" dirty="0"/>
                    </a:p>
                    <a:p>
                      <a:pPr algn="ctr"/>
                      <a:r>
                        <a:rPr lang="en-US" sz="1050" dirty="0"/>
                        <a:t>289 050,2</a:t>
                      </a:r>
                      <a:endParaRPr lang="ru-RU" sz="1050" dirty="0"/>
                    </a:p>
                  </a:txBody>
                  <a:tcPr/>
                </a:tc>
                <a:extLst>
                  <a:ext uri="{0D108BD9-81ED-4DB2-BD59-A6C34878D82A}">
                    <a16:rowId xmlns:a16="http://schemas.microsoft.com/office/drawing/2014/main" val="2890572966"/>
                  </a:ext>
                </a:extLst>
              </a:tr>
              <a:tr h="531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Обеспечение реализации муниципальной программы и прочие</a:t>
                      </a:r>
                      <a:r>
                        <a:rPr lang="ru-RU" sz="1000" i="1" baseline="0" dirty="0">
                          <a:solidFill>
                            <a:schemeClr val="tx1">
                              <a:lumMod val="85000"/>
                              <a:lumOff val="15000"/>
                            </a:schemeClr>
                          </a:solidFill>
                          <a:latin typeface="Times New Roman" pitchFamily="18" charset="0"/>
                          <a:cs typeface="Times New Roman" pitchFamily="18" charset="0"/>
                        </a:rPr>
                        <a:t> мероприятие в области образования</a:t>
                      </a:r>
                      <a:endParaRPr lang="ru-RU" sz="100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50" dirty="0"/>
                    </a:p>
                    <a:p>
                      <a:pPr algn="ctr"/>
                      <a:r>
                        <a:rPr lang="ru-RU" sz="1050" dirty="0"/>
                        <a:t>1 249,9</a:t>
                      </a:r>
                    </a:p>
                  </a:txBody>
                  <a:tcPr/>
                </a:tc>
                <a:tc>
                  <a:txBody>
                    <a:bodyPr/>
                    <a:lstStyle/>
                    <a:p>
                      <a:pPr algn="ctr"/>
                      <a:endParaRPr lang="ru-RU" sz="1050" dirty="0"/>
                    </a:p>
                    <a:p>
                      <a:pPr algn="ctr"/>
                      <a:r>
                        <a:rPr lang="ru-RU" sz="1050" dirty="0"/>
                        <a:t>1 249,9</a:t>
                      </a:r>
                    </a:p>
                  </a:txBody>
                  <a:tcPr/>
                </a:tc>
                <a:tc>
                  <a:txBody>
                    <a:bodyPr/>
                    <a:lstStyle/>
                    <a:p>
                      <a:pPr algn="ctr"/>
                      <a:endParaRPr lang="en-US" sz="1050" dirty="0"/>
                    </a:p>
                    <a:p>
                      <a:pPr algn="ctr"/>
                      <a:r>
                        <a:rPr lang="en-US" sz="1050" dirty="0"/>
                        <a:t>1 249,9</a:t>
                      </a:r>
                      <a:endParaRPr lang="ru-RU" sz="1050" dirty="0"/>
                    </a:p>
                  </a:txBody>
                  <a:tcPr/>
                </a:tc>
                <a:extLst>
                  <a:ext uri="{0D108BD9-81ED-4DB2-BD59-A6C34878D82A}">
                    <a16:rowId xmlns:a16="http://schemas.microsoft.com/office/drawing/2014/main" val="3217549059"/>
                  </a:ext>
                </a:extLst>
              </a:tr>
            </a:tbl>
          </a:graphicData>
        </a:graphic>
      </p:graphicFrame>
      <p:graphicFrame>
        <p:nvGraphicFramePr>
          <p:cNvPr id="14" name="Диаграмма 13">
            <a:extLst>
              <a:ext uri="{FF2B5EF4-FFF2-40B4-BE49-F238E27FC236}">
                <a16:creationId xmlns:a16="http://schemas.microsoft.com/office/drawing/2014/main" id="{757A4E39-03E3-4C58-9909-AA3D4731781E}"/>
              </a:ext>
            </a:extLst>
          </p:cNvPr>
          <p:cNvGraphicFramePr/>
          <p:nvPr>
            <p:extLst>
              <p:ext uri="{D42A27DB-BD31-4B8C-83A1-F6EECF244321}">
                <p14:modId xmlns:p14="http://schemas.microsoft.com/office/powerpoint/2010/main" val="492337176"/>
              </p:ext>
            </p:extLst>
          </p:nvPr>
        </p:nvGraphicFramePr>
        <p:xfrm>
          <a:off x="162017" y="1063430"/>
          <a:ext cx="3617894" cy="5173882"/>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30">
            <a:extLst>
              <a:ext uri="{FF2B5EF4-FFF2-40B4-BE49-F238E27FC236}">
                <a16:creationId xmlns:a16="http://schemas.microsoft.com/office/drawing/2014/main" id="{A913AED1-E29D-4649-9FAA-029E3D6BA33B}"/>
              </a:ext>
            </a:extLst>
          </p:cNvPr>
          <p:cNvSpPr txBox="1">
            <a:spLocks noChangeArrowheads="1"/>
          </p:cNvSpPr>
          <p:nvPr/>
        </p:nvSpPr>
        <p:spPr bwMode="auto">
          <a:xfrm>
            <a:off x="8214122" y="1116336"/>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pic>
        <p:nvPicPr>
          <p:cNvPr id="5" name="Picture 2" descr="2018-01-30">
            <a:extLst>
              <a:ext uri="{FF2B5EF4-FFF2-40B4-BE49-F238E27FC236}">
                <a16:creationId xmlns:a16="http://schemas.microsoft.com/office/drawing/2014/main" id="{179A3DE5-FFBC-4EAB-81B7-A88A01A1BA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6758" y="3107419"/>
            <a:ext cx="2849555" cy="1851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Прямоугольник 8">
            <a:extLst>
              <a:ext uri="{FF2B5EF4-FFF2-40B4-BE49-F238E27FC236}">
                <a16:creationId xmlns:a16="http://schemas.microsoft.com/office/drawing/2014/main" id="{CBDFABDC-CDA0-4D8C-8C74-F3A20C1EB56E}"/>
              </a:ext>
            </a:extLst>
          </p:cNvPr>
          <p:cNvSpPr/>
          <p:nvPr/>
        </p:nvSpPr>
        <p:spPr bwMode="auto">
          <a:xfrm>
            <a:off x="-900608" y="29437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«Развитие образования в Соболевском муниципальном районе Камчатского края»</a:t>
            </a:r>
          </a:p>
        </p:txBody>
      </p:sp>
    </p:spTree>
    <p:extLst>
      <p:ext uri="{BB962C8B-B14F-4D97-AF65-F5344CB8AC3E}">
        <p14:creationId xmlns:p14="http://schemas.microsoft.com/office/powerpoint/2010/main" val="1803125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Информация о мерах социальной поддержки граждан, имеющих детей">
            <a:extLst>
              <a:ext uri="{FF2B5EF4-FFF2-40B4-BE49-F238E27FC236}">
                <a16:creationId xmlns:a16="http://schemas.microsoft.com/office/drawing/2014/main" id="{953E12A3-C701-4EB3-BABD-7CB3585ED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343340"/>
            <a:ext cx="3867460" cy="10847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Диаграмма 6">
            <a:extLst>
              <a:ext uri="{FF2B5EF4-FFF2-40B4-BE49-F238E27FC236}">
                <a16:creationId xmlns:a16="http://schemas.microsoft.com/office/drawing/2014/main" id="{683FFE08-58F6-4060-AF58-42BCA58999DC}"/>
              </a:ext>
            </a:extLst>
          </p:cNvPr>
          <p:cNvGraphicFramePr/>
          <p:nvPr>
            <p:extLst>
              <p:ext uri="{D42A27DB-BD31-4B8C-83A1-F6EECF244321}">
                <p14:modId xmlns:p14="http://schemas.microsoft.com/office/powerpoint/2010/main" val="3144694599"/>
              </p:ext>
            </p:extLst>
          </p:nvPr>
        </p:nvGraphicFramePr>
        <p:xfrm>
          <a:off x="107504" y="1376772"/>
          <a:ext cx="3600400" cy="47885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Таблица 7">
            <a:extLst>
              <a:ext uri="{FF2B5EF4-FFF2-40B4-BE49-F238E27FC236}">
                <a16:creationId xmlns:a16="http://schemas.microsoft.com/office/drawing/2014/main" id="{7DB8B518-885A-4CD0-A7C2-D6AADC417477}"/>
              </a:ext>
            </a:extLst>
          </p:cNvPr>
          <p:cNvGraphicFramePr>
            <a:graphicFrameLocks noGrp="1"/>
          </p:cNvGraphicFramePr>
          <p:nvPr>
            <p:extLst>
              <p:ext uri="{D42A27DB-BD31-4B8C-83A1-F6EECF244321}">
                <p14:modId xmlns:p14="http://schemas.microsoft.com/office/powerpoint/2010/main" val="4102411718"/>
              </p:ext>
            </p:extLst>
          </p:nvPr>
        </p:nvGraphicFramePr>
        <p:xfrm>
          <a:off x="3707904" y="2536022"/>
          <a:ext cx="5328592" cy="1944412"/>
        </p:xfrm>
        <a:graphic>
          <a:graphicData uri="http://schemas.openxmlformats.org/drawingml/2006/table">
            <a:tbl>
              <a:tblPr firstRow="1" bandRow="1">
                <a:effectLst>
                  <a:outerShdw blurRad="50800" dist="38100" algn="l" rotWithShape="0">
                    <a:prstClr val="black">
                      <a:alpha val="40000"/>
                    </a:prstClr>
                  </a:outerShdw>
                </a:effectLst>
                <a:tableStyleId>{21E4AEA4-8DFA-4A89-87EB-49C32662AFE0}</a:tableStyleId>
              </a:tblPr>
              <a:tblGrid>
                <a:gridCol w="2016224">
                  <a:extLst>
                    <a:ext uri="{9D8B030D-6E8A-4147-A177-3AD203B41FA5}">
                      <a16:colId xmlns:a16="http://schemas.microsoft.com/office/drawing/2014/main" val="2420327783"/>
                    </a:ext>
                  </a:extLst>
                </a:gridCol>
                <a:gridCol w="1152128">
                  <a:extLst>
                    <a:ext uri="{9D8B030D-6E8A-4147-A177-3AD203B41FA5}">
                      <a16:colId xmlns:a16="http://schemas.microsoft.com/office/drawing/2014/main" val="3314037607"/>
                    </a:ext>
                  </a:extLst>
                </a:gridCol>
                <a:gridCol w="1080120">
                  <a:extLst>
                    <a:ext uri="{9D8B030D-6E8A-4147-A177-3AD203B41FA5}">
                      <a16:colId xmlns:a16="http://schemas.microsoft.com/office/drawing/2014/main" val="3105104879"/>
                    </a:ext>
                  </a:extLst>
                </a:gridCol>
                <a:gridCol w="1080120">
                  <a:extLst>
                    <a:ext uri="{9D8B030D-6E8A-4147-A177-3AD203B41FA5}">
                      <a16:colId xmlns:a16="http://schemas.microsoft.com/office/drawing/2014/main" val="1306762248"/>
                    </a:ext>
                  </a:extLst>
                </a:gridCol>
              </a:tblGrid>
              <a:tr h="36004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353062850"/>
                  </a:ext>
                </a:extLst>
              </a:tr>
              <a:tr h="5940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i="1" dirty="0">
                          <a:solidFill>
                            <a:schemeClr val="tx1">
                              <a:lumMod val="85000"/>
                              <a:lumOff val="15000"/>
                            </a:schemeClr>
                          </a:solidFill>
                          <a:latin typeface="Times New Roman" pitchFamily="18" charset="0"/>
                          <a:cs typeface="Times New Roman" pitchFamily="18" charset="0"/>
                        </a:rPr>
                        <a:t>Предоставление гражданам субсидий на оплату жилых помещений и коммунальных услуг</a:t>
                      </a:r>
                    </a:p>
                  </a:txBody>
                  <a:tcPr/>
                </a:tc>
                <a:tc>
                  <a:txBody>
                    <a:bodyPr/>
                    <a:lstStyle/>
                    <a:p>
                      <a:pPr algn="ctr"/>
                      <a:endParaRPr lang="en-US" sz="1050" dirty="0"/>
                    </a:p>
                    <a:p>
                      <a:pPr algn="ctr"/>
                      <a:r>
                        <a:rPr lang="en-US" sz="1050" dirty="0"/>
                        <a:t>4 832,5</a:t>
                      </a:r>
                      <a:endParaRPr lang="ru-RU" sz="1050" dirty="0"/>
                    </a:p>
                  </a:txBody>
                  <a:tcPr/>
                </a:tc>
                <a:tc>
                  <a:txBody>
                    <a:bodyPr/>
                    <a:lstStyle/>
                    <a:p>
                      <a:pPr algn="ctr"/>
                      <a:endParaRPr lang="en-US" sz="1050" dirty="0"/>
                    </a:p>
                    <a:p>
                      <a:pPr algn="ctr"/>
                      <a:r>
                        <a:rPr lang="en-US" sz="1050" dirty="0"/>
                        <a:t>4 953,3</a:t>
                      </a:r>
                      <a:endParaRPr lang="ru-RU" sz="1050" dirty="0"/>
                    </a:p>
                  </a:txBody>
                  <a:tcPr/>
                </a:tc>
                <a:tc>
                  <a:txBody>
                    <a:bodyPr/>
                    <a:lstStyle/>
                    <a:p>
                      <a:pPr algn="ctr"/>
                      <a:endParaRPr lang="en-US" sz="1050" dirty="0"/>
                    </a:p>
                    <a:p>
                      <a:pPr algn="ctr"/>
                      <a:r>
                        <a:rPr lang="en-US" sz="1050" dirty="0"/>
                        <a:t>5 078,9</a:t>
                      </a:r>
                      <a:endParaRPr lang="ru-RU" sz="1050" dirty="0"/>
                    </a:p>
                  </a:txBody>
                  <a:tcPr/>
                </a:tc>
                <a:extLst>
                  <a:ext uri="{0D108BD9-81ED-4DB2-BD59-A6C34878D82A}">
                    <a16:rowId xmlns:a16="http://schemas.microsoft.com/office/drawing/2014/main" val="2669284399"/>
                  </a:ext>
                </a:extLst>
              </a:tr>
              <a:tr h="5940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Меры социальной поддержки отдельных категорий граждан Соболевском районе</a:t>
                      </a:r>
                    </a:p>
                  </a:txBody>
                  <a:tcPr/>
                </a:tc>
                <a:tc>
                  <a:txBody>
                    <a:bodyPr/>
                    <a:lstStyle/>
                    <a:p>
                      <a:pPr algn="ctr"/>
                      <a:endParaRPr lang="en-US" sz="1050" dirty="0"/>
                    </a:p>
                    <a:p>
                      <a:pPr algn="ctr"/>
                      <a:r>
                        <a:rPr lang="en-US" sz="1050" dirty="0"/>
                        <a:t>14 207  </a:t>
                      </a:r>
                      <a:endParaRPr lang="ru-RU" sz="1050" dirty="0"/>
                    </a:p>
                  </a:txBody>
                  <a:tcPr/>
                </a:tc>
                <a:tc>
                  <a:txBody>
                    <a:bodyPr/>
                    <a:lstStyle/>
                    <a:p>
                      <a:pPr algn="ctr"/>
                      <a:endParaRPr lang="en-US" sz="1050" dirty="0"/>
                    </a:p>
                    <a:p>
                      <a:pPr algn="ctr"/>
                      <a:r>
                        <a:rPr lang="en-US" sz="1050" dirty="0"/>
                        <a:t>14 349,1 </a:t>
                      </a:r>
                      <a:endParaRPr lang="ru-RU" sz="1050" dirty="0"/>
                    </a:p>
                  </a:txBody>
                  <a:tcPr/>
                </a:tc>
                <a:tc>
                  <a:txBody>
                    <a:bodyPr/>
                    <a:lstStyle/>
                    <a:p>
                      <a:pPr algn="ctr"/>
                      <a:endParaRPr lang="en-US" sz="1050" dirty="0"/>
                    </a:p>
                    <a:p>
                      <a:pPr algn="ctr"/>
                      <a:r>
                        <a:rPr lang="en-US" sz="1050" dirty="0"/>
                        <a:t>14 326,1</a:t>
                      </a:r>
                      <a:endParaRPr lang="ru-RU" sz="1050" dirty="0"/>
                    </a:p>
                  </a:txBody>
                  <a:tcPr/>
                </a:tc>
                <a:extLst>
                  <a:ext uri="{0D108BD9-81ED-4DB2-BD59-A6C34878D82A}">
                    <a16:rowId xmlns:a16="http://schemas.microsoft.com/office/drawing/2014/main" val="2834307616"/>
                  </a:ext>
                </a:extLst>
              </a:tr>
              <a:tr h="396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Обеспечение реализации</a:t>
                      </a:r>
                      <a:r>
                        <a:rPr lang="ru-RU" sz="1000" i="1" baseline="0" dirty="0">
                          <a:solidFill>
                            <a:schemeClr val="tx1">
                              <a:lumMod val="85000"/>
                              <a:lumOff val="15000"/>
                            </a:schemeClr>
                          </a:solidFill>
                          <a:latin typeface="Times New Roman" pitchFamily="18" charset="0"/>
                          <a:cs typeface="Times New Roman" pitchFamily="18" charset="0"/>
                        </a:rPr>
                        <a:t> программы</a:t>
                      </a:r>
                      <a:endParaRPr lang="ru-RU" sz="100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r>
                        <a:rPr lang="en-US" sz="1050" dirty="0"/>
                        <a:t>2 645,7</a:t>
                      </a:r>
                      <a:endParaRPr lang="ru-RU" sz="1050" dirty="0"/>
                    </a:p>
                  </a:txBody>
                  <a:tcPr/>
                </a:tc>
                <a:tc>
                  <a:txBody>
                    <a:bodyPr/>
                    <a:lstStyle/>
                    <a:p>
                      <a:pPr algn="ctr"/>
                      <a:r>
                        <a:rPr lang="en-US" sz="1050" dirty="0"/>
                        <a:t>2 648,4</a:t>
                      </a:r>
                      <a:endParaRPr lang="ru-RU" sz="1050" dirty="0"/>
                    </a:p>
                  </a:txBody>
                  <a:tcPr/>
                </a:tc>
                <a:tc>
                  <a:txBody>
                    <a:bodyPr/>
                    <a:lstStyle/>
                    <a:p>
                      <a:pPr algn="ctr"/>
                      <a:r>
                        <a:rPr lang="en-US" sz="1050" dirty="0"/>
                        <a:t>2 652,5</a:t>
                      </a:r>
                      <a:endParaRPr lang="ru-RU" sz="1050" dirty="0"/>
                    </a:p>
                  </a:txBody>
                  <a:tcPr/>
                </a:tc>
                <a:extLst>
                  <a:ext uri="{0D108BD9-81ED-4DB2-BD59-A6C34878D82A}">
                    <a16:rowId xmlns:a16="http://schemas.microsoft.com/office/drawing/2014/main" val="3406431305"/>
                  </a:ext>
                </a:extLst>
              </a:tr>
            </a:tbl>
          </a:graphicData>
        </a:graphic>
      </p:graphicFrame>
      <p:sp>
        <p:nvSpPr>
          <p:cNvPr id="10" name="TextBox 30">
            <a:extLst>
              <a:ext uri="{FF2B5EF4-FFF2-40B4-BE49-F238E27FC236}">
                <a16:creationId xmlns:a16="http://schemas.microsoft.com/office/drawing/2014/main" id="{40D98E9C-742A-4010-9BA0-7F1F12B3AC46}"/>
              </a:ext>
            </a:extLst>
          </p:cNvPr>
          <p:cNvSpPr txBox="1">
            <a:spLocks noChangeArrowheads="1"/>
          </p:cNvSpPr>
          <p:nvPr/>
        </p:nvSpPr>
        <p:spPr bwMode="auto">
          <a:xfrm>
            <a:off x="8214870" y="2284184"/>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pic>
        <p:nvPicPr>
          <p:cNvPr id="3" name="Рисунок 2">
            <a:extLst>
              <a:ext uri="{FF2B5EF4-FFF2-40B4-BE49-F238E27FC236}">
                <a16:creationId xmlns:a16="http://schemas.microsoft.com/office/drawing/2014/main" id="{740F2D4E-0BFD-4028-AAF7-3137E5EF2EFE}"/>
              </a:ext>
            </a:extLst>
          </p:cNvPr>
          <p:cNvPicPr>
            <a:picLocks noChangeAspect="1"/>
          </p:cNvPicPr>
          <p:nvPr/>
        </p:nvPicPr>
        <p:blipFill>
          <a:blip r:embed="rId4"/>
          <a:stretch>
            <a:fillRect/>
          </a:stretch>
        </p:blipFill>
        <p:spPr>
          <a:xfrm>
            <a:off x="5076056" y="4667478"/>
            <a:ext cx="3219388" cy="1944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Прямоугольник 8">
            <a:extLst>
              <a:ext uri="{FF2B5EF4-FFF2-40B4-BE49-F238E27FC236}">
                <a16:creationId xmlns:a16="http://schemas.microsoft.com/office/drawing/2014/main" id="{2486075B-7D78-4346-8D3C-ADE049A5C35F}"/>
              </a:ext>
            </a:extLst>
          </p:cNvPr>
          <p:cNvSpPr/>
          <p:nvPr/>
        </p:nvSpPr>
        <p:spPr bwMode="auto">
          <a:xfrm>
            <a:off x="-900608" y="29437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«Социальная поддержка граждан в Соболевском муниципальном районе Камчатского края»</a:t>
            </a:r>
          </a:p>
        </p:txBody>
      </p:sp>
    </p:spTree>
    <p:extLst>
      <p:ext uri="{BB962C8B-B14F-4D97-AF65-F5344CB8AC3E}">
        <p14:creationId xmlns:p14="http://schemas.microsoft.com/office/powerpoint/2010/main" val="735252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a:extLst>
              <a:ext uri="{FF2B5EF4-FFF2-40B4-BE49-F238E27FC236}">
                <a16:creationId xmlns:a16="http://schemas.microsoft.com/office/drawing/2014/main" id="{1464B06F-6980-4980-8F6D-EB10C729840D}"/>
              </a:ext>
            </a:extLst>
          </p:cNvPr>
          <p:cNvGraphicFramePr/>
          <p:nvPr>
            <p:extLst>
              <p:ext uri="{D42A27DB-BD31-4B8C-83A1-F6EECF244321}">
                <p14:modId xmlns:p14="http://schemas.microsoft.com/office/powerpoint/2010/main" val="937769236"/>
              </p:ext>
            </p:extLst>
          </p:nvPr>
        </p:nvGraphicFramePr>
        <p:xfrm>
          <a:off x="107504" y="1691680"/>
          <a:ext cx="3600400" cy="42844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Таблица 7">
            <a:extLst>
              <a:ext uri="{FF2B5EF4-FFF2-40B4-BE49-F238E27FC236}">
                <a16:creationId xmlns:a16="http://schemas.microsoft.com/office/drawing/2014/main" id="{C731A06A-1B48-4288-8D18-FDCC3EBF7966}"/>
              </a:ext>
            </a:extLst>
          </p:cNvPr>
          <p:cNvGraphicFramePr>
            <a:graphicFrameLocks noGrp="1"/>
          </p:cNvGraphicFramePr>
          <p:nvPr>
            <p:extLst>
              <p:ext uri="{D42A27DB-BD31-4B8C-83A1-F6EECF244321}">
                <p14:modId xmlns:p14="http://schemas.microsoft.com/office/powerpoint/2010/main" val="2426981315"/>
              </p:ext>
            </p:extLst>
          </p:nvPr>
        </p:nvGraphicFramePr>
        <p:xfrm>
          <a:off x="3995936" y="2060848"/>
          <a:ext cx="5040560" cy="2213208"/>
        </p:xfrm>
        <a:graphic>
          <a:graphicData uri="http://schemas.openxmlformats.org/drawingml/2006/table">
            <a:tbl>
              <a:tblPr firstRow="1" bandRow="1">
                <a:effectLst>
                  <a:outerShdw blurRad="50800" dist="38100" algn="l" rotWithShape="0">
                    <a:prstClr val="black">
                      <a:alpha val="40000"/>
                    </a:prstClr>
                  </a:outerShdw>
                </a:effectLst>
                <a:tableStyleId>{00A15C55-8517-42AA-B614-E9B94910E393}</a:tableStyleId>
              </a:tblPr>
              <a:tblGrid>
                <a:gridCol w="2016224">
                  <a:extLst>
                    <a:ext uri="{9D8B030D-6E8A-4147-A177-3AD203B41FA5}">
                      <a16:colId xmlns:a16="http://schemas.microsoft.com/office/drawing/2014/main" val="1600916864"/>
                    </a:ext>
                  </a:extLst>
                </a:gridCol>
                <a:gridCol w="1008112">
                  <a:extLst>
                    <a:ext uri="{9D8B030D-6E8A-4147-A177-3AD203B41FA5}">
                      <a16:colId xmlns:a16="http://schemas.microsoft.com/office/drawing/2014/main" val="264375619"/>
                    </a:ext>
                  </a:extLst>
                </a:gridCol>
                <a:gridCol w="1008112">
                  <a:extLst>
                    <a:ext uri="{9D8B030D-6E8A-4147-A177-3AD203B41FA5}">
                      <a16:colId xmlns:a16="http://schemas.microsoft.com/office/drawing/2014/main" val="806599042"/>
                    </a:ext>
                  </a:extLst>
                </a:gridCol>
                <a:gridCol w="1008112">
                  <a:extLst>
                    <a:ext uri="{9D8B030D-6E8A-4147-A177-3AD203B41FA5}">
                      <a16:colId xmlns:a16="http://schemas.microsoft.com/office/drawing/2014/main" val="1815776153"/>
                    </a:ext>
                  </a:extLst>
                </a:gridCol>
              </a:tblGrid>
              <a:tr h="36004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2440002053"/>
                  </a:ext>
                </a:extLst>
              </a:tr>
              <a:tr h="5760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Энергосбережение и повышение энергетической эффективности в Соболевском муниципальном районе Камчатского края</a:t>
                      </a:r>
                      <a:endParaRPr lang="ru-RU" sz="1000" b="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r>
                        <a:rPr lang="ru-RU" sz="1000" dirty="0"/>
                        <a:t>417,0</a:t>
                      </a:r>
                    </a:p>
                  </a:txBody>
                  <a:tcPr/>
                </a:tc>
                <a:tc>
                  <a:txBody>
                    <a:bodyPr/>
                    <a:lstStyle/>
                    <a:p>
                      <a:pPr algn="ctr"/>
                      <a:endParaRPr lang="ru-RU" sz="1000" dirty="0"/>
                    </a:p>
                    <a:p>
                      <a:pPr algn="ctr"/>
                      <a:endParaRPr lang="ru-RU" sz="1000" dirty="0"/>
                    </a:p>
                  </a:txBody>
                  <a:tcPr/>
                </a:tc>
                <a:tc>
                  <a:txBody>
                    <a:bodyPr/>
                    <a:lstStyle/>
                    <a:p>
                      <a:pPr algn="ctr"/>
                      <a:endParaRPr lang="ru-RU" sz="1000" dirty="0"/>
                    </a:p>
                  </a:txBody>
                  <a:tcPr/>
                </a:tc>
                <a:extLst>
                  <a:ext uri="{0D108BD9-81ED-4DB2-BD59-A6C34878D82A}">
                    <a16:rowId xmlns:a16="http://schemas.microsoft.com/office/drawing/2014/main" val="4056729522"/>
                  </a:ext>
                </a:extLst>
              </a:tr>
              <a:tr h="5760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Чистая</a:t>
                      </a:r>
                      <a:r>
                        <a:rPr lang="ru-RU" sz="1000" baseline="0" dirty="0"/>
                        <a:t> вода в</a:t>
                      </a:r>
                      <a:r>
                        <a:rPr lang="ru-RU" sz="1000" dirty="0"/>
                        <a:t> Соболевском муниципальном районе Камчатского края</a:t>
                      </a:r>
                      <a:endParaRPr lang="ru-RU" sz="100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r>
                        <a:rPr lang="ru-RU" sz="1000" dirty="0"/>
                        <a:t>179 368,0</a:t>
                      </a:r>
                    </a:p>
                  </a:txBody>
                  <a:tcPr/>
                </a:tc>
                <a:tc>
                  <a:txBody>
                    <a:bodyPr/>
                    <a:lstStyle/>
                    <a:p>
                      <a:pPr algn="ctr"/>
                      <a:endParaRPr lang="ru-RU" sz="1000" dirty="0"/>
                    </a:p>
                    <a:p>
                      <a:pPr algn="ctr"/>
                      <a:r>
                        <a:rPr lang="ru-RU" sz="1000" dirty="0"/>
                        <a:t>263 245,2</a:t>
                      </a:r>
                    </a:p>
                  </a:txBody>
                  <a:tcPr/>
                </a:tc>
                <a:tc>
                  <a:txBody>
                    <a:bodyPr/>
                    <a:lstStyle/>
                    <a:p>
                      <a:pPr algn="ctr"/>
                      <a:endParaRPr lang="ru-RU" sz="1000" dirty="0"/>
                    </a:p>
                    <a:p>
                      <a:pPr algn="ctr"/>
                      <a:r>
                        <a:rPr lang="ru-RU" sz="1000" dirty="0"/>
                        <a:t>288 379,9</a:t>
                      </a:r>
                    </a:p>
                  </a:txBody>
                  <a:tcPr/>
                </a:tc>
                <a:extLst>
                  <a:ext uri="{0D108BD9-81ED-4DB2-BD59-A6C34878D82A}">
                    <a16:rowId xmlns:a16="http://schemas.microsoft.com/office/drawing/2014/main" val="3958278684"/>
                  </a:ext>
                </a:extLst>
              </a:tr>
              <a:tr h="5760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Благоустройство территорий</a:t>
                      </a:r>
                      <a:r>
                        <a:rPr lang="ru-RU" sz="1000" baseline="0" dirty="0"/>
                        <a:t> Соболевского муниципального района Камчатского края</a:t>
                      </a:r>
                      <a:endParaRPr lang="ru-RU" sz="100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r>
                        <a:rPr lang="ru-RU" sz="1000" dirty="0"/>
                        <a:t>41 749,4</a:t>
                      </a:r>
                    </a:p>
                  </a:txBody>
                  <a:tcPr/>
                </a:tc>
                <a:tc>
                  <a:txBody>
                    <a:bodyPr/>
                    <a:lstStyle/>
                    <a:p>
                      <a:pPr algn="ctr"/>
                      <a:endParaRPr lang="ru-RU" sz="1000" dirty="0"/>
                    </a:p>
                    <a:p>
                      <a:pPr algn="ctr"/>
                      <a:r>
                        <a:rPr lang="ru-RU" sz="1000" dirty="0"/>
                        <a:t>1 890,9</a:t>
                      </a:r>
                    </a:p>
                  </a:txBody>
                  <a:tcPr/>
                </a:tc>
                <a:tc>
                  <a:txBody>
                    <a:bodyPr/>
                    <a:lstStyle/>
                    <a:p>
                      <a:pPr algn="ctr"/>
                      <a:endParaRPr lang="ru-RU" sz="1000" dirty="0"/>
                    </a:p>
                    <a:p>
                      <a:pPr algn="ctr"/>
                      <a:r>
                        <a:rPr lang="ru-RU" sz="1000" dirty="0"/>
                        <a:t>1 890,9</a:t>
                      </a:r>
                    </a:p>
                  </a:txBody>
                  <a:tcPr/>
                </a:tc>
                <a:extLst>
                  <a:ext uri="{0D108BD9-81ED-4DB2-BD59-A6C34878D82A}">
                    <a16:rowId xmlns:a16="http://schemas.microsoft.com/office/drawing/2014/main" val="4045446773"/>
                  </a:ext>
                </a:extLst>
              </a:tr>
            </a:tbl>
          </a:graphicData>
        </a:graphic>
      </p:graphicFrame>
      <p:sp>
        <p:nvSpPr>
          <p:cNvPr id="6" name="TextBox 30">
            <a:extLst>
              <a:ext uri="{FF2B5EF4-FFF2-40B4-BE49-F238E27FC236}">
                <a16:creationId xmlns:a16="http://schemas.microsoft.com/office/drawing/2014/main" id="{D570881F-EB4A-44ED-BC0F-5F1396D8647D}"/>
              </a:ext>
            </a:extLst>
          </p:cNvPr>
          <p:cNvSpPr txBox="1">
            <a:spLocks noChangeArrowheads="1"/>
          </p:cNvSpPr>
          <p:nvPr/>
        </p:nvSpPr>
        <p:spPr bwMode="auto">
          <a:xfrm>
            <a:off x="8188166" y="1809632"/>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sp>
        <p:nvSpPr>
          <p:cNvPr id="9" name="Прямоугольник 8">
            <a:extLst>
              <a:ext uri="{FF2B5EF4-FFF2-40B4-BE49-F238E27FC236}">
                <a16:creationId xmlns:a16="http://schemas.microsoft.com/office/drawing/2014/main" id="{B353D447-9FC7-4A8E-975B-58AEE3A659B2}"/>
              </a:ext>
            </a:extLst>
          </p:cNvPr>
          <p:cNvSpPr/>
          <p:nvPr/>
        </p:nvSpPr>
        <p:spPr bwMode="auto">
          <a:xfrm>
            <a:off x="-900608" y="642727"/>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«Энергоэффективность, развитие энергетики и коммунального хозяйства, обеспечение жителей Соболевского муниципального района Камчатского края коммунальными услугами по благоустройству территорий»</a:t>
            </a:r>
          </a:p>
        </p:txBody>
      </p:sp>
      <p:pic>
        <p:nvPicPr>
          <p:cNvPr id="1026" name="Picture 2" descr="Расчистка городских территорий от снега проводится в непрерывном режиме: МО  ГО Сызрань">
            <a:extLst>
              <a:ext uri="{FF2B5EF4-FFF2-40B4-BE49-F238E27FC236}">
                <a16:creationId xmlns:a16="http://schemas.microsoft.com/office/drawing/2014/main" id="{53B485FB-870D-4A00-A8F9-DA6EC9DE9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437112"/>
            <a:ext cx="2910023" cy="2304256"/>
          </a:xfrm>
          <a:prstGeom prst="roundRect">
            <a:avLst>
              <a:gd name="adj" fmla="val 16667"/>
            </a:avLst>
          </a:prstGeom>
          <a:ln>
            <a:noFill/>
          </a:ln>
          <a:effectLst>
            <a:outerShdw blurRad="149987" dist="250190" dir="8460000" algn="ctr">
              <a:srgbClr val="000000">
                <a:alpha val="28000"/>
              </a:srgbClr>
            </a:outerShdw>
          </a:effectLst>
          <a:scene3d>
            <a:camera prst="isometricOffAxis2Left"/>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028" name="Picture 4" descr="Газпром» начал поставлять газ потребителям Камчатки">
            <a:extLst>
              <a:ext uri="{FF2B5EF4-FFF2-40B4-BE49-F238E27FC236}">
                <a16:creationId xmlns:a16="http://schemas.microsoft.com/office/drawing/2014/main" id="{64D1BB1A-4FFB-461F-8AE9-611550ED8F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4579653"/>
            <a:ext cx="3096344" cy="2135883"/>
          </a:xfrm>
          <a:prstGeom prst="roundRect">
            <a:avLst>
              <a:gd name="adj" fmla="val 16667"/>
            </a:avLst>
          </a:prstGeom>
          <a:ln>
            <a:noFill/>
          </a:ln>
          <a:effectLst>
            <a:outerShdw blurRad="76200" dist="38100" dir="7800000" algn="tl" rotWithShape="0">
              <a:srgbClr val="000000">
                <a:alpha val="40000"/>
              </a:srgbClr>
            </a:outerShdw>
          </a:effectLst>
          <a:scene3d>
            <a:camera prst="isometricOffAxis1Righ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209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2">
            <a:extLst>
              <a:ext uri="{FF2B5EF4-FFF2-40B4-BE49-F238E27FC236}">
                <a16:creationId xmlns:a16="http://schemas.microsoft.com/office/drawing/2014/main" id="{D190DAF6-B1D7-4013-8F5B-9AE37D9C8D41}"/>
              </a:ext>
            </a:extLst>
          </p:cNvPr>
          <p:cNvGraphicFramePr/>
          <p:nvPr>
            <p:extLst>
              <p:ext uri="{D42A27DB-BD31-4B8C-83A1-F6EECF244321}">
                <p14:modId xmlns:p14="http://schemas.microsoft.com/office/powerpoint/2010/main" val="4115302699"/>
              </p:ext>
            </p:extLst>
          </p:nvPr>
        </p:nvGraphicFramePr>
        <p:xfrm>
          <a:off x="107504" y="1480299"/>
          <a:ext cx="3795586" cy="44958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Таблица 3">
            <a:extLst>
              <a:ext uri="{FF2B5EF4-FFF2-40B4-BE49-F238E27FC236}">
                <a16:creationId xmlns:a16="http://schemas.microsoft.com/office/drawing/2014/main" id="{F344AF77-9A7B-47EA-86AB-D7482E790EB6}"/>
              </a:ext>
            </a:extLst>
          </p:cNvPr>
          <p:cNvGraphicFramePr>
            <a:graphicFrameLocks noGrp="1"/>
          </p:cNvGraphicFramePr>
          <p:nvPr>
            <p:extLst>
              <p:ext uri="{D42A27DB-BD31-4B8C-83A1-F6EECF244321}">
                <p14:modId xmlns:p14="http://schemas.microsoft.com/office/powerpoint/2010/main" val="3787515726"/>
              </p:ext>
            </p:extLst>
          </p:nvPr>
        </p:nvGraphicFramePr>
        <p:xfrm>
          <a:off x="3923928" y="1752836"/>
          <a:ext cx="5112568" cy="2473960"/>
        </p:xfrm>
        <a:graphic>
          <a:graphicData uri="http://schemas.openxmlformats.org/drawingml/2006/table">
            <a:tbl>
              <a:tblPr firstRow="1" bandRow="1">
                <a:effectLst>
                  <a:outerShdw blurRad="50800" dist="38100" algn="l" rotWithShape="0">
                    <a:prstClr val="black">
                      <a:alpha val="40000"/>
                    </a:prstClr>
                  </a:outerShdw>
                </a:effectLst>
                <a:tableStyleId>{5C22544A-7EE6-4342-B048-85BDC9FD1C3A}</a:tableStyleId>
              </a:tblPr>
              <a:tblGrid>
                <a:gridCol w="2037062">
                  <a:extLst>
                    <a:ext uri="{9D8B030D-6E8A-4147-A177-3AD203B41FA5}">
                      <a16:colId xmlns:a16="http://schemas.microsoft.com/office/drawing/2014/main" val="33180463"/>
                    </a:ext>
                  </a:extLst>
                </a:gridCol>
                <a:gridCol w="1080120">
                  <a:extLst>
                    <a:ext uri="{9D8B030D-6E8A-4147-A177-3AD203B41FA5}">
                      <a16:colId xmlns:a16="http://schemas.microsoft.com/office/drawing/2014/main" val="2774598474"/>
                    </a:ext>
                  </a:extLst>
                </a:gridCol>
                <a:gridCol w="1008112">
                  <a:extLst>
                    <a:ext uri="{9D8B030D-6E8A-4147-A177-3AD203B41FA5}">
                      <a16:colId xmlns:a16="http://schemas.microsoft.com/office/drawing/2014/main" val="127805934"/>
                    </a:ext>
                  </a:extLst>
                </a:gridCol>
                <a:gridCol w="987274">
                  <a:extLst>
                    <a:ext uri="{9D8B030D-6E8A-4147-A177-3AD203B41FA5}">
                      <a16:colId xmlns:a16="http://schemas.microsoft.com/office/drawing/2014/main" val="3377921917"/>
                    </a:ext>
                  </a:extLst>
                </a:gridCol>
              </a:tblGrid>
              <a:tr h="37084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40522009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i="1" dirty="0">
                          <a:solidFill>
                            <a:schemeClr val="tx1">
                              <a:lumMod val="85000"/>
                              <a:lumOff val="15000"/>
                            </a:schemeClr>
                          </a:solidFill>
                          <a:latin typeface="Times New Roman" pitchFamily="18" charset="0"/>
                          <a:cs typeface="Times New Roman" pitchFamily="18" charset="0"/>
                        </a:rPr>
                        <a:t>Профилактика правонарушений,</a:t>
                      </a:r>
                      <a:r>
                        <a:rPr lang="ru-RU" sz="1000" b="0" i="1" baseline="0" dirty="0">
                          <a:solidFill>
                            <a:schemeClr val="tx1">
                              <a:lumMod val="85000"/>
                              <a:lumOff val="15000"/>
                            </a:schemeClr>
                          </a:solidFill>
                          <a:latin typeface="Times New Roman" pitchFamily="18" charset="0"/>
                          <a:cs typeface="Times New Roman" pitchFamily="18" charset="0"/>
                        </a:rPr>
                        <a:t> преступлений и повышение безопасности дорожного движения в Соболевском районе </a:t>
                      </a:r>
                      <a:endParaRPr lang="ru-RU" sz="1000" b="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r>
                        <a:rPr lang="ru-RU" sz="1000" dirty="0"/>
                        <a:t>1 889,2</a:t>
                      </a:r>
                    </a:p>
                  </a:txBody>
                  <a:tcPr/>
                </a:tc>
                <a:tc>
                  <a:txBody>
                    <a:bodyPr/>
                    <a:lstStyle/>
                    <a:p>
                      <a:pPr algn="ctr"/>
                      <a:endParaRPr lang="ru-RU" sz="1000" dirty="0"/>
                    </a:p>
                    <a:p>
                      <a:pPr algn="ctr"/>
                      <a:r>
                        <a:rPr lang="ru-RU" sz="1000" dirty="0"/>
                        <a:t>1 679,9</a:t>
                      </a:r>
                    </a:p>
                  </a:txBody>
                  <a:tcPr/>
                </a:tc>
                <a:tc>
                  <a:txBody>
                    <a:bodyPr/>
                    <a:lstStyle/>
                    <a:p>
                      <a:pPr algn="ctr"/>
                      <a:endParaRPr lang="ru-RU" sz="1000" dirty="0"/>
                    </a:p>
                    <a:p>
                      <a:pPr algn="ctr"/>
                      <a:r>
                        <a:rPr lang="ru-RU" sz="1000" dirty="0"/>
                        <a:t>1 679,9</a:t>
                      </a:r>
                    </a:p>
                  </a:txBody>
                  <a:tcPr/>
                </a:tc>
                <a:extLst>
                  <a:ext uri="{0D108BD9-81ED-4DB2-BD59-A6C34878D82A}">
                    <a16:rowId xmlns:a16="http://schemas.microsoft.com/office/drawing/2014/main" val="29313692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Профилактика терроризма и экстремизма в Соболевском муниципальном районе Камчатского края</a:t>
                      </a:r>
                    </a:p>
                  </a:txBody>
                  <a:tcPr/>
                </a:tc>
                <a:tc>
                  <a:txBody>
                    <a:bodyPr/>
                    <a:lstStyle/>
                    <a:p>
                      <a:pPr algn="ctr"/>
                      <a:endParaRPr lang="ru-RU" sz="1000" dirty="0"/>
                    </a:p>
                    <a:p>
                      <a:pPr algn="ctr"/>
                      <a:r>
                        <a:rPr lang="ru-RU" sz="1000" dirty="0"/>
                        <a:t>25 496,0</a:t>
                      </a:r>
                    </a:p>
                  </a:txBody>
                  <a:tcPr/>
                </a:tc>
                <a:tc>
                  <a:txBody>
                    <a:bodyPr/>
                    <a:lstStyle/>
                    <a:p>
                      <a:pPr algn="ctr"/>
                      <a:endParaRPr lang="ru-RU" sz="1000" dirty="0"/>
                    </a:p>
                    <a:p>
                      <a:pPr algn="ctr"/>
                      <a:r>
                        <a:rPr lang="ru-RU" sz="1000" dirty="0"/>
                        <a:t>2 477,1</a:t>
                      </a:r>
                    </a:p>
                  </a:txBody>
                  <a:tcPr/>
                </a:tc>
                <a:tc>
                  <a:txBody>
                    <a:bodyPr/>
                    <a:lstStyle/>
                    <a:p>
                      <a:pPr algn="ctr"/>
                      <a:endParaRPr lang="ru-RU" sz="1000" dirty="0"/>
                    </a:p>
                    <a:p>
                      <a:pPr algn="ctr"/>
                      <a:r>
                        <a:rPr lang="ru-RU" sz="1000" dirty="0"/>
                        <a:t>2 338,6</a:t>
                      </a:r>
                    </a:p>
                  </a:txBody>
                  <a:tcPr/>
                </a:tc>
                <a:extLst>
                  <a:ext uri="{0D108BD9-81ED-4DB2-BD59-A6C34878D82A}">
                    <a16:rowId xmlns:a16="http://schemas.microsoft.com/office/drawing/2014/main" val="12772217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Профилактика наркомании и алкоголизма в Соболевском муниципальном районе Камчатского края</a:t>
                      </a:r>
                    </a:p>
                  </a:txBody>
                  <a:tcPr/>
                </a:tc>
                <a:tc>
                  <a:txBody>
                    <a:bodyPr/>
                    <a:lstStyle/>
                    <a:p>
                      <a:pPr algn="ctr"/>
                      <a:endParaRPr lang="ru-RU" sz="1000" dirty="0"/>
                    </a:p>
                    <a:p>
                      <a:pPr algn="ctr"/>
                      <a:r>
                        <a:rPr lang="ru-RU" sz="1000" dirty="0"/>
                        <a:t>24,0</a:t>
                      </a:r>
                    </a:p>
                  </a:txBody>
                  <a:tcPr/>
                </a:tc>
                <a:tc>
                  <a:txBody>
                    <a:bodyPr/>
                    <a:lstStyle/>
                    <a:p>
                      <a:pPr algn="ctr"/>
                      <a:endParaRPr lang="ru-RU" sz="1000" dirty="0"/>
                    </a:p>
                    <a:p>
                      <a:pPr algn="ctr"/>
                      <a:r>
                        <a:rPr lang="ru-RU" sz="1000" dirty="0"/>
                        <a:t>24,0</a:t>
                      </a:r>
                    </a:p>
                  </a:txBody>
                  <a:tcPr/>
                </a:tc>
                <a:tc>
                  <a:txBody>
                    <a:bodyPr/>
                    <a:lstStyle/>
                    <a:p>
                      <a:pPr algn="ctr"/>
                      <a:endParaRPr lang="ru-RU" sz="1000" dirty="0"/>
                    </a:p>
                    <a:p>
                      <a:pPr algn="ctr"/>
                      <a:r>
                        <a:rPr lang="ru-RU" sz="1000" dirty="0"/>
                        <a:t>24,0</a:t>
                      </a:r>
                    </a:p>
                  </a:txBody>
                  <a:tcPr/>
                </a:tc>
                <a:extLst>
                  <a:ext uri="{0D108BD9-81ED-4DB2-BD59-A6C34878D82A}">
                    <a16:rowId xmlns:a16="http://schemas.microsoft.com/office/drawing/2014/main" val="2629349293"/>
                  </a:ext>
                </a:extLst>
              </a:tr>
            </a:tbl>
          </a:graphicData>
        </a:graphic>
      </p:graphicFrame>
      <p:sp>
        <p:nvSpPr>
          <p:cNvPr id="5" name="TextBox 30">
            <a:extLst>
              <a:ext uri="{FF2B5EF4-FFF2-40B4-BE49-F238E27FC236}">
                <a16:creationId xmlns:a16="http://schemas.microsoft.com/office/drawing/2014/main" id="{A9F3CDED-E59B-477D-A3D2-590066F7EDE7}"/>
              </a:ext>
            </a:extLst>
          </p:cNvPr>
          <p:cNvSpPr txBox="1">
            <a:spLocks noChangeArrowheads="1"/>
          </p:cNvSpPr>
          <p:nvPr/>
        </p:nvSpPr>
        <p:spPr bwMode="auto">
          <a:xfrm>
            <a:off x="8209318" y="1480299"/>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pic>
        <p:nvPicPr>
          <p:cNvPr id="1026" name="Picture 2" descr="Что такое экстремизм и экстремистская деятельность?">
            <a:extLst>
              <a:ext uri="{FF2B5EF4-FFF2-40B4-BE49-F238E27FC236}">
                <a16:creationId xmlns:a16="http://schemas.microsoft.com/office/drawing/2014/main" id="{87A93F6C-E780-48A2-A462-FB5C94AD77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4684158"/>
            <a:ext cx="3168352" cy="18045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Яд нашего времени. О чем говорит свежая статистика по наркомании">
            <a:extLst>
              <a:ext uri="{FF2B5EF4-FFF2-40B4-BE49-F238E27FC236}">
                <a16:creationId xmlns:a16="http://schemas.microsoft.com/office/drawing/2014/main" id="{A2304204-14C9-4F0C-9D7F-DDC977C8FA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8717" y="4629001"/>
            <a:ext cx="2958418" cy="1804517"/>
          </a:xfrm>
          <a:prstGeom prst="roundRect">
            <a:avLst>
              <a:gd name="adj" fmla="val 16667"/>
            </a:avLst>
          </a:prstGeom>
          <a:ln>
            <a:noFill/>
          </a:ln>
          <a:effectLst>
            <a:outerShdw blurRad="76200" dist="38100" dir="7800000" algn="tl" rotWithShape="0">
              <a:srgbClr val="000000">
                <a:alpha val="40000"/>
              </a:srgbClr>
            </a:outerShdw>
          </a:effectLst>
          <a:scene3d>
            <a:camera prst="perspectiveContrastingRightFacing"/>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C02F6127-33BD-48E7-BA8D-63F403416FEA}"/>
              </a:ext>
            </a:extLst>
          </p:cNvPr>
          <p:cNvSpPr/>
          <p:nvPr/>
        </p:nvSpPr>
        <p:spPr bwMode="auto">
          <a:xfrm>
            <a:off x="-900608" y="462796"/>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«Профилактика правонарушений, терроризма, экстремизма, наркомании и алкоголизм в Соболевском муниципальном районе Камчатского края»</a:t>
            </a:r>
          </a:p>
        </p:txBody>
      </p:sp>
    </p:spTree>
    <p:extLst>
      <p:ext uri="{BB962C8B-B14F-4D97-AF65-F5344CB8AC3E}">
        <p14:creationId xmlns:p14="http://schemas.microsoft.com/office/powerpoint/2010/main" val="13821682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a:extLst>
              <a:ext uri="{FF2B5EF4-FFF2-40B4-BE49-F238E27FC236}">
                <a16:creationId xmlns:a16="http://schemas.microsoft.com/office/drawing/2014/main" id="{2CB337BB-39CA-401E-A538-975F9B10A855}"/>
              </a:ext>
            </a:extLst>
          </p:cNvPr>
          <p:cNvGraphicFramePr/>
          <p:nvPr>
            <p:extLst>
              <p:ext uri="{D42A27DB-BD31-4B8C-83A1-F6EECF244321}">
                <p14:modId xmlns:p14="http://schemas.microsoft.com/office/powerpoint/2010/main" val="296274751"/>
              </p:ext>
            </p:extLst>
          </p:nvPr>
        </p:nvGraphicFramePr>
        <p:xfrm>
          <a:off x="107504" y="1556792"/>
          <a:ext cx="3795586" cy="48245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Таблица 7">
            <a:extLst>
              <a:ext uri="{FF2B5EF4-FFF2-40B4-BE49-F238E27FC236}">
                <a16:creationId xmlns:a16="http://schemas.microsoft.com/office/drawing/2014/main" id="{0D178897-BFD0-49FF-B117-2E5B507CDEB2}"/>
              </a:ext>
            </a:extLst>
          </p:cNvPr>
          <p:cNvGraphicFramePr>
            <a:graphicFrameLocks noGrp="1"/>
          </p:cNvGraphicFramePr>
          <p:nvPr>
            <p:extLst>
              <p:ext uri="{D42A27DB-BD31-4B8C-83A1-F6EECF244321}">
                <p14:modId xmlns:p14="http://schemas.microsoft.com/office/powerpoint/2010/main" val="3082976702"/>
              </p:ext>
            </p:extLst>
          </p:nvPr>
        </p:nvGraphicFramePr>
        <p:xfrm>
          <a:off x="4067944" y="1942853"/>
          <a:ext cx="4896544" cy="2626360"/>
        </p:xfrm>
        <a:graphic>
          <a:graphicData uri="http://schemas.openxmlformats.org/drawingml/2006/table">
            <a:tbl>
              <a:tblPr firstRow="1" bandRow="1">
                <a:tableStyleId>{21E4AEA4-8DFA-4A89-87EB-49C32662AFE0}</a:tableStyleId>
              </a:tblPr>
              <a:tblGrid>
                <a:gridCol w="2304256">
                  <a:extLst>
                    <a:ext uri="{9D8B030D-6E8A-4147-A177-3AD203B41FA5}">
                      <a16:colId xmlns:a16="http://schemas.microsoft.com/office/drawing/2014/main" val="1319801353"/>
                    </a:ext>
                  </a:extLst>
                </a:gridCol>
                <a:gridCol w="864096">
                  <a:extLst>
                    <a:ext uri="{9D8B030D-6E8A-4147-A177-3AD203B41FA5}">
                      <a16:colId xmlns:a16="http://schemas.microsoft.com/office/drawing/2014/main" val="2971753565"/>
                    </a:ext>
                  </a:extLst>
                </a:gridCol>
                <a:gridCol w="864096">
                  <a:extLst>
                    <a:ext uri="{9D8B030D-6E8A-4147-A177-3AD203B41FA5}">
                      <a16:colId xmlns:a16="http://schemas.microsoft.com/office/drawing/2014/main" val="2700362778"/>
                    </a:ext>
                  </a:extLst>
                </a:gridCol>
                <a:gridCol w="864096">
                  <a:extLst>
                    <a:ext uri="{9D8B030D-6E8A-4147-A177-3AD203B41FA5}">
                      <a16:colId xmlns:a16="http://schemas.microsoft.com/office/drawing/2014/main" val="1361118339"/>
                    </a:ext>
                  </a:extLst>
                </a:gridCol>
              </a:tblGrid>
              <a:tr h="370840">
                <a:tc>
                  <a:txBody>
                    <a:bodyPr/>
                    <a:lstStyle/>
                    <a:p>
                      <a:pPr algn="ctr"/>
                      <a:r>
                        <a:rPr lang="ru-RU" sz="1100" dirty="0"/>
                        <a:t>Подпрограмма</a:t>
                      </a:r>
                    </a:p>
                  </a:txBody>
                  <a:tcPr>
                    <a:solidFill>
                      <a:schemeClr val="bg2">
                        <a:lumMod val="90000"/>
                      </a:schemeClr>
                    </a:solidFill>
                  </a:tcPr>
                </a:tc>
                <a:tc>
                  <a:txBody>
                    <a:bodyPr/>
                    <a:lstStyle/>
                    <a:p>
                      <a:pPr algn="ctr"/>
                      <a:r>
                        <a:rPr lang="ru-RU" sz="1100" dirty="0"/>
                        <a:t>2024 год </a:t>
                      </a:r>
                    </a:p>
                  </a:txBody>
                  <a:tcPr>
                    <a:solidFill>
                      <a:schemeClr val="bg2">
                        <a:lumMod val="90000"/>
                      </a:schemeClr>
                    </a:solidFill>
                  </a:tcPr>
                </a:tc>
                <a:tc>
                  <a:txBody>
                    <a:bodyPr/>
                    <a:lstStyle/>
                    <a:p>
                      <a:pPr algn="ctr"/>
                      <a:r>
                        <a:rPr lang="ru-RU" sz="1100" dirty="0"/>
                        <a:t>2025 год</a:t>
                      </a:r>
                    </a:p>
                  </a:txBody>
                  <a:tcPr>
                    <a:solidFill>
                      <a:schemeClr val="bg2">
                        <a:lumMod val="90000"/>
                      </a:schemeClr>
                    </a:solidFill>
                  </a:tcPr>
                </a:tc>
                <a:tc>
                  <a:txBody>
                    <a:bodyPr/>
                    <a:lstStyle/>
                    <a:p>
                      <a:pPr algn="ctr"/>
                      <a:r>
                        <a:rPr lang="ru-RU" sz="1100" dirty="0"/>
                        <a:t>2026 год</a:t>
                      </a:r>
                    </a:p>
                  </a:txBody>
                  <a:tcPr>
                    <a:solidFill>
                      <a:schemeClr val="bg2">
                        <a:lumMod val="90000"/>
                      </a:schemeClr>
                    </a:solidFill>
                  </a:tcPr>
                </a:tc>
                <a:extLst>
                  <a:ext uri="{0D108BD9-81ED-4DB2-BD59-A6C34878D82A}">
                    <a16:rowId xmlns:a16="http://schemas.microsoft.com/office/drawing/2014/main" val="23100447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Снижение рисков и смягчение последствий чрезвычайных ситуаций природного и техногенного</a:t>
                      </a:r>
                      <a:r>
                        <a:rPr lang="ru-RU" sz="1000" baseline="0" dirty="0"/>
                        <a:t> характера в Соболевском муниципальном районе </a:t>
                      </a:r>
                      <a:endParaRPr lang="ru-RU" sz="1000" b="0" i="1" dirty="0">
                        <a:solidFill>
                          <a:schemeClr val="tx1">
                            <a:lumMod val="85000"/>
                            <a:lumOff val="15000"/>
                          </a:schemeClr>
                        </a:solidFill>
                        <a:latin typeface="Times New Roman" pitchFamily="18" charset="0"/>
                        <a:cs typeface="Times New Roman" pitchFamily="18" charset="0"/>
                      </a:endParaRPr>
                    </a:p>
                  </a:txBody>
                  <a:tcPr>
                    <a:solidFill>
                      <a:schemeClr val="bg2"/>
                    </a:solidFill>
                  </a:tcPr>
                </a:tc>
                <a:tc>
                  <a:txBody>
                    <a:bodyPr/>
                    <a:lstStyle/>
                    <a:p>
                      <a:pPr algn="ctr"/>
                      <a:endParaRPr lang="en-US" sz="1000" dirty="0"/>
                    </a:p>
                    <a:p>
                      <a:pPr algn="ctr"/>
                      <a:endParaRPr lang="en-US" sz="1000" dirty="0"/>
                    </a:p>
                    <a:p>
                      <a:pPr algn="ctr"/>
                      <a:r>
                        <a:rPr lang="en-US" sz="1000" dirty="0"/>
                        <a:t>7 605,6</a:t>
                      </a:r>
                      <a:endParaRPr lang="ru-RU" sz="1000" dirty="0"/>
                    </a:p>
                  </a:txBody>
                  <a:tcPr>
                    <a:solidFill>
                      <a:schemeClr val="bg2"/>
                    </a:solidFill>
                  </a:tcPr>
                </a:tc>
                <a:tc>
                  <a:txBody>
                    <a:bodyPr/>
                    <a:lstStyle/>
                    <a:p>
                      <a:pPr algn="ctr"/>
                      <a:endParaRPr lang="en-US" sz="1000" dirty="0"/>
                    </a:p>
                    <a:p>
                      <a:pPr algn="ctr"/>
                      <a:endParaRPr lang="en-US" sz="1000" dirty="0"/>
                    </a:p>
                    <a:p>
                      <a:pPr algn="ctr"/>
                      <a:r>
                        <a:rPr lang="en-US" sz="1000" dirty="0"/>
                        <a:t>5 647,8</a:t>
                      </a:r>
                      <a:endParaRPr lang="ru-RU" sz="1000" dirty="0"/>
                    </a:p>
                  </a:txBody>
                  <a:tcPr>
                    <a:solidFill>
                      <a:schemeClr val="bg2"/>
                    </a:solidFill>
                  </a:tcPr>
                </a:tc>
                <a:tc>
                  <a:txBody>
                    <a:bodyPr/>
                    <a:lstStyle/>
                    <a:p>
                      <a:pPr algn="ctr"/>
                      <a:endParaRPr lang="en-US" sz="1000" dirty="0"/>
                    </a:p>
                    <a:p>
                      <a:pPr algn="ctr"/>
                      <a:endParaRPr lang="en-US" sz="1000" dirty="0"/>
                    </a:p>
                    <a:p>
                      <a:pPr algn="ctr"/>
                      <a:r>
                        <a:rPr lang="en-US" sz="1000" dirty="0"/>
                        <a:t>5 657,9</a:t>
                      </a:r>
                      <a:endParaRPr lang="ru-RU" sz="1000" dirty="0"/>
                    </a:p>
                  </a:txBody>
                  <a:tcPr>
                    <a:solidFill>
                      <a:schemeClr val="bg2"/>
                    </a:solidFill>
                  </a:tcPr>
                </a:tc>
                <a:extLst>
                  <a:ext uri="{0D108BD9-81ED-4DB2-BD59-A6C34878D82A}">
                    <a16:rowId xmlns:a16="http://schemas.microsoft.com/office/drawing/2014/main" val="31895988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Обеспечение пожарной безопасности в Соболевском муниципальном районе</a:t>
                      </a:r>
                      <a:endParaRPr lang="ru-RU" sz="1000" i="1" dirty="0">
                        <a:solidFill>
                          <a:schemeClr val="tx1">
                            <a:lumMod val="85000"/>
                            <a:lumOff val="15000"/>
                          </a:schemeClr>
                        </a:solidFill>
                        <a:latin typeface="Times New Roman" pitchFamily="18" charset="0"/>
                        <a:cs typeface="Times New Roman" pitchFamily="18" charset="0"/>
                      </a:endParaRPr>
                    </a:p>
                  </a:txBody>
                  <a:tcPr>
                    <a:solidFill>
                      <a:schemeClr val="bg1">
                        <a:lumMod val="95000"/>
                      </a:schemeClr>
                    </a:solidFill>
                  </a:tcPr>
                </a:tc>
                <a:tc>
                  <a:txBody>
                    <a:bodyPr/>
                    <a:lstStyle/>
                    <a:p>
                      <a:pPr algn="ctr"/>
                      <a:endParaRPr lang="en-US" sz="1000" dirty="0"/>
                    </a:p>
                    <a:p>
                      <a:pPr algn="ctr"/>
                      <a:r>
                        <a:rPr lang="en-US" sz="1000" dirty="0"/>
                        <a:t>8 523,4</a:t>
                      </a:r>
                      <a:endParaRPr lang="ru-RU" sz="1000" dirty="0"/>
                    </a:p>
                  </a:txBody>
                  <a:tcPr>
                    <a:solidFill>
                      <a:schemeClr val="bg1">
                        <a:lumMod val="95000"/>
                      </a:schemeClr>
                    </a:solidFill>
                  </a:tcPr>
                </a:tc>
                <a:tc>
                  <a:txBody>
                    <a:bodyPr/>
                    <a:lstStyle/>
                    <a:p>
                      <a:pPr algn="ctr"/>
                      <a:endParaRPr lang="en-US" sz="1000" dirty="0"/>
                    </a:p>
                    <a:p>
                      <a:pPr algn="ctr"/>
                      <a:r>
                        <a:rPr lang="en-US" sz="1000" dirty="0"/>
                        <a:t>1 781,7</a:t>
                      </a:r>
                      <a:endParaRPr lang="ru-RU" sz="1000" dirty="0"/>
                    </a:p>
                  </a:txBody>
                  <a:tcPr>
                    <a:solidFill>
                      <a:schemeClr val="bg1">
                        <a:lumMod val="95000"/>
                      </a:schemeClr>
                    </a:solidFill>
                  </a:tcPr>
                </a:tc>
                <a:tc>
                  <a:txBody>
                    <a:bodyPr/>
                    <a:lstStyle/>
                    <a:p>
                      <a:pPr algn="ctr"/>
                      <a:endParaRPr lang="en-US" sz="1000" dirty="0"/>
                    </a:p>
                    <a:p>
                      <a:pPr algn="ctr"/>
                      <a:r>
                        <a:rPr lang="en-US" sz="1000" dirty="0"/>
                        <a:t>1 615,4</a:t>
                      </a:r>
                      <a:endParaRPr lang="ru-RU" sz="1000" dirty="0"/>
                    </a:p>
                  </a:txBody>
                  <a:tcPr>
                    <a:solidFill>
                      <a:schemeClr val="bg1">
                        <a:lumMod val="95000"/>
                      </a:schemeClr>
                    </a:solidFill>
                  </a:tcPr>
                </a:tc>
                <a:extLst>
                  <a:ext uri="{0D108BD9-81ED-4DB2-BD59-A6C34878D82A}">
                    <a16:rowId xmlns:a16="http://schemas.microsoft.com/office/drawing/2014/main" val="6505055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Развитие гражданской обороны и обеспечение радиационной, химической и биологической безопасности в Соболевском муниципальном районе</a:t>
                      </a:r>
                      <a:endParaRPr lang="ru-RU" sz="1000" i="1" dirty="0">
                        <a:solidFill>
                          <a:schemeClr val="tx1">
                            <a:lumMod val="85000"/>
                            <a:lumOff val="15000"/>
                          </a:schemeClr>
                        </a:solidFill>
                        <a:latin typeface="Times New Roman" pitchFamily="18" charset="0"/>
                        <a:cs typeface="Times New Roman" pitchFamily="18" charset="0"/>
                      </a:endParaRPr>
                    </a:p>
                  </a:txBody>
                  <a:tcPr>
                    <a:solidFill>
                      <a:schemeClr val="bg2"/>
                    </a:solidFill>
                  </a:tcPr>
                </a:tc>
                <a:tc>
                  <a:txBody>
                    <a:bodyPr/>
                    <a:lstStyle/>
                    <a:p>
                      <a:pPr algn="ctr"/>
                      <a:endParaRPr lang="en-US" sz="1000" dirty="0"/>
                    </a:p>
                    <a:p>
                      <a:pPr algn="ctr"/>
                      <a:endParaRPr lang="en-US" sz="1000" dirty="0"/>
                    </a:p>
                    <a:p>
                      <a:pPr algn="ctr"/>
                      <a:r>
                        <a:rPr lang="en-US" sz="1000" dirty="0"/>
                        <a:t>430,0</a:t>
                      </a:r>
                      <a:endParaRPr lang="ru-RU" sz="1000" dirty="0"/>
                    </a:p>
                  </a:txBody>
                  <a:tcPr>
                    <a:solidFill>
                      <a:schemeClr val="bg2"/>
                    </a:solidFill>
                  </a:tcPr>
                </a:tc>
                <a:tc>
                  <a:txBody>
                    <a:bodyPr/>
                    <a:lstStyle/>
                    <a:p>
                      <a:pPr algn="ctr"/>
                      <a:endParaRPr lang="en-US" sz="1000" dirty="0"/>
                    </a:p>
                    <a:p>
                      <a:pPr algn="ctr"/>
                      <a:endParaRPr lang="en-US" sz="1000" dirty="0"/>
                    </a:p>
                    <a:p>
                      <a:pPr algn="ctr"/>
                      <a:r>
                        <a:rPr lang="en-US" sz="1000" dirty="0"/>
                        <a:t>680,0</a:t>
                      </a:r>
                      <a:endParaRPr lang="ru-RU" sz="1000" dirty="0"/>
                    </a:p>
                  </a:txBody>
                  <a:tcPr>
                    <a:solidFill>
                      <a:schemeClr val="bg2"/>
                    </a:solidFill>
                  </a:tcPr>
                </a:tc>
                <a:tc>
                  <a:txBody>
                    <a:bodyPr/>
                    <a:lstStyle/>
                    <a:p>
                      <a:pPr algn="ctr"/>
                      <a:endParaRPr lang="en-US" sz="1000" dirty="0"/>
                    </a:p>
                    <a:p>
                      <a:pPr algn="ctr"/>
                      <a:endParaRPr lang="en-US" sz="1000" dirty="0"/>
                    </a:p>
                    <a:p>
                      <a:pPr algn="ctr"/>
                      <a:r>
                        <a:rPr lang="en-US" sz="1000" dirty="0"/>
                        <a:t>680,0</a:t>
                      </a:r>
                      <a:endParaRPr lang="ru-RU" sz="1000" dirty="0"/>
                    </a:p>
                  </a:txBody>
                  <a:tcPr>
                    <a:solidFill>
                      <a:schemeClr val="bg2"/>
                    </a:solidFill>
                  </a:tcPr>
                </a:tc>
                <a:extLst>
                  <a:ext uri="{0D108BD9-81ED-4DB2-BD59-A6C34878D82A}">
                    <a16:rowId xmlns:a16="http://schemas.microsoft.com/office/drawing/2014/main" val="4212607926"/>
                  </a:ext>
                </a:extLst>
              </a:tr>
            </a:tbl>
          </a:graphicData>
        </a:graphic>
      </p:graphicFrame>
      <p:pic>
        <p:nvPicPr>
          <p:cNvPr id="1026" name="Picture 2" descr="Подразделения противопожарной службы">
            <a:extLst>
              <a:ext uri="{FF2B5EF4-FFF2-40B4-BE49-F238E27FC236}">
                <a16:creationId xmlns:a16="http://schemas.microsoft.com/office/drawing/2014/main" id="{93F38325-1732-4884-BFC6-2DEFD0DACB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2" t="3704" r="2572" b="3704"/>
          <a:stretch/>
        </p:blipFill>
        <p:spPr bwMode="auto">
          <a:xfrm>
            <a:off x="4355976" y="4653136"/>
            <a:ext cx="4392488" cy="18002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F9D444D7-76F7-4224-86A4-3EBA1B2C8325}"/>
              </a:ext>
            </a:extLst>
          </p:cNvPr>
          <p:cNvSpPr/>
          <p:nvPr/>
        </p:nvSpPr>
        <p:spPr bwMode="auto">
          <a:xfrm>
            <a:off x="-572184" y="533167"/>
            <a:ext cx="9721080"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«Защита населения, территорий от чрезвычайных ситуаций, обеспечение пожарной безопасности, развитие гражданской обороны в Соболевском муниципальном районе Камчатского края»</a:t>
            </a:r>
          </a:p>
        </p:txBody>
      </p:sp>
      <p:sp>
        <p:nvSpPr>
          <p:cNvPr id="9" name="TextBox 30">
            <a:extLst>
              <a:ext uri="{FF2B5EF4-FFF2-40B4-BE49-F238E27FC236}">
                <a16:creationId xmlns:a16="http://schemas.microsoft.com/office/drawing/2014/main" id="{F12AE135-4FF4-4754-A29B-CB5397D1EEF2}"/>
              </a:ext>
            </a:extLst>
          </p:cNvPr>
          <p:cNvSpPr txBox="1">
            <a:spLocks noChangeArrowheads="1"/>
          </p:cNvSpPr>
          <p:nvPr/>
        </p:nvSpPr>
        <p:spPr bwMode="auto">
          <a:xfrm>
            <a:off x="8234305" y="1691637"/>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spTree>
    <p:extLst>
      <p:ext uri="{BB962C8B-B14F-4D97-AF65-F5344CB8AC3E}">
        <p14:creationId xmlns:p14="http://schemas.microsoft.com/office/powerpoint/2010/main" val="1583099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75C1C4F3-1B2A-4405-AD96-A153ECBE8022}"/>
              </a:ext>
            </a:extLst>
          </p:cNvPr>
          <p:cNvPicPr>
            <a:picLocks noChangeAspect="1"/>
          </p:cNvPicPr>
          <p:nvPr/>
        </p:nvPicPr>
        <p:blipFill>
          <a:blip r:embed="rId2"/>
          <a:stretch>
            <a:fillRect/>
          </a:stretch>
        </p:blipFill>
        <p:spPr>
          <a:xfrm>
            <a:off x="4644008" y="1196752"/>
            <a:ext cx="3240360" cy="2102222"/>
          </a:xfrm>
          <a:prstGeom prst="roundRect">
            <a:avLst>
              <a:gd name="adj" fmla="val 16667"/>
            </a:avLst>
          </a:prstGeom>
          <a:ln>
            <a:noFill/>
          </a:ln>
          <a:effectLst>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pic>
        <p:nvPicPr>
          <p:cNvPr id="2050" name="Picture 2" descr="2018-01-30">
            <a:extLst>
              <a:ext uri="{FF2B5EF4-FFF2-40B4-BE49-F238E27FC236}">
                <a16:creationId xmlns:a16="http://schemas.microsoft.com/office/drawing/2014/main" id="{25929003-C3C5-4EF6-B3A2-F91770B0E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852936"/>
            <a:ext cx="3240360" cy="2164803"/>
          </a:xfrm>
          <a:prstGeom prst="roundRect">
            <a:avLst>
              <a:gd name="adj" fmla="val 16667"/>
            </a:avLst>
          </a:prstGeom>
          <a:ln>
            <a:noFill/>
          </a:ln>
          <a:effectLst>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7" name="Диаграмма 6">
            <a:extLst>
              <a:ext uri="{FF2B5EF4-FFF2-40B4-BE49-F238E27FC236}">
                <a16:creationId xmlns:a16="http://schemas.microsoft.com/office/drawing/2014/main" id="{D9AD4DD6-9113-49C8-B40D-2FED515F3845}"/>
              </a:ext>
            </a:extLst>
          </p:cNvPr>
          <p:cNvGraphicFramePr/>
          <p:nvPr>
            <p:extLst>
              <p:ext uri="{D42A27DB-BD31-4B8C-83A1-F6EECF244321}">
                <p14:modId xmlns:p14="http://schemas.microsoft.com/office/powerpoint/2010/main" val="3137454178"/>
              </p:ext>
            </p:extLst>
          </p:nvPr>
        </p:nvGraphicFramePr>
        <p:xfrm>
          <a:off x="107504" y="836712"/>
          <a:ext cx="4104456" cy="5668696"/>
        </p:xfrm>
        <a:graphic>
          <a:graphicData uri="http://schemas.openxmlformats.org/drawingml/2006/chart">
            <c:chart xmlns:c="http://schemas.openxmlformats.org/drawingml/2006/chart" xmlns:r="http://schemas.openxmlformats.org/officeDocument/2006/relationships" r:id="rId4"/>
          </a:graphicData>
        </a:graphic>
      </p:graphicFrame>
      <p:sp>
        <p:nvSpPr>
          <p:cNvPr id="8" name="Прямоугольник 7">
            <a:extLst>
              <a:ext uri="{FF2B5EF4-FFF2-40B4-BE49-F238E27FC236}">
                <a16:creationId xmlns:a16="http://schemas.microsoft.com/office/drawing/2014/main" id="{0A38D5A6-BB6E-45B2-8D9D-80FA13953762}"/>
              </a:ext>
            </a:extLst>
          </p:cNvPr>
          <p:cNvSpPr/>
          <p:nvPr/>
        </p:nvSpPr>
        <p:spPr bwMode="auto">
          <a:xfrm>
            <a:off x="-900608" y="352592"/>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«Развитие культуры в Соболевском муниципальном районе Камчатского края»</a:t>
            </a:r>
          </a:p>
        </p:txBody>
      </p:sp>
      <p:sp>
        <p:nvSpPr>
          <p:cNvPr id="9" name="TextBox 30">
            <a:extLst>
              <a:ext uri="{FF2B5EF4-FFF2-40B4-BE49-F238E27FC236}">
                <a16:creationId xmlns:a16="http://schemas.microsoft.com/office/drawing/2014/main" id="{FA91D997-E059-4117-84A1-78C6AC5CFC84}"/>
              </a:ext>
            </a:extLst>
          </p:cNvPr>
          <p:cNvSpPr txBox="1">
            <a:spLocks noChangeArrowheads="1"/>
          </p:cNvSpPr>
          <p:nvPr/>
        </p:nvSpPr>
        <p:spPr bwMode="auto">
          <a:xfrm>
            <a:off x="539552" y="1279694"/>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pic>
        <p:nvPicPr>
          <p:cNvPr id="3" name="Рисунок 2">
            <a:extLst>
              <a:ext uri="{FF2B5EF4-FFF2-40B4-BE49-F238E27FC236}">
                <a16:creationId xmlns:a16="http://schemas.microsoft.com/office/drawing/2014/main" id="{3D5AAC5E-7654-4FAF-B5C8-CE6357D958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5424" y="4676035"/>
            <a:ext cx="3243360" cy="21022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20750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radio-online.ru/graph/s/176/993_denezhnyie_otnosheniya_kota_i_krolika.jpg"/>
          <p:cNvPicPr>
            <a:picLocks noChangeAspect="1" noChangeArrowheads="1"/>
          </p:cNvPicPr>
          <p:nvPr/>
        </p:nvPicPr>
        <p:blipFill>
          <a:blip r:embed="rId2" cstate="print"/>
          <a:srcRect/>
          <a:stretch>
            <a:fillRect/>
          </a:stretch>
        </p:blipFill>
        <p:spPr bwMode="auto">
          <a:xfrm>
            <a:off x="179512" y="3284984"/>
            <a:ext cx="8856984" cy="3384376"/>
          </a:xfrm>
          <a:prstGeom prst="rect">
            <a:avLst/>
          </a:prstGeom>
          <a:ln>
            <a:noFill/>
          </a:ln>
          <a:effectLst>
            <a:softEdge rad="112500"/>
          </a:effectLst>
        </p:spPr>
      </p:pic>
      <p:sp>
        <p:nvSpPr>
          <p:cNvPr id="2" name="Прямоугольник 1"/>
          <p:cNvSpPr/>
          <p:nvPr/>
        </p:nvSpPr>
        <p:spPr>
          <a:xfrm>
            <a:off x="179512" y="332656"/>
            <a:ext cx="8784976" cy="3600986"/>
          </a:xfrm>
          <a:prstGeom prst="rect">
            <a:avLst/>
          </a:prstGeom>
        </p:spPr>
        <p:txBody>
          <a:bodyPr wrap="square">
            <a:spAutoFit/>
          </a:bodyPr>
          <a:lstStyle/>
          <a:p>
            <a:pPr lvl="0" algn="just" latinLnBrk="0">
              <a:spcBef>
                <a:spcPct val="20000"/>
              </a:spcBef>
              <a:defRPr/>
            </a:pPr>
            <a:r>
              <a:rPr lang="ru-RU" sz="1500" i="1" u="sng" kern="0"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Расходные обязательства</a:t>
            </a:r>
            <a:r>
              <a:rPr lang="ru-RU" sz="1500" i="1" u="sng" kern="0" dirty="0">
                <a:solidFill>
                  <a:srgbClr val="FFC000"/>
                </a:solidFill>
                <a:latin typeface="Times New Roman" pitchFamily="18" charset="0"/>
                <a:cs typeface="Times New Roman" pitchFamily="18" charset="0"/>
              </a:rPr>
              <a:t> </a:t>
            </a:r>
            <a:r>
              <a:rPr lang="ru-RU" sz="1500" i="1" kern="0" dirty="0">
                <a:solidFill>
                  <a:sysClr val="windowText" lastClr="000000">
                    <a:lumMod val="85000"/>
                    <a:lumOff val="15000"/>
                  </a:sysClr>
                </a:solidFill>
                <a:latin typeface="Times New Roman" pitchFamily="18" charset="0"/>
                <a:cs typeface="Times New Roman" pitchFamily="18" charset="0"/>
              </a:rPr>
              <a:t>- </a:t>
            </a:r>
            <a:r>
              <a:rPr lang="ru-RU" sz="1500" i="1" kern="0" dirty="0">
                <a:latin typeface="Times New Roman" pitchFamily="18" charset="0"/>
                <a:cs typeface="Times New Roman" pitchFamily="18" charset="0"/>
              </a:rPr>
              <a:t>обусловленные законом, иным нормативным правовым актом, договором или соглашением обязанности публично-правового образования (Российской Федерации, субъекта Российской Федерации, муниципального образования) или действующего от его имени казенного учреждения предоставить физическому или юридическому лицу, иному публично-правовому образованию, субъекту международного права средства из соответствующего бюджета.</a:t>
            </a:r>
          </a:p>
          <a:p>
            <a:pPr lvl="0" algn="just" latinLnBrk="0">
              <a:spcBef>
                <a:spcPct val="20000"/>
              </a:spcBef>
              <a:defRPr/>
            </a:pPr>
            <a:r>
              <a:rPr lang="ru-RU" sz="1500" i="1" u="sng" kern="0" dirty="0">
                <a:solidFill>
                  <a:srgbClr val="FFC000"/>
                </a:solidFill>
                <a:effectLst>
                  <a:innerShdw blurRad="63500" dist="50800" dir="13500000">
                    <a:prstClr val="black">
                      <a:alpha val="50000"/>
                    </a:prstClr>
                  </a:innerShdw>
                </a:effectLst>
                <a:latin typeface="Times New Roman" pitchFamily="18" charset="0"/>
                <a:ea typeface="Verdana" pitchFamily="34" charset="0"/>
                <a:cs typeface="Times New Roman" pitchFamily="18" charset="0"/>
              </a:rPr>
              <a:t>Публичные нормативные обязательства</a:t>
            </a:r>
            <a:r>
              <a:rPr lang="ru-RU" sz="1500" i="1" kern="0" dirty="0">
                <a:solidFill>
                  <a:prstClr val="black">
                    <a:lumMod val="50000"/>
                    <a:lumOff val="50000"/>
                  </a:prstClr>
                </a:solidFill>
                <a:latin typeface="Times New Roman" pitchFamily="18" charset="0"/>
                <a:cs typeface="Times New Roman" pitchFamily="18" charset="0"/>
              </a:rPr>
              <a:t> </a:t>
            </a:r>
            <a:r>
              <a:rPr lang="ru-RU" sz="1500" i="1" kern="0" dirty="0">
                <a:solidFill>
                  <a:sysClr val="windowText" lastClr="000000">
                    <a:lumMod val="85000"/>
                    <a:lumOff val="15000"/>
                  </a:sysClr>
                </a:solidFill>
                <a:latin typeface="Times New Roman" pitchFamily="18" charset="0"/>
                <a:cs typeface="Times New Roman" pitchFamily="18" charset="0"/>
              </a:rPr>
              <a:t>- </a:t>
            </a:r>
            <a:r>
              <a:rPr lang="ru-RU" sz="1500" i="1" kern="0" dirty="0">
                <a:latin typeface="Times New Roman" pitchFamily="18" charset="0"/>
                <a:cs typeface="Times New Roman" pitchFamily="18" charset="0"/>
              </a:rPr>
              <a:t>публичные обязательства перед физическим лицом, подлежащие исполнению в денежной форме в установленном соответствующим законом, иным нормативным правовым актом размере или имеющие установленный порядок его индексации, за исключением выплат физическому лицу, предусмотренных статусом государственных (муниципальных) служащих, а также лиц, замещающих государственные должности Российской Федерации, государственные должности субъектов Российской Федерации, муниципальные должности, работников казенных учреждений, военнослужащих, проходящих военную службу по призыву (обладающих статусом военнослужащих, проходящих военную службу по призыву), лиц, обучающихся (воспитанников) в государственных (муниципальных) образовательных учреждениях.</a:t>
            </a:r>
          </a:p>
          <a:p>
            <a:pPr lvl="0" algn="just" latinLnBrk="0">
              <a:spcBef>
                <a:spcPct val="0"/>
              </a:spcBef>
              <a:defRPr/>
            </a:pPr>
            <a:endParaRPr lang="ru-RU" sz="1500" i="1" dirty="0">
              <a:solidFill>
                <a:sysClr val="windowText" lastClr="000000">
                  <a:lumMod val="85000"/>
                  <a:lumOff val="15000"/>
                </a:sysClr>
              </a:solidFill>
              <a:latin typeface="Verdana"/>
            </a:endParaRPr>
          </a:p>
        </p:txBody>
      </p:sp>
    </p:spTree>
    <p:extLst>
      <p:ext uri="{BB962C8B-B14F-4D97-AF65-F5344CB8AC3E}">
        <p14:creationId xmlns:p14="http://schemas.microsoft.com/office/powerpoint/2010/main" val="37844122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2">
            <a:extLst>
              <a:ext uri="{FF2B5EF4-FFF2-40B4-BE49-F238E27FC236}">
                <a16:creationId xmlns:a16="http://schemas.microsoft.com/office/drawing/2014/main" id="{C1B581E5-80D3-4CD5-9A74-0F38C08EF635}"/>
              </a:ext>
            </a:extLst>
          </p:cNvPr>
          <p:cNvGraphicFramePr/>
          <p:nvPr>
            <p:extLst>
              <p:ext uri="{D42A27DB-BD31-4B8C-83A1-F6EECF244321}">
                <p14:modId xmlns:p14="http://schemas.microsoft.com/office/powerpoint/2010/main" val="1035476096"/>
              </p:ext>
            </p:extLst>
          </p:nvPr>
        </p:nvGraphicFramePr>
        <p:xfrm>
          <a:off x="251520" y="1412776"/>
          <a:ext cx="3795586" cy="48605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Таблица 3">
            <a:extLst>
              <a:ext uri="{FF2B5EF4-FFF2-40B4-BE49-F238E27FC236}">
                <a16:creationId xmlns:a16="http://schemas.microsoft.com/office/drawing/2014/main" id="{C60E5725-E516-4301-A15D-B885EC3AC293}"/>
              </a:ext>
            </a:extLst>
          </p:cNvPr>
          <p:cNvGraphicFramePr>
            <a:graphicFrameLocks noGrp="1"/>
          </p:cNvGraphicFramePr>
          <p:nvPr>
            <p:extLst>
              <p:ext uri="{D42A27DB-BD31-4B8C-83A1-F6EECF244321}">
                <p14:modId xmlns:p14="http://schemas.microsoft.com/office/powerpoint/2010/main" val="1730283586"/>
              </p:ext>
            </p:extLst>
          </p:nvPr>
        </p:nvGraphicFramePr>
        <p:xfrm>
          <a:off x="4279848" y="2070126"/>
          <a:ext cx="4752528" cy="1772920"/>
        </p:xfrm>
        <a:graphic>
          <a:graphicData uri="http://schemas.openxmlformats.org/drawingml/2006/table">
            <a:tbl>
              <a:tblPr firstRow="1" bandRow="1">
                <a:tableStyleId>{00A15C55-8517-42AA-B614-E9B94910E393}</a:tableStyleId>
              </a:tblPr>
              <a:tblGrid>
                <a:gridCol w="2088232">
                  <a:extLst>
                    <a:ext uri="{9D8B030D-6E8A-4147-A177-3AD203B41FA5}">
                      <a16:colId xmlns:a16="http://schemas.microsoft.com/office/drawing/2014/main" val="2737331654"/>
                    </a:ext>
                  </a:extLst>
                </a:gridCol>
                <a:gridCol w="936104">
                  <a:extLst>
                    <a:ext uri="{9D8B030D-6E8A-4147-A177-3AD203B41FA5}">
                      <a16:colId xmlns:a16="http://schemas.microsoft.com/office/drawing/2014/main" val="3589957310"/>
                    </a:ext>
                  </a:extLst>
                </a:gridCol>
                <a:gridCol w="864096">
                  <a:extLst>
                    <a:ext uri="{9D8B030D-6E8A-4147-A177-3AD203B41FA5}">
                      <a16:colId xmlns:a16="http://schemas.microsoft.com/office/drawing/2014/main" val="2773113918"/>
                    </a:ext>
                  </a:extLst>
                </a:gridCol>
                <a:gridCol w="864096">
                  <a:extLst>
                    <a:ext uri="{9D8B030D-6E8A-4147-A177-3AD203B41FA5}">
                      <a16:colId xmlns:a16="http://schemas.microsoft.com/office/drawing/2014/main" val="1518043770"/>
                    </a:ext>
                  </a:extLst>
                </a:gridCol>
              </a:tblGrid>
              <a:tr h="37084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22622166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Развитие массовой</a:t>
                      </a:r>
                      <a:r>
                        <a:rPr lang="ru-RU" sz="1000" baseline="0" dirty="0"/>
                        <a:t> физической культуры и спорта в Соболевском муниципальном районе Камчатского края</a:t>
                      </a:r>
                      <a:endParaRPr lang="ru-RU" sz="1000" b="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r>
                        <a:rPr lang="ru-RU" sz="1000" dirty="0"/>
                        <a:t>2 376,9</a:t>
                      </a:r>
                    </a:p>
                  </a:txBody>
                  <a:tcPr/>
                </a:tc>
                <a:tc>
                  <a:txBody>
                    <a:bodyPr/>
                    <a:lstStyle/>
                    <a:p>
                      <a:pPr algn="ctr"/>
                      <a:endParaRPr lang="ru-RU" sz="1000" dirty="0"/>
                    </a:p>
                    <a:p>
                      <a:pPr algn="ctr"/>
                      <a:r>
                        <a:rPr lang="ru-RU" sz="1000" dirty="0"/>
                        <a:t>3 733,8</a:t>
                      </a:r>
                    </a:p>
                  </a:txBody>
                  <a:tcPr/>
                </a:tc>
                <a:tc>
                  <a:txBody>
                    <a:bodyPr/>
                    <a:lstStyle/>
                    <a:p>
                      <a:pPr algn="ctr"/>
                      <a:endParaRPr lang="ru-RU" sz="1000" dirty="0"/>
                    </a:p>
                    <a:p>
                      <a:pPr algn="ctr"/>
                      <a:r>
                        <a:rPr lang="ru-RU" sz="1000" dirty="0"/>
                        <a:t>4 033,8</a:t>
                      </a:r>
                    </a:p>
                  </a:txBody>
                  <a:tcPr/>
                </a:tc>
                <a:extLst>
                  <a:ext uri="{0D108BD9-81ED-4DB2-BD59-A6C34878D82A}">
                    <a16:rowId xmlns:a16="http://schemas.microsoft.com/office/drawing/2014/main" val="7194377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Организация отдыха, оздоровления и занятости детей и молодежи в Соболевском муниципальном районе</a:t>
                      </a:r>
                      <a:endParaRPr lang="ru-RU" sz="100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r>
                        <a:rPr lang="ru-RU" sz="1000" dirty="0"/>
                        <a:t>3 093,6</a:t>
                      </a:r>
                    </a:p>
                  </a:txBody>
                  <a:tcPr/>
                </a:tc>
                <a:tc>
                  <a:txBody>
                    <a:bodyPr/>
                    <a:lstStyle/>
                    <a:p>
                      <a:pPr algn="ctr"/>
                      <a:endParaRPr lang="ru-RU" sz="1000" dirty="0"/>
                    </a:p>
                    <a:p>
                      <a:pPr algn="ctr"/>
                      <a:r>
                        <a:rPr lang="ru-RU" sz="1000" dirty="0"/>
                        <a:t>2 402,5</a:t>
                      </a:r>
                    </a:p>
                  </a:txBody>
                  <a:tcPr/>
                </a:tc>
                <a:tc>
                  <a:txBody>
                    <a:bodyPr/>
                    <a:lstStyle/>
                    <a:p>
                      <a:pPr algn="ctr"/>
                      <a:endParaRPr lang="ru-RU" sz="1000" dirty="0"/>
                    </a:p>
                    <a:p>
                      <a:pPr algn="ctr"/>
                      <a:r>
                        <a:rPr lang="ru-RU" sz="1000" dirty="0"/>
                        <a:t>2 402,5</a:t>
                      </a:r>
                    </a:p>
                  </a:txBody>
                  <a:tcPr/>
                </a:tc>
                <a:extLst>
                  <a:ext uri="{0D108BD9-81ED-4DB2-BD59-A6C34878D82A}">
                    <a16:rowId xmlns:a16="http://schemas.microsoft.com/office/drawing/2014/main" val="230402766"/>
                  </a:ext>
                </a:extLst>
              </a:tr>
            </a:tbl>
          </a:graphicData>
        </a:graphic>
      </p:graphicFrame>
      <p:sp>
        <p:nvSpPr>
          <p:cNvPr id="6" name="Прямоугольник 5">
            <a:extLst>
              <a:ext uri="{FF2B5EF4-FFF2-40B4-BE49-F238E27FC236}">
                <a16:creationId xmlns:a16="http://schemas.microsoft.com/office/drawing/2014/main" id="{3D6701A7-3C12-4510-AF9D-2E117BFF8CB9}"/>
              </a:ext>
            </a:extLst>
          </p:cNvPr>
          <p:cNvSpPr/>
          <p:nvPr/>
        </p:nvSpPr>
        <p:spPr bwMode="auto">
          <a:xfrm>
            <a:off x="-828600" y="591702"/>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«Физическая культура и спорт, </a:t>
            </a:r>
          </a:p>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 отдых, оздоровление и занятость детей и молодежи в Соболевском муниципальном районе Камчатского края»</a:t>
            </a:r>
          </a:p>
        </p:txBody>
      </p:sp>
      <p:sp>
        <p:nvSpPr>
          <p:cNvPr id="7" name="TextBox 30">
            <a:extLst>
              <a:ext uri="{FF2B5EF4-FFF2-40B4-BE49-F238E27FC236}">
                <a16:creationId xmlns:a16="http://schemas.microsoft.com/office/drawing/2014/main" id="{372206E7-2057-4EF2-BAF8-6D5DDC4F12BB}"/>
              </a:ext>
            </a:extLst>
          </p:cNvPr>
          <p:cNvSpPr txBox="1">
            <a:spLocks noChangeArrowheads="1"/>
          </p:cNvSpPr>
          <p:nvPr/>
        </p:nvSpPr>
        <p:spPr bwMode="auto">
          <a:xfrm>
            <a:off x="8172400" y="1818910"/>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pic>
        <p:nvPicPr>
          <p:cNvPr id="10" name="Рисунок 9">
            <a:extLst>
              <a:ext uri="{FF2B5EF4-FFF2-40B4-BE49-F238E27FC236}">
                <a16:creationId xmlns:a16="http://schemas.microsoft.com/office/drawing/2014/main" id="{BB3442FA-D5BE-459D-9977-DADFEE479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9888" y="4293096"/>
            <a:ext cx="4032448" cy="2169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673272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a:extLst>
              <a:ext uri="{FF2B5EF4-FFF2-40B4-BE49-F238E27FC236}">
                <a16:creationId xmlns:a16="http://schemas.microsoft.com/office/drawing/2014/main" id="{6C06AC03-1F08-47C4-822F-41A0980D4F61}"/>
              </a:ext>
            </a:extLst>
          </p:cNvPr>
          <p:cNvGraphicFramePr/>
          <p:nvPr>
            <p:extLst>
              <p:ext uri="{D42A27DB-BD31-4B8C-83A1-F6EECF244321}">
                <p14:modId xmlns:p14="http://schemas.microsoft.com/office/powerpoint/2010/main" val="1870597200"/>
              </p:ext>
            </p:extLst>
          </p:nvPr>
        </p:nvGraphicFramePr>
        <p:xfrm>
          <a:off x="251520" y="1340768"/>
          <a:ext cx="3795586" cy="51845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Таблица 7">
            <a:extLst>
              <a:ext uri="{FF2B5EF4-FFF2-40B4-BE49-F238E27FC236}">
                <a16:creationId xmlns:a16="http://schemas.microsoft.com/office/drawing/2014/main" id="{2D258CAF-CD86-4A47-A59F-55DAC6FE9EE4}"/>
              </a:ext>
            </a:extLst>
          </p:cNvPr>
          <p:cNvGraphicFramePr>
            <a:graphicFrameLocks noGrp="1"/>
          </p:cNvGraphicFramePr>
          <p:nvPr>
            <p:extLst>
              <p:ext uri="{D42A27DB-BD31-4B8C-83A1-F6EECF244321}">
                <p14:modId xmlns:p14="http://schemas.microsoft.com/office/powerpoint/2010/main" val="4247419396"/>
              </p:ext>
            </p:extLst>
          </p:nvPr>
        </p:nvGraphicFramePr>
        <p:xfrm>
          <a:off x="4152880" y="3527648"/>
          <a:ext cx="4824536" cy="1224280"/>
        </p:xfrm>
        <a:graphic>
          <a:graphicData uri="http://schemas.openxmlformats.org/drawingml/2006/table">
            <a:tbl>
              <a:tblPr firstRow="1" bandRow="1">
                <a:tableStyleId>{F5AB1C69-6EDB-4FF4-983F-18BD219EF322}</a:tableStyleId>
              </a:tblPr>
              <a:tblGrid>
                <a:gridCol w="2232248">
                  <a:extLst>
                    <a:ext uri="{9D8B030D-6E8A-4147-A177-3AD203B41FA5}">
                      <a16:colId xmlns:a16="http://schemas.microsoft.com/office/drawing/2014/main" val="3567132623"/>
                    </a:ext>
                  </a:extLst>
                </a:gridCol>
                <a:gridCol w="864096">
                  <a:extLst>
                    <a:ext uri="{9D8B030D-6E8A-4147-A177-3AD203B41FA5}">
                      <a16:colId xmlns:a16="http://schemas.microsoft.com/office/drawing/2014/main" val="1110988381"/>
                    </a:ext>
                  </a:extLst>
                </a:gridCol>
                <a:gridCol w="864096">
                  <a:extLst>
                    <a:ext uri="{9D8B030D-6E8A-4147-A177-3AD203B41FA5}">
                      <a16:colId xmlns:a16="http://schemas.microsoft.com/office/drawing/2014/main" val="4006377924"/>
                    </a:ext>
                  </a:extLst>
                </a:gridCol>
                <a:gridCol w="864096">
                  <a:extLst>
                    <a:ext uri="{9D8B030D-6E8A-4147-A177-3AD203B41FA5}">
                      <a16:colId xmlns:a16="http://schemas.microsoft.com/office/drawing/2014/main" val="2034138834"/>
                    </a:ext>
                  </a:extLst>
                </a:gridCol>
              </a:tblGrid>
              <a:tr h="37084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40723844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Охрана окружающей среды и обеспечение экологической</a:t>
                      </a:r>
                      <a:r>
                        <a:rPr lang="ru-RU" sz="1000" baseline="0" dirty="0"/>
                        <a:t> безопасности в Соболевском муниципальном районе Камчатского края</a:t>
                      </a:r>
                      <a:endParaRPr lang="ru-RU" sz="1000" b="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endParaRPr lang="ru-RU" sz="1000" dirty="0"/>
                    </a:p>
                    <a:p>
                      <a:pPr algn="ctr"/>
                      <a:r>
                        <a:rPr lang="ru-RU" sz="1000" dirty="0"/>
                        <a:t>9 015,4</a:t>
                      </a:r>
                    </a:p>
                  </a:txBody>
                  <a:tcPr/>
                </a:tc>
                <a:tc>
                  <a:txBody>
                    <a:bodyPr/>
                    <a:lstStyle/>
                    <a:p>
                      <a:pPr algn="ctr"/>
                      <a:endParaRPr lang="ru-RU" sz="1000" dirty="0"/>
                    </a:p>
                    <a:p>
                      <a:pPr algn="ctr"/>
                      <a:endParaRPr lang="ru-RU" sz="1000" dirty="0"/>
                    </a:p>
                    <a:p>
                      <a:pPr algn="ctr"/>
                      <a:r>
                        <a:rPr lang="ru-RU" sz="1000" dirty="0"/>
                        <a:t>3 935,9</a:t>
                      </a:r>
                    </a:p>
                  </a:txBody>
                  <a:tcPr/>
                </a:tc>
                <a:tc>
                  <a:txBody>
                    <a:bodyPr/>
                    <a:lstStyle/>
                    <a:p>
                      <a:pPr algn="ctr"/>
                      <a:endParaRPr lang="ru-RU" sz="1000" dirty="0"/>
                    </a:p>
                    <a:p>
                      <a:pPr algn="ctr"/>
                      <a:endParaRPr lang="ru-RU" sz="1000" dirty="0"/>
                    </a:p>
                    <a:p>
                      <a:pPr algn="ctr"/>
                      <a:r>
                        <a:rPr lang="ru-RU" sz="1000" dirty="0"/>
                        <a:t>3 935,9</a:t>
                      </a:r>
                    </a:p>
                  </a:txBody>
                  <a:tcPr/>
                </a:tc>
                <a:extLst>
                  <a:ext uri="{0D108BD9-81ED-4DB2-BD59-A6C34878D82A}">
                    <a16:rowId xmlns:a16="http://schemas.microsoft.com/office/drawing/2014/main" val="1328359485"/>
                  </a:ext>
                </a:extLst>
              </a:tr>
            </a:tbl>
          </a:graphicData>
        </a:graphic>
      </p:graphicFrame>
      <p:pic>
        <p:nvPicPr>
          <p:cNvPr id="2050" name="Picture 2" descr="Год охраны окружающей среды">
            <a:extLst>
              <a:ext uri="{FF2B5EF4-FFF2-40B4-BE49-F238E27FC236}">
                <a16:creationId xmlns:a16="http://schemas.microsoft.com/office/drawing/2014/main" id="{F8DC4013-365C-4776-B762-77299F3888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4941168"/>
            <a:ext cx="2889646" cy="1728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Требования в области охраны окружающей среды при обращении с отходами  производства и потребления - Объявления - Новости, объявления, события -  Администрация города Невинномысска">
            <a:extLst>
              <a:ext uri="{FF2B5EF4-FFF2-40B4-BE49-F238E27FC236}">
                <a16:creationId xmlns:a16="http://schemas.microsoft.com/office/drawing/2014/main" id="{4D091724-2289-4BB9-A73A-20E9E41B57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4922" y="1649428"/>
            <a:ext cx="2914903" cy="17281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Left"/>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30">
            <a:extLst>
              <a:ext uri="{FF2B5EF4-FFF2-40B4-BE49-F238E27FC236}">
                <a16:creationId xmlns:a16="http://schemas.microsoft.com/office/drawing/2014/main" id="{E595F0E6-D8C5-4977-B401-1EACABB36F81}"/>
              </a:ext>
            </a:extLst>
          </p:cNvPr>
          <p:cNvSpPr txBox="1">
            <a:spLocks noChangeArrowheads="1"/>
          </p:cNvSpPr>
          <p:nvPr/>
        </p:nvSpPr>
        <p:spPr bwMode="auto">
          <a:xfrm>
            <a:off x="7955599" y="3297873"/>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sp>
        <p:nvSpPr>
          <p:cNvPr id="10" name="Прямоугольник 9">
            <a:extLst>
              <a:ext uri="{FF2B5EF4-FFF2-40B4-BE49-F238E27FC236}">
                <a16:creationId xmlns:a16="http://schemas.microsoft.com/office/drawing/2014/main" id="{3B70CE96-3711-4BB9-A9D1-35E4D078E924}"/>
              </a:ext>
            </a:extLst>
          </p:cNvPr>
          <p:cNvSpPr/>
          <p:nvPr/>
        </p:nvSpPr>
        <p:spPr bwMode="auto">
          <a:xfrm>
            <a:off x="-828600" y="551950"/>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«Охрана окружающей среды, воспроизводство и использование природных ресурсов в Соболевском муниципальном районе Камчатского края»</a:t>
            </a:r>
          </a:p>
        </p:txBody>
      </p:sp>
    </p:spTree>
    <p:extLst>
      <p:ext uri="{BB962C8B-B14F-4D97-AF65-F5344CB8AC3E}">
        <p14:creationId xmlns:p14="http://schemas.microsoft.com/office/powerpoint/2010/main" val="38789552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Муниципальная подпрограмма «Развитие малого и среднего предпринимательства  в городском округе город Уфа Республики Башкортостан»">
            <a:extLst>
              <a:ext uri="{FF2B5EF4-FFF2-40B4-BE49-F238E27FC236}">
                <a16:creationId xmlns:a16="http://schemas.microsoft.com/office/drawing/2014/main" id="{CD0DCD75-7536-41DB-8C6D-57830C9C99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8818" y="1831314"/>
            <a:ext cx="1965054" cy="16768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Диаграмма 6">
            <a:extLst>
              <a:ext uri="{FF2B5EF4-FFF2-40B4-BE49-F238E27FC236}">
                <a16:creationId xmlns:a16="http://schemas.microsoft.com/office/drawing/2014/main" id="{908E7956-550D-4BB4-8CB2-431CC11F73A5}"/>
              </a:ext>
            </a:extLst>
          </p:cNvPr>
          <p:cNvGraphicFramePr/>
          <p:nvPr>
            <p:extLst>
              <p:ext uri="{D42A27DB-BD31-4B8C-83A1-F6EECF244321}">
                <p14:modId xmlns:p14="http://schemas.microsoft.com/office/powerpoint/2010/main" val="3716754391"/>
              </p:ext>
            </p:extLst>
          </p:nvPr>
        </p:nvGraphicFramePr>
        <p:xfrm>
          <a:off x="251520" y="1556792"/>
          <a:ext cx="3795586" cy="47492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Таблица 7">
            <a:extLst>
              <a:ext uri="{FF2B5EF4-FFF2-40B4-BE49-F238E27FC236}">
                <a16:creationId xmlns:a16="http://schemas.microsoft.com/office/drawing/2014/main" id="{80E35048-4399-4E78-B6B4-F16B8FFAB452}"/>
              </a:ext>
            </a:extLst>
          </p:cNvPr>
          <p:cNvGraphicFramePr>
            <a:graphicFrameLocks noGrp="1"/>
          </p:cNvGraphicFramePr>
          <p:nvPr>
            <p:extLst>
              <p:ext uri="{D42A27DB-BD31-4B8C-83A1-F6EECF244321}">
                <p14:modId xmlns:p14="http://schemas.microsoft.com/office/powerpoint/2010/main" val="1254751928"/>
              </p:ext>
            </p:extLst>
          </p:nvPr>
        </p:nvGraphicFramePr>
        <p:xfrm>
          <a:off x="4283968" y="1956922"/>
          <a:ext cx="4680520" cy="2870200"/>
        </p:xfrm>
        <a:graphic>
          <a:graphicData uri="http://schemas.openxmlformats.org/drawingml/2006/table">
            <a:tbl>
              <a:tblPr firstRow="1" bandRow="1">
                <a:tableStyleId>{7DF18680-E054-41AD-8BC1-D1AEF772440D}</a:tableStyleId>
              </a:tblPr>
              <a:tblGrid>
                <a:gridCol w="2088232">
                  <a:extLst>
                    <a:ext uri="{9D8B030D-6E8A-4147-A177-3AD203B41FA5}">
                      <a16:colId xmlns:a16="http://schemas.microsoft.com/office/drawing/2014/main" val="1463211271"/>
                    </a:ext>
                  </a:extLst>
                </a:gridCol>
                <a:gridCol w="864096">
                  <a:extLst>
                    <a:ext uri="{9D8B030D-6E8A-4147-A177-3AD203B41FA5}">
                      <a16:colId xmlns:a16="http://schemas.microsoft.com/office/drawing/2014/main" val="732534015"/>
                    </a:ext>
                  </a:extLst>
                </a:gridCol>
                <a:gridCol w="864096">
                  <a:extLst>
                    <a:ext uri="{9D8B030D-6E8A-4147-A177-3AD203B41FA5}">
                      <a16:colId xmlns:a16="http://schemas.microsoft.com/office/drawing/2014/main" val="1929912858"/>
                    </a:ext>
                  </a:extLst>
                </a:gridCol>
                <a:gridCol w="864096">
                  <a:extLst>
                    <a:ext uri="{9D8B030D-6E8A-4147-A177-3AD203B41FA5}">
                      <a16:colId xmlns:a16="http://schemas.microsoft.com/office/drawing/2014/main" val="2704881279"/>
                    </a:ext>
                  </a:extLst>
                </a:gridCol>
              </a:tblGrid>
              <a:tr h="37084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37927213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Развитие малого и среднего предпринимательства</a:t>
                      </a:r>
                      <a:endParaRPr lang="ru-RU" sz="1000" b="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r>
                        <a:rPr lang="ru-RU" sz="1000" dirty="0"/>
                        <a:t>2 836,4</a:t>
                      </a:r>
                    </a:p>
                  </a:txBody>
                  <a:tcPr/>
                </a:tc>
                <a:tc>
                  <a:txBody>
                    <a:bodyPr/>
                    <a:lstStyle/>
                    <a:p>
                      <a:pPr algn="ctr"/>
                      <a:r>
                        <a:rPr lang="ru-RU" sz="1000" dirty="0"/>
                        <a:t>3 336,4</a:t>
                      </a:r>
                    </a:p>
                  </a:txBody>
                  <a:tcPr/>
                </a:tc>
                <a:tc>
                  <a:txBody>
                    <a:bodyPr/>
                    <a:lstStyle/>
                    <a:p>
                      <a:pPr algn="ctr"/>
                      <a:r>
                        <a:rPr lang="ru-RU" sz="1000" dirty="0"/>
                        <a:t>3 336,4</a:t>
                      </a:r>
                    </a:p>
                  </a:txBody>
                  <a:tcPr/>
                </a:tc>
                <a:extLst>
                  <a:ext uri="{0D108BD9-81ED-4DB2-BD59-A6C34878D82A}">
                    <a16:rowId xmlns:a16="http://schemas.microsoft.com/office/drawing/2014/main" val="5629139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Повышение эффективности управления муниципальным имуществом</a:t>
                      </a:r>
                      <a:endParaRPr lang="ru-RU" sz="100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r>
                        <a:rPr lang="ru-RU" sz="1000" dirty="0"/>
                        <a:t>18 329,3</a:t>
                      </a:r>
                    </a:p>
                  </a:txBody>
                  <a:tcPr/>
                </a:tc>
                <a:tc>
                  <a:txBody>
                    <a:bodyPr/>
                    <a:lstStyle/>
                    <a:p>
                      <a:pPr algn="ctr"/>
                      <a:endParaRPr lang="ru-RU" sz="1000" dirty="0"/>
                    </a:p>
                    <a:p>
                      <a:pPr algn="ctr"/>
                      <a:r>
                        <a:rPr lang="ru-RU" sz="1000" dirty="0"/>
                        <a:t>7 664,3</a:t>
                      </a:r>
                    </a:p>
                  </a:txBody>
                  <a:tcPr/>
                </a:tc>
                <a:tc>
                  <a:txBody>
                    <a:bodyPr/>
                    <a:lstStyle/>
                    <a:p>
                      <a:pPr algn="ctr"/>
                      <a:endParaRPr lang="ru-RU" sz="1000" dirty="0"/>
                    </a:p>
                    <a:p>
                      <a:pPr algn="ctr"/>
                      <a:r>
                        <a:rPr lang="ru-RU" sz="1000" dirty="0"/>
                        <a:t>7 911,2</a:t>
                      </a:r>
                    </a:p>
                  </a:txBody>
                  <a:tcPr/>
                </a:tc>
                <a:extLst>
                  <a:ext uri="{0D108BD9-81ED-4DB2-BD59-A6C34878D82A}">
                    <a16:rowId xmlns:a16="http://schemas.microsoft.com/office/drawing/2014/main" val="7399130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Устойчивое развитие коренных малочисленных</a:t>
                      </a:r>
                      <a:r>
                        <a:rPr lang="ru-RU" sz="1000" baseline="0" dirty="0"/>
                        <a:t> народов Севера, Сибири и Дальнего Востока, проживающих в Соболевском муниципальном районе Камчатского края</a:t>
                      </a:r>
                      <a:endParaRPr lang="ru-RU" sz="100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endParaRPr lang="ru-RU" sz="1000" dirty="0"/>
                    </a:p>
                    <a:p>
                      <a:pPr algn="ctr"/>
                      <a:r>
                        <a:rPr lang="ru-RU" sz="1000" dirty="0"/>
                        <a:t>100,0</a:t>
                      </a:r>
                    </a:p>
                  </a:txBody>
                  <a:tcPr/>
                </a:tc>
                <a:tc>
                  <a:txBody>
                    <a:bodyPr/>
                    <a:lstStyle/>
                    <a:p>
                      <a:pPr algn="ctr"/>
                      <a:endParaRPr lang="ru-RU" sz="1000" dirty="0"/>
                    </a:p>
                    <a:p>
                      <a:pPr algn="ctr"/>
                      <a:endParaRPr lang="ru-RU" sz="1000" dirty="0"/>
                    </a:p>
                    <a:p>
                      <a:pPr algn="ctr"/>
                      <a:r>
                        <a:rPr lang="ru-RU" sz="1000" dirty="0"/>
                        <a:t>269,4</a:t>
                      </a:r>
                    </a:p>
                  </a:txBody>
                  <a:tcPr/>
                </a:tc>
                <a:tc>
                  <a:txBody>
                    <a:bodyPr/>
                    <a:lstStyle/>
                    <a:p>
                      <a:pPr algn="ctr"/>
                      <a:endParaRPr lang="ru-RU" sz="1000" dirty="0"/>
                    </a:p>
                    <a:p>
                      <a:pPr algn="ctr"/>
                      <a:endParaRPr lang="ru-RU" sz="1000" dirty="0"/>
                    </a:p>
                    <a:p>
                      <a:pPr algn="ctr"/>
                      <a:r>
                        <a:rPr lang="ru-RU" sz="1000" dirty="0"/>
                        <a:t>280,8</a:t>
                      </a:r>
                    </a:p>
                  </a:txBody>
                  <a:tcPr/>
                </a:tc>
                <a:extLst>
                  <a:ext uri="{0D108BD9-81ED-4DB2-BD59-A6C34878D82A}">
                    <a16:rowId xmlns:a16="http://schemas.microsoft.com/office/drawing/2014/main" val="17736914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Развитие сельского хозяйства в Соболевском муниципальном районе</a:t>
                      </a:r>
                      <a:endParaRPr lang="ru-RU" sz="100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r>
                        <a:rPr lang="ru-RU" sz="1000" dirty="0"/>
                        <a:t>2 120,0</a:t>
                      </a:r>
                    </a:p>
                  </a:txBody>
                  <a:tcPr/>
                </a:tc>
                <a:tc>
                  <a:txBody>
                    <a:bodyPr/>
                    <a:lstStyle/>
                    <a:p>
                      <a:pPr algn="ctr"/>
                      <a:endParaRPr lang="ru-RU" sz="1000" dirty="0"/>
                    </a:p>
                    <a:p>
                      <a:pPr algn="ctr"/>
                      <a:r>
                        <a:rPr lang="ru-RU" sz="1000" dirty="0"/>
                        <a:t>2 120,0</a:t>
                      </a:r>
                    </a:p>
                  </a:txBody>
                  <a:tcPr/>
                </a:tc>
                <a:tc>
                  <a:txBody>
                    <a:bodyPr/>
                    <a:lstStyle/>
                    <a:p>
                      <a:pPr algn="ctr"/>
                      <a:endParaRPr lang="ru-RU" sz="1000" dirty="0"/>
                    </a:p>
                    <a:p>
                      <a:pPr algn="ctr"/>
                      <a:r>
                        <a:rPr lang="ru-RU" sz="1000" dirty="0"/>
                        <a:t>2 120,0</a:t>
                      </a:r>
                    </a:p>
                  </a:txBody>
                  <a:tcPr/>
                </a:tc>
                <a:extLst>
                  <a:ext uri="{0D108BD9-81ED-4DB2-BD59-A6C34878D82A}">
                    <a16:rowId xmlns:a16="http://schemas.microsoft.com/office/drawing/2014/main" val="1286127236"/>
                  </a:ext>
                </a:extLst>
              </a:tr>
            </a:tbl>
          </a:graphicData>
        </a:graphic>
      </p:graphicFrame>
      <p:sp>
        <p:nvSpPr>
          <p:cNvPr id="6" name="Прямоугольник 5">
            <a:extLst>
              <a:ext uri="{FF2B5EF4-FFF2-40B4-BE49-F238E27FC236}">
                <a16:creationId xmlns:a16="http://schemas.microsoft.com/office/drawing/2014/main" id="{0CC4616B-B7F2-421D-94A2-4694F9D70698}"/>
              </a:ext>
            </a:extLst>
          </p:cNvPr>
          <p:cNvSpPr/>
          <p:nvPr/>
        </p:nvSpPr>
        <p:spPr bwMode="auto">
          <a:xfrm>
            <a:off x="-828600" y="551950"/>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«Развитие экономики, промышленности Соболевского муниципального района Камчатского края, повышение их конкурентоспособности»</a:t>
            </a:r>
          </a:p>
        </p:txBody>
      </p:sp>
      <p:sp>
        <p:nvSpPr>
          <p:cNvPr id="9" name="TextBox 30">
            <a:extLst>
              <a:ext uri="{FF2B5EF4-FFF2-40B4-BE49-F238E27FC236}">
                <a16:creationId xmlns:a16="http://schemas.microsoft.com/office/drawing/2014/main" id="{CDCEBB3D-AD4C-4752-86F9-0D5D896D07A1}"/>
              </a:ext>
            </a:extLst>
          </p:cNvPr>
          <p:cNvSpPr txBox="1">
            <a:spLocks noChangeArrowheads="1"/>
          </p:cNvSpPr>
          <p:nvPr/>
        </p:nvSpPr>
        <p:spPr bwMode="auto">
          <a:xfrm>
            <a:off x="8090289" y="1705706"/>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pic>
        <p:nvPicPr>
          <p:cNvPr id="3" name="Рисунок 2">
            <a:extLst>
              <a:ext uri="{FF2B5EF4-FFF2-40B4-BE49-F238E27FC236}">
                <a16:creationId xmlns:a16="http://schemas.microsoft.com/office/drawing/2014/main" id="{7A66CC9B-0B64-4831-9D8A-5C36A86C0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4869160"/>
            <a:ext cx="2978988" cy="18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882972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tehnoteca.ru/img/899/898737/asus_vivo_aio_v220ic_v220icnk_bc007x_3.jpg">
            <a:extLst>
              <a:ext uri="{FF2B5EF4-FFF2-40B4-BE49-F238E27FC236}">
                <a16:creationId xmlns:a16="http://schemas.microsoft.com/office/drawing/2014/main" id="{F2F36D89-3596-417C-A68C-81343BE600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2422" y="2620288"/>
            <a:ext cx="3181578" cy="28426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Диаграмма 6">
            <a:extLst>
              <a:ext uri="{FF2B5EF4-FFF2-40B4-BE49-F238E27FC236}">
                <a16:creationId xmlns:a16="http://schemas.microsoft.com/office/drawing/2014/main" id="{30AB82BF-6703-46CE-B94A-DA500F2A78E6}"/>
              </a:ext>
            </a:extLst>
          </p:cNvPr>
          <p:cNvGraphicFramePr/>
          <p:nvPr>
            <p:extLst>
              <p:ext uri="{D42A27DB-BD31-4B8C-83A1-F6EECF244321}">
                <p14:modId xmlns:p14="http://schemas.microsoft.com/office/powerpoint/2010/main" val="269308185"/>
              </p:ext>
            </p:extLst>
          </p:nvPr>
        </p:nvGraphicFramePr>
        <p:xfrm>
          <a:off x="115117" y="924472"/>
          <a:ext cx="3795586" cy="48132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Таблица 7">
            <a:extLst>
              <a:ext uri="{FF2B5EF4-FFF2-40B4-BE49-F238E27FC236}">
                <a16:creationId xmlns:a16="http://schemas.microsoft.com/office/drawing/2014/main" id="{71DC2C8E-5067-4AE0-B8CC-43060AD324CA}"/>
              </a:ext>
            </a:extLst>
          </p:cNvPr>
          <p:cNvGraphicFramePr>
            <a:graphicFrameLocks noGrp="1"/>
          </p:cNvGraphicFramePr>
          <p:nvPr>
            <p:extLst>
              <p:ext uri="{D42A27DB-BD31-4B8C-83A1-F6EECF244321}">
                <p14:modId xmlns:p14="http://schemas.microsoft.com/office/powerpoint/2010/main" val="4001775899"/>
              </p:ext>
            </p:extLst>
          </p:nvPr>
        </p:nvGraphicFramePr>
        <p:xfrm>
          <a:off x="4018387" y="1389768"/>
          <a:ext cx="5040559" cy="919480"/>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val="1861590258"/>
                    </a:ext>
                  </a:extLst>
                </a:gridCol>
                <a:gridCol w="936104">
                  <a:extLst>
                    <a:ext uri="{9D8B030D-6E8A-4147-A177-3AD203B41FA5}">
                      <a16:colId xmlns:a16="http://schemas.microsoft.com/office/drawing/2014/main" val="2678537486"/>
                    </a:ext>
                  </a:extLst>
                </a:gridCol>
                <a:gridCol w="1008112">
                  <a:extLst>
                    <a:ext uri="{9D8B030D-6E8A-4147-A177-3AD203B41FA5}">
                      <a16:colId xmlns:a16="http://schemas.microsoft.com/office/drawing/2014/main" val="350265220"/>
                    </a:ext>
                  </a:extLst>
                </a:gridCol>
                <a:gridCol w="1008111">
                  <a:extLst>
                    <a:ext uri="{9D8B030D-6E8A-4147-A177-3AD203B41FA5}">
                      <a16:colId xmlns:a16="http://schemas.microsoft.com/office/drawing/2014/main" val="1901572245"/>
                    </a:ext>
                  </a:extLst>
                </a:gridCol>
              </a:tblGrid>
              <a:tr h="37084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2025год</a:t>
                      </a:r>
                    </a:p>
                  </a:txBody>
                  <a:tcPr/>
                </a:tc>
                <a:tc>
                  <a:txBody>
                    <a:bodyPr/>
                    <a:lstStyle/>
                    <a:p>
                      <a:pPr algn="ctr"/>
                      <a:r>
                        <a:rPr lang="ru-RU" sz="1100" dirty="0"/>
                        <a:t>2026 год</a:t>
                      </a:r>
                    </a:p>
                  </a:txBody>
                  <a:tcPr/>
                </a:tc>
                <a:extLst>
                  <a:ext uri="{0D108BD9-81ED-4DB2-BD59-A6C34878D82A}">
                    <a16:rowId xmlns:a16="http://schemas.microsoft.com/office/drawing/2014/main" val="11641331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i="1" dirty="0">
                          <a:solidFill>
                            <a:schemeClr val="tx1">
                              <a:lumMod val="85000"/>
                              <a:lumOff val="15000"/>
                            </a:schemeClr>
                          </a:solidFill>
                          <a:latin typeface="Times New Roman" pitchFamily="18" charset="0"/>
                          <a:cs typeface="Times New Roman" pitchFamily="18" charset="0"/>
                        </a:rPr>
                        <a:t>Электронный муниципалитет</a:t>
                      </a:r>
                      <a:r>
                        <a:rPr lang="ru-RU" sz="1000" b="0" i="1" baseline="0" dirty="0">
                          <a:solidFill>
                            <a:schemeClr val="tx1">
                              <a:lumMod val="85000"/>
                              <a:lumOff val="15000"/>
                            </a:schemeClr>
                          </a:solidFill>
                          <a:latin typeface="Times New Roman" pitchFamily="18" charset="0"/>
                          <a:cs typeface="Times New Roman" pitchFamily="18" charset="0"/>
                        </a:rPr>
                        <a:t> в Соболевском муниципальном районе</a:t>
                      </a:r>
                      <a:endParaRPr lang="ru-RU" sz="1000" b="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1000" dirty="0"/>
                    </a:p>
                    <a:p>
                      <a:pPr algn="ctr"/>
                      <a:r>
                        <a:rPr lang="ru-RU" sz="1000" dirty="0"/>
                        <a:t>3 669,7</a:t>
                      </a:r>
                    </a:p>
                  </a:txBody>
                  <a:tcPr/>
                </a:tc>
                <a:tc>
                  <a:txBody>
                    <a:bodyPr/>
                    <a:lstStyle/>
                    <a:p>
                      <a:pPr algn="ctr"/>
                      <a:endParaRPr lang="ru-RU" sz="1000" dirty="0"/>
                    </a:p>
                    <a:p>
                      <a:pPr algn="ctr"/>
                      <a:r>
                        <a:rPr lang="ru-RU" sz="1000" dirty="0"/>
                        <a:t>3 820,5</a:t>
                      </a:r>
                    </a:p>
                  </a:txBody>
                  <a:tcPr/>
                </a:tc>
                <a:tc>
                  <a:txBody>
                    <a:bodyPr/>
                    <a:lstStyle/>
                    <a:p>
                      <a:pPr algn="ctr"/>
                      <a:endParaRPr lang="ru-RU" sz="1000" dirty="0"/>
                    </a:p>
                    <a:p>
                      <a:pPr algn="ctr"/>
                      <a:r>
                        <a:rPr lang="ru-RU" sz="1000" dirty="0"/>
                        <a:t>4 049,1</a:t>
                      </a:r>
                    </a:p>
                  </a:txBody>
                  <a:tcPr/>
                </a:tc>
                <a:extLst>
                  <a:ext uri="{0D108BD9-81ED-4DB2-BD59-A6C34878D82A}">
                    <a16:rowId xmlns:a16="http://schemas.microsoft.com/office/drawing/2014/main" val="2450317156"/>
                  </a:ext>
                </a:extLst>
              </a:tr>
            </a:tbl>
          </a:graphicData>
        </a:graphic>
      </p:graphicFrame>
      <p:pic>
        <p:nvPicPr>
          <p:cNvPr id="1026" name="Picture 2" descr="https://cdn1.ozone.ru/s3/multimedia-t/6466052321.jpg">
            <a:extLst>
              <a:ext uri="{FF2B5EF4-FFF2-40B4-BE49-F238E27FC236}">
                <a16:creationId xmlns:a16="http://schemas.microsoft.com/office/drawing/2014/main" id="{C19CCE45-0152-421F-9545-794907A9737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843" b="18437"/>
          <a:stretch/>
        </p:blipFill>
        <p:spPr bwMode="auto">
          <a:xfrm>
            <a:off x="3801495" y="4005064"/>
            <a:ext cx="2160240" cy="16725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957D243F-615C-4C5C-AD0D-91F217CB8A3B}"/>
              </a:ext>
            </a:extLst>
          </p:cNvPr>
          <p:cNvPicPr>
            <a:picLocks noChangeAspect="1"/>
          </p:cNvPicPr>
          <p:nvPr/>
        </p:nvPicPr>
        <p:blipFill>
          <a:blip r:embed="rId5"/>
          <a:stretch>
            <a:fillRect/>
          </a:stretch>
        </p:blipFill>
        <p:spPr>
          <a:xfrm>
            <a:off x="3320698" y="5601405"/>
            <a:ext cx="5715798" cy="1171739"/>
          </a:xfrm>
          <a:prstGeom prst="rect">
            <a:avLst/>
          </a:prstGeom>
        </p:spPr>
      </p:pic>
      <p:sp>
        <p:nvSpPr>
          <p:cNvPr id="9" name="TextBox 30">
            <a:extLst>
              <a:ext uri="{FF2B5EF4-FFF2-40B4-BE49-F238E27FC236}">
                <a16:creationId xmlns:a16="http://schemas.microsoft.com/office/drawing/2014/main" id="{7A267720-ADA8-4C67-8E1E-A0E2517B19F6}"/>
              </a:ext>
            </a:extLst>
          </p:cNvPr>
          <p:cNvSpPr txBox="1">
            <a:spLocks noChangeArrowheads="1"/>
          </p:cNvSpPr>
          <p:nvPr/>
        </p:nvSpPr>
        <p:spPr bwMode="auto">
          <a:xfrm>
            <a:off x="8226692" y="1087575"/>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sp>
        <p:nvSpPr>
          <p:cNvPr id="10" name="Прямоугольник 9">
            <a:extLst>
              <a:ext uri="{FF2B5EF4-FFF2-40B4-BE49-F238E27FC236}">
                <a16:creationId xmlns:a16="http://schemas.microsoft.com/office/drawing/2014/main" id="{5D0F0C1B-0919-4EE0-9626-06014421E7BB}"/>
              </a:ext>
            </a:extLst>
          </p:cNvPr>
          <p:cNvSpPr/>
          <p:nvPr/>
        </p:nvSpPr>
        <p:spPr bwMode="auto">
          <a:xfrm>
            <a:off x="-828600" y="230274"/>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«Информационное общество в Соболевском муниципальном районе Камчатского края» </a:t>
            </a:r>
          </a:p>
        </p:txBody>
      </p:sp>
    </p:spTree>
    <p:extLst>
      <p:ext uri="{BB962C8B-B14F-4D97-AF65-F5344CB8AC3E}">
        <p14:creationId xmlns:p14="http://schemas.microsoft.com/office/powerpoint/2010/main" val="3790039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a:extLst>
              <a:ext uri="{FF2B5EF4-FFF2-40B4-BE49-F238E27FC236}">
                <a16:creationId xmlns:a16="http://schemas.microsoft.com/office/drawing/2014/main" id="{C4F626D1-4DB2-4261-9C8C-9A75F3116643}"/>
              </a:ext>
            </a:extLst>
          </p:cNvPr>
          <p:cNvGraphicFramePr/>
          <p:nvPr>
            <p:extLst>
              <p:ext uri="{D42A27DB-BD31-4B8C-83A1-F6EECF244321}">
                <p14:modId xmlns:p14="http://schemas.microsoft.com/office/powerpoint/2010/main" val="674271024"/>
              </p:ext>
            </p:extLst>
          </p:nvPr>
        </p:nvGraphicFramePr>
        <p:xfrm>
          <a:off x="115117" y="1170085"/>
          <a:ext cx="3795586" cy="45676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Таблица 7">
            <a:extLst>
              <a:ext uri="{FF2B5EF4-FFF2-40B4-BE49-F238E27FC236}">
                <a16:creationId xmlns:a16="http://schemas.microsoft.com/office/drawing/2014/main" id="{D1893A53-7DF5-4E8B-BA4C-5AB00A8B5710}"/>
              </a:ext>
            </a:extLst>
          </p:cNvPr>
          <p:cNvGraphicFramePr>
            <a:graphicFrameLocks noGrp="1"/>
          </p:cNvGraphicFramePr>
          <p:nvPr>
            <p:extLst>
              <p:ext uri="{D42A27DB-BD31-4B8C-83A1-F6EECF244321}">
                <p14:modId xmlns:p14="http://schemas.microsoft.com/office/powerpoint/2010/main" val="3523928782"/>
              </p:ext>
            </p:extLst>
          </p:nvPr>
        </p:nvGraphicFramePr>
        <p:xfrm>
          <a:off x="4283968" y="1700808"/>
          <a:ext cx="4744916" cy="1315720"/>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val="321831063"/>
                    </a:ext>
                  </a:extLst>
                </a:gridCol>
                <a:gridCol w="864096">
                  <a:extLst>
                    <a:ext uri="{9D8B030D-6E8A-4147-A177-3AD203B41FA5}">
                      <a16:colId xmlns:a16="http://schemas.microsoft.com/office/drawing/2014/main" val="349420317"/>
                    </a:ext>
                  </a:extLst>
                </a:gridCol>
                <a:gridCol w="864096">
                  <a:extLst>
                    <a:ext uri="{9D8B030D-6E8A-4147-A177-3AD203B41FA5}">
                      <a16:colId xmlns:a16="http://schemas.microsoft.com/office/drawing/2014/main" val="12384166"/>
                    </a:ext>
                  </a:extLst>
                </a:gridCol>
                <a:gridCol w="784476">
                  <a:extLst>
                    <a:ext uri="{9D8B030D-6E8A-4147-A177-3AD203B41FA5}">
                      <a16:colId xmlns:a16="http://schemas.microsoft.com/office/drawing/2014/main" val="1467288543"/>
                    </a:ext>
                  </a:extLst>
                </a:gridCol>
              </a:tblGrid>
              <a:tr h="37084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31752122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i="1" dirty="0">
                          <a:solidFill>
                            <a:schemeClr val="tx1">
                              <a:lumMod val="85000"/>
                              <a:lumOff val="15000"/>
                            </a:schemeClr>
                          </a:solidFill>
                          <a:latin typeface="Times New Roman" pitchFamily="18" charset="0"/>
                          <a:cs typeface="Times New Roman" pitchFamily="18" charset="0"/>
                        </a:rPr>
                        <a:t>Развитие дорожного хозяйства</a:t>
                      </a:r>
                      <a:r>
                        <a:rPr lang="ru-RU" sz="1000" b="0" i="1" baseline="0" dirty="0">
                          <a:solidFill>
                            <a:schemeClr val="tx1">
                              <a:lumMod val="85000"/>
                              <a:lumOff val="15000"/>
                            </a:schemeClr>
                          </a:solidFill>
                          <a:latin typeface="Times New Roman" pitchFamily="18" charset="0"/>
                          <a:cs typeface="Times New Roman" pitchFamily="18" charset="0"/>
                        </a:rPr>
                        <a:t> в Соболевском муниципальном районе</a:t>
                      </a:r>
                      <a:endParaRPr lang="ru-RU" sz="1000" b="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r>
                        <a:rPr lang="ru-RU" sz="1000" dirty="0"/>
                        <a:t>22 332,7</a:t>
                      </a:r>
                    </a:p>
                  </a:txBody>
                  <a:tcPr/>
                </a:tc>
                <a:tc>
                  <a:txBody>
                    <a:bodyPr/>
                    <a:lstStyle/>
                    <a:p>
                      <a:pPr algn="ctr"/>
                      <a:r>
                        <a:rPr lang="ru-RU" sz="1000" dirty="0"/>
                        <a:t>23 225,9</a:t>
                      </a:r>
                    </a:p>
                  </a:txBody>
                  <a:tcPr/>
                </a:tc>
                <a:tc>
                  <a:txBody>
                    <a:bodyPr/>
                    <a:lstStyle/>
                    <a:p>
                      <a:pPr algn="ctr"/>
                      <a:r>
                        <a:rPr lang="ru-RU" sz="1000" dirty="0"/>
                        <a:t>24 155,0</a:t>
                      </a:r>
                    </a:p>
                  </a:txBody>
                  <a:tcPr/>
                </a:tc>
                <a:extLst>
                  <a:ext uri="{0D108BD9-81ED-4DB2-BD59-A6C34878D82A}">
                    <a16:rowId xmlns:a16="http://schemas.microsoft.com/office/drawing/2014/main" val="4573753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Организация транспортного обслуживания в Соболевском муниципальном районе</a:t>
                      </a:r>
                    </a:p>
                  </a:txBody>
                  <a:tcPr/>
                </a:tc>
                <a:tc>
                  <a:txBody>
                    <a:bodyPr/>
                    <a:lstStyle/>
                    <a:p>
                      <a:pPr algn="ctr"/>
                      <a:endParaRPr lang="ru-RU" sz="1000" dirty="0"/>
                    </a:p>
                    <a:p>
                      <a:pPr algn="ctr"/>
                      <a:r>
                        <a:rPr lang="ru-RU" sz="1000" dirty="0"/>
                        <a:t>3 696,4</a:t>
                      </a:r>
                    </a:p>
                  </a:txBody>
                  <a:tcPr/>
                </a:tc>
                <a:tc>
                  <a:txBody>
                    <a:bodyPr/>
                    <a:lstStyle/>
                    <a:p>
                      <a:pPr algn="ctr"/>
                      <a:endParaRPr lang="ru-RU" sz="1000" dirty="0"/>
                    </a:p>
                    <a:p>
                      <a:pPr algn="ctr"/>
                      <a:r>
                        <a:rPr lang="ru-RU" sz="1000" dirty="0"/>
                        <a:t>3 809,4</a:t>
                      </a:r>
                    </a:p>
                  </a:txBody>
                  <a:tcPr/>
                </a:tc>
                <a:tc>
                  <a:txBody>
                    <a:bodyPr/>
                    <a:lstStyle/>
                    <a:p>
                      <a:pPr algn="ctr"/>
                      <a:endParaRPr lang="ru-RU" sz="1000" dirty="0"/>
                    </a:p>
                    <a:p>
                      <a:pPr algn="ctr"/>
                      <a:r>
                        <a:rPr lang="ru-RU" sz="1000" dirty="0"/>
                        <a:t>4 019,8</a:t>
                      </a:r>
                    </a:p>
                  </a:txBody>
                  <a:tcPr/>
                </a:tc>
                <a:extLst>
                  <a:ext uri="{0D108BD9-81ED-4DB2-BD59-A6C34878D82A}">
                    <a16:rowId xmlns:a16="http://schemas.microsoft.com/office/drawing/2014/main" val="2188503977"/>
                  </a:ext>
                </a:extLst>
              </a:tr>
            </a:tbl>
          </a:graphicData>
        </a:graphic>
      </p:graphicFrame>
      <p:sp>
        <p:nvSpPr>
          <p:cNvPr id="6" name="TextBox 30">
            <a:extLst>
              <a:ext uri="{FF2B5EF4-FFF2-40B4-BE49-F238E27FC236}">
                <a16:creationId xmlns:a16="http://schemas.microsoft.com/office/drawing/2014/main" id="{7C5AA872-059C-4194-B144-E4E408EA1F77}"/>
              </a:ext>
            </a:extLst>
          </p:cNvPr>
          <p:cNvSpPr txBox="1">
            <a:spLocks noChangeArrowheads="1"/>
          </p:cNvSpPr>
          <p:nvPr/>
        </p:nvSpPr>
        <p:spPr bwMode="auto">
          <a:xfrm>
            <a:off x="8226692" y="1430478"/>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pic>
        <p:nvPicPr>
          <p:cNvPr id="4" name="Рисунок 3">
            <a:extLst>
              <a:ext uri="{FF2B5EF4-FFF2-40B4-BE49-F238E27FC236}">
                <a16:creationId xmlns:a16="http://schemas.microsoft.com/office/drawing/2014/main" id="{BA7E65EF-52D4-4F5B-A5E9-82DF64CCA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4835393"/>
            <a:ext cx="3456384" cy="18046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На Камчатке разбираются, по какой статье судить бывшего главу села Соболево  | ПРОИСШЕСТВИЯ | АиФ Камчатка">
            <a:extLst>
              <a:ext uri="{FF2B5EF4-FFF2-40B4-BE49-F238E27FC236}">
                <a16:creationId xmlns:a16="http://schemas.microsoft.com/office/drawing/2014/main" id="{4596179C-229E-4EF5-8C34-E9EE8F3C13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3212976"/>
            <a:ext cx="3456384" cy="18046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Прямоугольник 8">
            <a:extLst>
              <a:ext uri="{FF2B5EF4-FFF2-40B4-BE49-F238E27FC236}">
                <a16:creationId xmlns:a16="http://schemas.microsoft.com/office/drawing/2014/main" id="{0BED071B-6B8D-4545-BED3-86B956B4FB0B}"/>
              </a:ext>
            </a:extLst>
          </p:cNvPr>
          <p:cNvSpPr/>
          <p:nvPr/>
        </p:nvSpPr>
        <p:spPr bwMode="auto">
          <a:xfrm>
            <a:off x="-828600" y="371052"/>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«Развитие транспортной системы в Соболевском муниципальном районе Камчатского края»</a:t>
            </a:r>
          </a:p>
        </p:txBody>
      </p:sp>
    </p:spTree>
    <p:extLst>
      <p:ext uri="{BB962C8B-B14F-4D97-AF65-F5344CB8AC3E}">
        <p14:creationId xmlns:p14="http://schemas.microsoft.com/office/powerpoint/2010/main" val="18561466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a:extLst>
              <a:ext uri="{FF2B5EF4-FFF2-40B4-BE49-F238E27FC236}">
                <a16:creationId xmlns:a16="http://schemas.microsoft.com/office/drawing/2014/main" id="{7A76DCCB-A1AD-4255-A286-2F0845C8EFAD}"/>
              </a:ext>
            </a:extLst>
          </p:cNvPr>
          <p:cNvGraphicFramePr/>
          <p:nvPr>
            <p:extLst>
              <p:ext uri="{D42A27DB-BD31-4B8C-83A1-F6EECF244321}">
                <p14:modId xmlns:p14="http://schemas.microsoft.com/office/powerpoint/2010/main" val="100597649"/>
              </p:ext>
            </p:extLst>
          </p:nvPr>
        </p:nvGraphicFramePr>
        <p:xfrm>
          <a:off x="117147" y="1393255"/>
          <a:ext cx="3795586" cy="49545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Таблица 7">
            <a:extLst>
              <a:ext uri="{FF2B5EF4-FFF2-40B4-BE49-F238E27FC236}">
                <a16:creationId xmlns:a16="http://schemas.microsoft.com/office/drawing/2014/main" id="{10B7F6E6-1162-4715-B48A-61819C9E0FB7}"/>
              </a:ext>
            </a:extLst>
          </p:cNvPr>
          <p:cNvGraphicFramePr>
            <a:graphicFrameLocks noGrp="1"/>
          </p:cNvGraphicFramePr>
          <p:nvPr>
            <p:extLst>
              <p:ext uri="{D42A27DB-BD31-4B8C-83A1-F6EECF244321}">
                <p14:modId xmlns:p14="http://schemas.microsoft.com/office/powerpoint/2010/main" val="2364820460"/>
              </p:ext>
            </p:extLst>
          </p:nvPr>
        </p:nvGraphicFramePr>
        <p:xfrm>
          <a:off x="4215602" y="1667235"/>
          <a:ext cx="4816924" cy="3189600"/>
        </p:xfrm>
        <a:graphic>
          <a:graphicData uri="http://schemas.openxmlformats.org/drawingml/2006/table">
            <a:tbl>
              <a:tblPr firstRow="1" bandRow="1">
                <a:tableStyleId>{5C22544A-7EE6-4342-B048-85BDC9FD1C3A}</a:tableStyleId>
              </a:tblPr>
              <a:tblGrid>
                <a:gridCol w="2160241">
                  <a:extLst>
                    <a:ext uri="{9D8B030D-6E8A-4147-A177-3AD203B41FA5}">
                      <a16:colId xmlns:a16="http://schemas.microsoft.com/office/drawing/2014/main" val="1893045737"/>
                    </a:ext>
                  </a:extLst>
                </a:gridCol>
                <a:gridCol w="936104">
                  <a:extLst>
                    <a:ext uri="{9D8B030D-6E8A-4147-A177-3AD203B41FA5}">
                      <a16:colId xmlns:a16="http://schemas.microsoft.com/office/drawing/2014/main" val="1121749882"/>
                    </a:ext>
                  </a:extLst>
                </a:gridCol>
                <a:gridCol w="864096">
                  <a:extLst>
                    <a:ext uri="{9D8B030D-6E8A-4147-A177-3AD203B41FA5}">
                      <a16:colId xmlns:a16="http://schemas.microsoft.com/office/drawing/2014/main" val="2579859871"/>
                    </a:ext>
                  </a:extLst>
                </a:gridCol>
                <a:gridCol w="856483">
                  <a:extLst>
                    <a:ext uri="{9D8B030D-6E8A-4147-A177-3AD203B41FA5}">
                      <a16:colId xmlns:a16="http://schemas.microsoft.com/office/drawing/2014/main" val="3813189574"/>
                    </a:ext>
                  </a:extLst>
                </a:gridCol>
              </a:tblGrid>
              <a:tr h="32448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3888213321"/>
                  </a:ext>
                </a:extLst>
              </a:tr>
              <a:tr h="324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Управление муниципальным долгом в Соболевского муниципального района,</a:t>
                      </a:r>
                      <a:r>
                        <a:rPr lang="ru-RU" sz="1000" i="1" baseline="0" dirty="0">
                          <a:solidFill>
                            <a:schemeClr val="tx1">
                              <a:lumMod val="85000"/>
                              <a:lumOff val="15000"/>
                            </a:schemeClr>
                          </a:solidFill>
                          <a:latin typeface="Times New Roman" pitchFamily="18" charset="0"/>
                          <a:cs typeface="Times New Roman" pitchFamily="18" charset="0"/>
                        </a:rPr>
                        <a:t> средствами резервного фонда и резервами ассигнований</a:t>
                      </a:r>
                      <a:endParaRPr lang="ru-RU" sz="1000" i="1" dirty="0">
                        <a:solidFill>
                          <a:schemeClr val="tx1">
                            <a:lumMod val="85000"/>
                            <a:lumOff val="15000"/>
                          </a:schemeClr>
                        </a:solidFill>
                        <a:latin typeface="Times New Roman" pitchFamily="18" charset="0"/>
                        <a:cs typeface="Times New Roman" pitchFamily="18" charset="0"/>
                      </a:endParaRPr>
                    </a:p>
                  </a:txBody>
                  <a:tcPr/>
                </a:tc>
                <a:tc>
                  <a:txBody>
                    <a:bodyPr/>
                    <a:lstStyle/>
                    <a:p>
                      <a:pPr algn="ctr"/>
                      <a:endParaRPr lang="ru-RU" sz="800" dirty="0"/>
                    </a:p>
                    <a:p>
                      <a:pPr algn="ctr"/>
                      <a:endParaRPr lang="ru-RU" sz="800" dirty="0"/>
                    </a:p>
                    <a:p>
                      <a:pPr algn="ctr"/>
                      <a:r>
                        <a:rPr lang="ru-RU" sz="800" dirty="0"/>
                        <a:t>1 100,0</a:t>
                      </a:r>
                    </a:p>
                  </a:txBody>
                  <a:tcPr/>
                </a:tc>
                <a:tc>
                  <a:txBody>
                    <a:bodyPr/>
                    <a:lstStyle/>
                    <a:p>
                      <a:pPr algn="ctr"/>
                      <a:endParaRPr lang="ru-RU" sz="800" dirty="0"/>
                    </a:p>
                    <a:p>
                      <a:pPr algn="ctr"/>
                      <a:endParaRPr lang="ru-RU" sz="800" dirty="0"/>
                    </a:p>
                    <a:p>
                      <a:pPr algn="ctr"/>
                      <a:r>
                        <a:rPr lang="ru-RU" sz="800" dirty="0"/>
                        <a:t>1 100,0</a:t>
                      </a:r>
                    </a:p>
                  </a:txBody>
                  <a:tcPr/>
                </a:tc>
                <a:tc>
                  <a:txBody>
                    <a:bodyPr/>
                    <a:lstStyle/>
                    <a:p>
                      <a:pPr algn="ctr"/>
                      <a:endParaRPr lang="ru-RU" sz="800" dirty="0"/>
                    </a:p>
                    <a:p>
                      <a:pPr algn="ctr"/>
                      <a:endParaRPr lang="ru-RU" sz="800" dirty="0"/>
                    </a:p>
                    <a:p>
                      <a:pPr algn="ctr"/>
                      <a:r>
                        <a:rPr lang="ru-RU" sz="800" dirty="0"/>
                        <a:t>1 100,0</a:t>
                      </a:r>
                    </a:p>
                  </a:txBody>
                  <a:tcPr/>
                </a:tc>
                <a:extLst>
                  <a:ext uri="{0D108BD9-81ED-4DB2-BD59-A6C34878D82A}">
                    <a16:rowId xmlns:a16="http://schemas.microsoft.com/office/drawing/2014/main" val="4072281943"/>
                  </a:ext>
                </a:extLst>
              </a:tr>
              <a:tr h="1683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Выравнивание бюджетной обеспеченности бюджетов поселений района. Создание условий для эффективного и ответственного управления муниципальными финансами, повышения устойчивости бюджетов муниципальных образований – сельских поселений в Соболевском муниципальном районе</a:t>
                      </a:r>
                    </a:p>
                  </a:txBody>
                  <a:tcPr/>
                </a:tc>
                <a:tc>
                  <a:txBody>
                    <a:bodyPr/>
                    <a:lstStyle/>
                    <a:p>
                      <a:pPr algn="ctr"/>
                      <a:endParaRPr lang="ru-RU" sz="800" dirty="0"/>
                    </a:p>
                    <a:p>
                      <a:pPr algn="ctr"/>
                      <a:endParaRPr lang="ru-RU" sz="800" dirty="0"/>
                    </a:p>
                    <a:p>
                      <a:pPr algn="ctr"/>
                      <a:endParaRPr lang="ru-RU" sz="800" dirty="0"/>
                    </a:p>
                    <a:p>
                      <a:pPr algn="ctr"/>
                      <a:endParaRPr lang="ru-RU" sz="800" dirty="0"/>
                    </a:p>
                    <a:p>
                      <a:pPr algn="ctr"/>
                      <a:endParaRPr lang="ru-RU" sz="800" dirty="0"/>
                    </a:p>
                    <a:p>
                      <a:pPr algn="ctr"/>
                      <a:endParaRPr lang="ru-RU" sz="800" dirty="0"/>
                    </a:p>
                    <a:p>
                      <a:pPr algn="ctr"/>
                      <a:r>
                        <a:rPr lang="ru-RU" sz="800" dirty="0"/>
                        <a:t>100 150,2</a:t>
                      </a:r>
                    </a:p>
                  </a:txBody>
                  <a:tcPr/>
                </a:tc>
                <a:tc>
                  <a:txBody>
                    <a:bodyPr/>
                    <a:lstStyle/>
                    <a:p>
                      <a:pPr algn="ctr"/>
                      <a:endParaRPr lang="ru-RU" sz="800" dirty="0"/>
                    </a:p>
                    <a:p>
                      <a:pPr algn="ctr"/>
                      <a:endParaRPr lang="ru-RU" sz="800" dirty="0"/>
                    </a:p>
                    <a:p>
                      <a:pPr algn="ctr"/>
                      <a:endParaRPr lang="ru-RU" sz="800" dirty="0"/>
                    </a:p>
                    <a:p>
                      <a:pPr algn="ctr"/>
                      <a:endParaRPr lang="ru-RU" sz="800" dirty="0"/>
                    </a:p>
                    <a:p>
                      <a:pPr algn="ctr"/>
                      <a:endParaRPr lang="ru-RU" sz="800" dirty="0"/>
                    </a:p>
                    <a:p>
                      <a:pPr algn="ctr"/>
                      <a:endParaRPr lang="ru-RU" sz="800" dirty="0"/>
                    </a:p>
                    <a:p>
                      <a:pPr algn="ctr"/>
                      <a:r>
                        <a:rPr lang="ru-RU" sz="800" dirty="0"/>
                        <a:t>100 150,2</a:t>
                      </a:r>
                    </a:p>
                  </a:txBody>
                  <a:tcPr/>
                </a:tc>
                <a:tc>
                  <a:txBody>
                    <a:bodyPr/>
                    <a:lstStyle/>
                    <a:p>
                      <a:pPr algn="ctr"/>
                      <a:endParaRPr lang="ru-RU" sz="800" dirty="0"/>
                    </a:p>
                    <a:p>
                      <a:pPr algn="ctr"/>
                      <a:endParaRPr lang="ru-RU" sz="800" dirty="0"/>
                    </a:p>
                    <a:p>
                      <a:pPr algn="ctr"/>
                      <a:endParaRPr lang="ru-RU" sz="800" dirty="0"/>
                    </a:p>
                    <a:p>
                      <a:pPr algn="ctr"/>
                      <a:endParaRPr lang="ru-RU" sz="800" dirty="0"/>
                    </a:p>
                    <a:p>
                      <a:pPr algn="ctr"/>
                      <a:endParaRPr lang="ru-RU" sz="800" dirty="0"/>
                    </a:p>
                    <a:p>
                      <a:pPr algn="ctr"/>
                      <a:endParaRPr lang="ru-RU" sz="800" dirty="0"/>
                    </a:p>
                    <a:p>
                      <a:pPr algn="ctr"/>
                      <a:r>
                        <a:rPr lang="ru-RU" sz="800" dirty="0"/>
                        <a:t>100 150,2</a:t>
                      </a:r>
                    </a:p>
                  </a:txBody>
                  <a:tcPr/>
                </a:tc>
                <a:extLst>
                  <a:ext uri="{0D108BD9-81ED-4DB2-BD59-A6C34878D82A}">
                    <a16:rowId xmlns:a16="http://schemas.microsoft.com/office/drawing/2014/main" val="2008941004"/>
                  </a:ext>
                </a:extLst>
              </a:tr>
              <a:tr h="324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Обеспечение реализации муниципальной программы</a:t>
                      </a:r>
                    </a:p>
                  </a:txBody>
                  <a:tcPr/>
                </a:tc>
                <a:tc>
                  <a:txBody>
                    <a:bodyPr/>
                    <a:lstStyle/>
                    <a:p>
                      <a:pPr algn="ctr"/>
                      <a:r>
                        <a:rPr lang="ru-RU" sz="800" dirty="0"/>
                        <a:t>14 054,6</a:t>
                      </a:r>
                    </a:p>
                  </a:txBody>
                  <a:tcPr/>
                </a:tc>
                <a:tc>
                  <a:txBody>
                    <a:bodyPr/>
                    <a:lstStyle/>
                    <a:p>
                      <a:pPr algn="ctr"/>
                      <a:r>
                        <a:rPr lang="ru-RU" sz="800" dirty="0"/>
                        <a:t>14 054,6</a:t>
                      </a:r>
                    </a:p>
                  </a:txBody>
                  <a:tcPr/>
                </a:tc>
                <a:tc>
                  <a:txBody>
                    <a:bodyPr/>
                    <a:lstStyle/>
                    <a:p>
                      <a:pPr algn="ctr"/>
                      <a:r>
                        <a:rPr lang="ru-RU" sz="800" dirty="0"/>
                        <a:t>14 054,6</a:t>
                      </a:r>
                    </a:p>
                  </a:txBody>
                  <a:tcPr/>
                </a:tc>
                <a:extLst>
                  <a:ext uri="{0D108BD9-81ED-4DB2-BD59-A6C34878D82A}">
                    <a16:rowId xmlns:a16="http://schemas.microsoft.com/office/drawing/2014/main" val="3221527906"/>
                  </a:ext>
                </a:extLst>
              </a:tr>
            </a:tbl>
          </a:graphicData>
        </a:graphic>
      </p:graphicFrame>
      <p:sp>
        <p:nvSpPr>
          <p:cNvPr id="5" name="TextBox 30">
            <a:extLst>
              <a:ext uri="{FF2B5EF4-FFF2-40B4-BE49-F238E27FC236}">
                <a16:creationId xmlns:a16="http://schemas.microsoft.com/office/drawing/2014/main" id="{0068F0CC-B419-4037-891D-4E372C55A2BE}"/>
              </a:ext>
            </a:extLst>
          </p:cNvPr>
          <p:cNvSpPr txBox="1">
            <a:spLocks noChangeArrowheads="1"/>
          </p:cNvSpPr>
          <p:nvPr/>
        </p:nvSpPr>
        <p:spPr bwMode="auto">
          <a:xfrm>
            <a:off x="8178523" y="1416019"/>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pic>
        <p:nvPicPr>
          <p:cNvPr id="1030" name="Picture 6" descr="Финансы рисунок картинка - 79 фото">
            <a:extLst>
              <a:ext uri="{FF2B5EF4-FFF2-40B4-BE49-F238E27FC236}">
                <a16:creationId xmlns:a16="http://schemas.microsoft.com/office/drawing/2014/main" id="{13BE747C-E860-4818-A4DB-2577F0A61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4835930"/>
            <a:ext cx="5868144" cy="2022070"/>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a:extLst>
              <a:ext uri="{FF2B5EF4-FFF2-40B4-BE49-F238E27FC236}">
                <a16:creationId xmlns:a16="http://schemas.microsoft.com/office/drawing/2014/main" id="{84B9B19B-789E-45BD-9D05-5D8C73D3E923}"/>
              </a:ext>
            </a:extLst>
          </p:cNvPr>
          <p:cNvSpPr/>
          <p:nvPr/>
        </p:nvSpPr>
        <p:spPr bwMode="auto">
          <a:xfrm>
            <a:off x="-828600" y="371052"/>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«Управление муниципальными финансами в Соболевском муниципальном районе Камчатского края»</a:t>
            </a:r>
          </a:p>
        </p:txBody>
      </p:sp>
    </p:spTree>
    <p:extLst>
      <p:ext uri="{BB962C8B-B14F-4D97-AF65-F5344CB8AC3E}">
        <p14:creationId xmlns:p14="http://schemas.microsoft.com/office/powerpoint/2010/main" val="30655998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a:extLst>
              <a:ext uri="{FF2B5EF4-FFF2-40B4-BE49-F238E27FC236}">
                <a16:creationId xmlns:a16="http://schemas.microsoft.com/office/drawing/2014/main" id="{7A76DCCB-A1AD-4255-A286-2F0845C8EFAD}"/>
              </a:ext>
            </a:extLst>
          </p:cNvPr>
          <p:cNvGraphicFramePr/>
          <p:nvPr>
            <p:extLst>
              <p:ext uri="{D42A27DB-BD31-4B8C-83A1-F6EECF244321}">
                <p14:modId xmlns:p14="http://schemas.microsoft.com/office/powerpoint/2010/main" val="2020410013"/>
              </p:ext>
            </p:extLst>
          </p:nvPr>
        </p:nvGraphicFramePr>
        <p:xfrm>
          <a:off x="117147" y="1393255"/>
          <a:ext cx="3795586" cy="49545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Таблица 7">
            <a:extLst>
              <a:ext uri="{FF2B5EF4-FFF2-40B4-BE49-F238E27FC236}">
                <a16:creationId xmlns:a16="http://schemas.microsoft.com/office/drawing/2014/main" id="{10B7F6E6-1162-4715-B48A-61819C9E0FB7}"/>
              </a:ext>
            </a:extLst>
          </p:cNvPr>
          <p:cNvGraphicFramePr>
            <a:graphicFrameLocks noGrp="1"/>
          </p:cNvGraphicFramePr>
          <p:nvPr>
            <p:extLst>
              <p:ext uri="{D42A27DB-BD31-4B8C-83A1-F6EECF244321}">
                <p14:modId xmlns:p14="http://schemas.microsoft.com/office/powerpoint/2010/main" val="581722216"/>
              </p:ext>
            </p:extLst>
          </p:nvPr>
        </p:nvGraphicFramePr>
        <p:xfrm>
          <a:off x="4211960" y="2057260"/>
          <a:ext cx="4814893" cy="1593840"/>
        </p:xfrm>
        <a:graphic>
          <a:graphicData uri="http://schemas.openxmlformats.org/drawingml/2006/table">
            <a:tbl>
              <a:tblPr firstRow="1" bandRow="1">
                <a:tableStyleId>{5C22544A-7EE6-4342-B048-85BDC9FD1C3A}</a:tableStyleId>
              </a:tblPr>
              <a:tblGrid>
                <a:gridCol w="2158210">
                  <a:extLst>
                    <a:ext uri="{9D8B030D-6E8A-4147-A177-3AD203B41FA5}">
                      <a16:colId xmlns:a16="http://schemas.microsoft.com/office/drawing/2014/main" val="1893045737"/>
                    </a:ext>
                  </a:extLst>
                </a:gridCol>
                <a:gridCol w="936104">
                  <a:extLst>
                    <a:ext uri="{9D8B030D-6E8A-4147-A177-3AD203B41FA5}">
                      <a16:colId xmlns:a16="http://schemas.microsoft.com/office/drawing/2014/main" val="1121749882"/>
                    </a:ext>
                  </a:extLst>
                </a:gridCol>
                <a:gridCol w="864096">
                  <a:extLst>
                    <a:ext uri="{9D8B030D-6E8A-4147-A177-3AD203B41FA5}">
                      <a16:colId xmlns:a16="http://schemas.microsoft.com/office/drawing/2014/main" val="2579859871"/>
                    </a:ext>
                  </a:extLst>
                </a:gridCol>
                <a:gridCol w="856483">
                  <a:extLst>
                    <a:ext uri="{9D8B030D-6E8A-4147-A177-3AD203B41FA5}">
                      <a16:colId xmlns:a16="http://schemas.microsoft.com/office/drawing/2014/main" val="3813189574"/>
                    </a:ext>
                  </a:extLst>
                </a:gridCol>
              </a:tblGrid>
              <a:tr h="324480">
                <a:tc>
                  <a:txBody>
                    <a:bodyPr/>
                    <a:lstStyle/>
                    <a:p>
                      <a:pPr algn="ctr"/>
                      <a:r>
                        <a:rPr lang="ru-RU" sz="1100" dirty="0"/>
                        <a:t>Подпрограмма</a:t>
                      </a:r>
                    </a:p>
                  </a:txBody>
                  <a:tcPr/>
                </a:tc>
                <a:tc>
                  <a:txBody>
                    <a:bodyPr/>
                    <a:lstStyle/>
                    <a:p>
                      <a:pPr algn="ctr"/>
                      <a:r>
                        <a:rPr lang="ru-RU" sz="1100" dirty="0"/>
                        <a:t>2024 год</a:t>
                      </a:r>
                    </a:p>
                  </a:txBody>
                  <a:tcPr/>
                </a:tc>
                <a:tc>
                  <a:txBody>
                    <a:bodyPr/>
                    <a:lstStyle/>
                    <a:p>
                      <a:pPr algn="ctr"/>
                      <a:r>
                        <a:rPr lang="ru-RU" sz="1100" dirty="0"/>
                        <a:t>2025 год</a:t>
                      </a:r>
                    </a:p>
                  </a:txBody>
                  <a:tcPr/>
                </a:tc>
                <a:tc>
                  <a:txBody>
                    <a:bodyPr/>
                    <a:lstStyle/>
                    <a:p>
                      <a:pPr algn="ctr"/>
                      <a:r>
                        <a:rPr lang="ru-RU" sz="1100" dirty="0"/>
                        <a:t>2026 год</a:t>
                      </a:r>
                    </a:p>
                  </a:txBody>
                  <a:tcPr/>
                </a:tc>
                <a:extLst>
                  <a:ext uri="{0D108BD9-81ED-4DB2-BD59-A6C34878D82A}">
                    <a16:rowId xmlns:a16="http://schemas.microsoft.com/office/drawing/2014/main" val="3888213321"/>
                  </a:ext>
                </a:extLst>
              </a:tr>
              <a:tr h="324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Молодежная политика Соболевского муниципального района</a:t>
                      </a:r>
                    </a:p>
                  </a:txBody>
                  <a:tcPr/>
                </a:tc>
                <a:tc>
                  <a:txBody>
                    <a:bodyPr/>
                    <a:lstStyle/>
                    <a:p>
                      <a:pPr algn="ctr"/>
                      <a:endParaRPr lang="ru-RU" sz="800" dirty="0"/>
                    </a:p>
                    <a:p>
                      <a:pPr algn="ctr"/>
                      <a:r>
                        <a:rPr lang="ru-RU" sz="800" dirty="0"/>
                        <a:t>1 900,0</a:t>
                      </a:r>
                    </a:p>
                  </a:txBody>
                  <a:tcPr/>
                </a:tc>
                <a:tc>
                  <a:txBody>
                    <a:bodyPr/>
                    <a:lstStyle/>
                    <a:p>
                      <a:pPr algn="ctr"/>
                      <a:endParaRPr lang="ru-RU" sz="800" dirty="0"/>
                    </a:p>
                    <a:p>
                      <a:pPr algn="ctr"/>
                      <a:r>
                        <a:rPr lang="ru-RU" sz="800" dirty="0"/>
                        <a:t>2 000,0</a:t>
                      </a:r>
                    </a:p>
                  </a:txBody>
                  <a:tcPr/>
                </a:tc>
                <a:tc>
                  <a:txBody>
                    <a:bodyPr/>
                    <a:lstStyle/>
                    <a:p>
                      <a:pPr algn="ctr"/>
                      <a:endParaRPr lang="ru-RU" sz="800" dirty="0"/>
                    </a:p>
                    <a:p>
                      <a:pPr algn="ctr"/>
                      <a:r>
                        <a:rPr lang="ru-RU" sz="800" dirty="0"/>
                        <a:t>2 100,0</a:t>
                      </a:r>
                    </a:p>
                  </a:txBody>
                  <a:tcPr/>
                </a:tc>
                <a:extLst>
                  <a:ext uri="{0D108BD9-81ED-4DB2-BD59-A6C34878D82A}">
                    <a16:rowId xmlns:a16="http://schemas.microsoft.com/office/drawing/2014/main" val="40722819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Привлечение квалифицированных кадров</a:t>
                      </a:r>
                    </a:p>
                  </a:txBody>
                  <a:tcPr/>
                </a:tc>
                <a:tc>
                  <a:txBody>
                    <a:bodyPr/>
                    <a:lstStyle/>
                    <a:p>
                      <a:pPr algn="ctr"/>
                      <a:r>
                        <a:rPr lang="ru-RU" sz="800" dirty="0"/>
                        <a:t>1 260,0</a:t>
                      </a:r>
                    </a:p>
                  </a:txBody>
                  <a:tcPr/>
                </a:tc>
                <a:tc>
                  <a:txBody>
                    <a:bodyPr/>
                    <a:lstStyle/>
                    <a:p>
                      <a:pPr algn="ctr"/>
                      <a:r>
                        <a:rPr lang="ru-RU" sz="800" dirty="0"/>
                        <a:t>1 386,0</a:t>
                      </a:r>
                    </a:p>
                  </a:txBody>
                  <a:tcPr/>
                </a:tc>
                <a:tc>
                  <a:txBody>
                    <a:bodyPr/>
                    <a:lstStyle/>
                    <a:p>
                      <a:pPr algn="ctr"/>
                      <a:r>
                        <a:rPr lang="ru-RU" sz="800" dirty="0"/>
                        <a:t>1 527,0</a:t>
                      </a:r>
                    </a:p>
                  </a:txBody>
                  <a:tcPr/>
                </a:tc>
                <a:extLst>
                  <a:ext uri="{0D108BD9-81ED-4DB2-BD59-A6C34878D82A}">
                    <a16:rowId xmlns:a16="http://schemas.microsoft.com/office/drawing/2014/main" val="2008941004"/>
                  </a:ext>
                </a:extLst>
              </a:tr>
              <a:tr h="324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i="1" dirty="0">
                          <a:solidFill>
                            <a:schemeClr val="tx1">
                              <a:lumMod val="85000"/>
                              <a:lumOff val="15000"/>
                            </a:schemeClr>
                          </a:solidFill>
                          <a:latin typeface="Times New Roman" pitchFamily="18" charset="0"/>
                          <a:cs typeface="Times New Roman" pitchFamily="18" charset="0"/>
                        </a:rPr>
                        <a:t>Поддержка семьи и детства</a:t>
                      </a:r>
                    </a:p>
                  </a:txBody>
                  <a:tcPr/>
                </a:tc>
                <a:tc>
                  <a:txBody>
                    <a:bodyPr/>
                    <a:lstStyle/>
                    <a:p>
                      <a:pPr algn="ctr"/>
                      <a:r>
                        <a:rPr lang="ru-RU" sz="800" dirty="0"/>
                        <a:t>930,0</a:t>
                      </a:r>
                    </a:p>
                  </a:txBody>
                  <a:tcPr/>
                </a:tc>
                <a:tc>
                  <a:txBody>
                    <a:bodyPr/>
                    <a:lstStyle/>
                    <a:p>
                      <a:pPr algn="ctr"/>
                      <a:r>
                        <a:rPr lang="ru-RU" sz="800" dirty="0"/>
                        <a:t>1032,0</a:t>
                      </a:r>
                    </a:p>
                  </a:txBody>
                  <a:tcPr/>
                </a:tc>
                <a:tc>
                  <a:txBody>
                    <a:bodyPr/>
                    <a:lstStyle/>
                    <a:p>
                      <a:pPr algn="ctr"/>
                      <a:r>
                        <a:rPr lang="ru-RU" sz="800" dirty="0"/>
                        <a:t>1 143,0</a:t>
                      </a:r>
                    </a:p>
                  </a:txBody>
                  <a:tcPr/>
                </a:tc>
                <a:extLst>
                  <a:ext uri="{0D108BD9-81ED-4DB2-BD59-A6C34878D82A}">
                    <a16:rowId xmlns:a16="http://schemas.microsoft.com/office/drawing/2014/main" val="3221527906"/>
                  </a:ext>
                </a:extLst>
              </a:tr>
            </a:tbl>
          </a:graphicData>
        </a:graphic>
      </p:graphicFrame>
      <p:sp>
        <p:nvSpPr>
          <p:cNvPr id="5" name="TextBox 30">
            <a:extLst>
              <a:ext uri="{FF2B5EF4-FFF2-40B4-BE49-F238E27FC236}">
                <a16:creationId xmlns:a16="http://schemas.microsoft.com/office/drawing/2014/main" id="{0068F0CC-B419-4037-891D-4E372C55A2BE}"/>
              </a:ext>
            </a:extLst>
          </p:cNvPr>
          <p:cNvSpPr txBox="1">
            <a:spLocks noChangeArrowheads="1"/>
          </p:cNvSpPr>
          <p:nvPr/>
        </p:nvSpPr>
        <p:spPr bwMode="auto">
          <a:xfrm>
            <a:off x="8172400" y="1777888"/>
            <a:ext cx="802191" cy="2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385" tIns="48193" rIns="96385" bIns="48193">
            <a:spAutoFit/>
          </a:bodyPr>
          <a:lstStyle>
            <a:lvl1pPr defTabSz="963613" eaLnBrk="0" hangingPunct="0">
              <a:defRPr>
                <a:solidFill>
                  <a:schemeClr val="tx1"/>
                </a:solidFill>
                <a:latin typeface="Arial" pitchFamily="34" charset="0"/>
              </a:defRPr>
            </a:lvl1pPr>
            <a:lvl2pPr marL="742950" indent="-285750" defTabSz="963613" eaLnBrk="0" hangingPunct="0">
              <a:defRPr>
                <a:solidFill>
                  <a:schemeClr val="tx1"/>
                </a:solidFill>
                <a:latin typeface="Arial" pitchFamily="34" charset="0"/>
              </a:defRPr>
            </a:lvl2pPr>
            <a:lvl3pPr marL="1143000" indent="-228600" defTabSz="963613" eaLnBrk="0" hangingPunct="0">
              <a:defRPr>
                <a:solidFill>
                  <a:schemeClr val="tx1"/>
                </a:solidFill>
                <a:latin typeface="Arial" pitchFamily="34" charset="0"/>
              </a:defRPr>
            </a:lvl3pPr>
            <a:lvl4pPr marL="1600200" indent="-228600" defTabSz="963613" eaLnBrk="0" hangingPunct="0">
              <a:defRPr>
                <a:solidFill>
                  <a:schemeClr val="tx1"/>
                </a:solidFill>
                <a:latin typeface="Arial" pitchFamily="34" charset="0"/>
              </a:defRPr>
            </a:lvl4pPr>
            <a:lvl5pPr marL="2057400" indent="-228600" defTabSz="963613" eaLnBrk="0" hangingPunct="0">
              <a:defRPr>
                <a:solidFill>
                  <a:schemeClr val="tx1"/>
                </a:solidFill>
                <a:latin typeface="Arial" pitchFamily="34" charset="0"/>
              </a:defRPr>
            </a:lvl5pPr>
            <a:lvl6pPr marL="2514600" indent="-228600" defTabSz="963613" eaLnBrk="0" fontAlgn="base" hangingPunct="0">
              <a:spcBef>
                <a:spcPct val="0"/>
              </a:spcBef>
              <a:spcAft>
                <a:spcPct val="0"/>
              </a:spcAft>
              <a:defRPr>
                <a:solidFill>
                  <a:schemeClr val="tx1"/>
                </a:solidFill>
                <a:latin typeface="Arial" pitchFamily="34" charset="0"/>
              </a:defRPr>
            </a:lvl6pPr>
            <a:lvl7pPr marL="2971800" indent="-228600" defTabSz="963613" eaLnBrk="0" fontAlgn="base" hangingPunct="0">
              <a:spcBef>
                <a:spcPct val="0"/>
              </a:spcBef>
              <a:spcAft>
                <a:spcPct val="0"/>
              </a:spcAft>
              <a:defRPr>
                <a:solidFill>
                  <a:schemeClr val="tx1"/>
                </a:solidFill>
                <a:latin typeface="Arial" pitchFamily="34" charset="0"/>
              </a:defRPr>
            </a:lvl7pPr>
            <a:lvl8pPr marL="3429000" indent="-228600" defTabSz="963613" eaLnBrk="0" fontAlgn="base" hangingPunct="0">
              <a:spcBef>
                <a:spcPct val="0"/>
              </a:spcBef>
              <a:spcAft>
                <a:spcPct val="0"/>
              </a:spcAft>
              <a:defRPr>
                <a:solidFill>
                  <a:schemeClr val="tx1"/>
                </a:solidFill>
                <a:latin typeface="Arial" pitchFamily="34" charset="0"/>
              </a:defRPr>
            </a:lvl8pPr>
            <a:lvl9pPr marL="3886200" indent="-228600" defTabSz="963613" eaLnBrk="0" fontAlgn="base" hangingPunct="0">
              <a:spcBef>
                <a:spcPct val="0"/>
              </a:spcBef>
              <a:spcAft>
                <a:spcPct val="0"/>
              </a:spcAft>
              <a:defRPr>
                <a:solidFill>
                  <a:schemeClr val="tx1"/>
                </a:solidFill>
                <a:latin typeface="Arial" pitchFamily="34" charset="0"/>
              </a:defRPr>
            </a:lvl9pPr>
          </a:lstStyle>
          <a:p>
            <a:pPr eaLnBrk="1" fontAlgn="base" latinLnBrk="0" hangingPunct="1">
              <a:spcBef>
                <a:spcPct val="0"/>
              </a:spcBef>
              <a:spcAft>
                <a:spcPct val="0"/>
              </a:spcAft>
            </a:pPr>
            <a:r>
              <a:rPr lang="ru-RU" sz="1000" dirty="0">
                <a:solidFill>
                  <a:srgbClr val="000000"/>
                </a:solidFill>
                <a:latin typeface="Verdana" pitchFamily="34" charset="0"/>
              </a:rPr>
              <a:t>тыс. руб.</a:t>
            </a:r>
            <a:endParaRPr lang="ru-RU" sz="1400" dirty="0">
              <a:solidFill>
                <a:srgbClr val="000000"/>
              </a:solidFill>
              <a:latin typeface="Verdana" pitchFamily="34" charset="0"/>
            </a:endParaRPr>
          </a:p>
        </p:txBody>
      </p:sp>
      <p:sp>
        <p:nvSpPr>
          <p:cNvPr id="9" name="Прямоугольник 8">
            <a:extLst>
              <a:ext uri="{FF2B5EF4-FFF2-40B4-BE49-F238E27FC236}">
                <a16:creationId xmlns:a16="http://schemas.microsoft.com/office/drawing/2014/main" id="{6F60A091-A3FA-4445-941B-B9A890490FF4}"/>
              </a:ext>
            </a:extLst>
          </p:cNvPr>
          <p:cNvSpPr/>
          <p:nvPr/>
        </p:nvSpPr>
        <p:spPr bwMode="auto">
          <a:xfrm>
            <a:off x="-540568" y="443238"/>
            <a:ext cx="9684568"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23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Муниципальная программа Соболевского муниципального района «Развитие Соболевского муниципального района Камчатского края в области молодежной политики, поддержки семьи и детства, привлечения квалифицированных кадров»</a:t>
            </a:r>
          </a:p>
        </p:txBody>
      </p:sp>
      <p:pic>
        <p:nvPicPr>
          <p:cNvPr id="2050" name="Picture 2" descr="Социальная поддержка семьи и детей">
            <a:extLst>
              <a:ext uri="{FF2B5EF4-FFF2-40B4-BE49-F238E27FC236}">
                <a16:creationId xmlns:a16="http://schemas.microsoft.com/office/drawing/2014/main" id="{9E43EBFD-FF2F-4080-9152-CC6B9B994BB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441"/>
          <a:stretch/>
        </p:blipFill>
        <p:spPr bwMode="auto">
          <a:xfrm>
            <a:off x="6948264" y="3679256"/>
            <a:ext cx="2195736" cy="1754966"/>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8A3E809A-83F3-4D59-818B-D480EF96B7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4542554"/>
            <a:ext cx="3240360" cy="1872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93925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www.privacyitalia.eu/wp-content/uploads/2017/01/contatti.jpg"/>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1131" r="5010"/>
          <a:stretch/>
        </p:blipFill>
        <p:spPr bwMode="auto">
          <a:xfrm>
            <a:off x="77638" y="0"/>
            <a:ext cx="8997351" cy="68133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Объект 3"/>
          <p:cNvSpPr>
            <a:spLocks noGrp="1"/>
          </p:cNvSpPr>
          <p:nvPr>
            <p:ph idx="4294967295"/>
          </p:nvPr>
        </p:nvSpPr>
        <p:spPr>
          <a:xfrm>
            <a:off x="298450" y="922338"/>
            <a:ext cx="8512175" cy="51149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pPr marL="0" indent="0">
              <a:buFont typeface="Arial" charset="0"/>
              <a:buNone/>
              <a:defRPr/>
            </a:pPr>
            <a:r>
              <a:rPr lang="ru-RU" b="1" i="1" dirty="0">
                <a:solidFill>
                  <a:srgbClr val="000000"/>
                </a:solidFill>
                <a:latin typeface="Times New Roman" pitchFamily="18" charset="0"/>
                <a:cs typeface="Arial" charset="0"/>
              </a:rPr>
              <a:t>Администрация Соболевского муниципального района</a:t>
            </a:r>
          </a:p>
          <a:p>
            <a:pPr>
              <a:buFont typeface="Arial" charset="0"/>
              <a:buChar char="•"/>
              <a:defRPr/>
            </a:pPr>
            <a:r>
              <a:rPr lang="ru-RU" dirty="0">
                <a:solidFill>
                  <a:srgbClr val="000000"/>
                </a:solidFill>
                <a:latin typeface="Times New Roman" pitchFamily="18" charset="0"/>
                <a:cs typeface="Times New Roman" pitchFamily="18" charset="0"/>
              </a:rPr>
              <a:t>684200, Камчатский край, Соболевский район, с.</a:t>
            </a:r>
            <a:r>
              <a:rPr lang="en-US" dirty="0">
                <a:solidFill>
                  <a:srgbClr val="000000"/>
                </a:solidFill>
                <a:latin typeface="Times New Roman" pitchFamily="18" charset="0"/>
                <a:cs typeface="Times New Roman" pitchFamily="18" charset="0"/>
              </a:rPr>
              <a:t> </a:t>
            </a:r>
            <a:r>
              <a:rPr lang="ru-RU" dirty="0">
                <a:solidFill>
                  <a:srgbClr val="000000"/>
                </a:solidFill>
                <a:latin typeface="Times New Roman" pitchFamily="18" charset="0"/>
                <a:cs typeface="Times New Roman" pitchFamily="18" charset="0"/>
              </a:rPr>
              <a:t>Соболево,  </a:t>
            </a:r>
            <a:r>
              <a:rPr lang="en-US" dirty="0">
                <a:solidFill>
                  <a:srgbClr val="000000"/>
                </a:solidFill>
                <a:latin typeface="Times New Roman" pitchFamily="18" charset="0"/>
                <a:cs typeface="Times New Roman" pitchFamily="18" charset="0"/>
              </a:rPr>
              <a:t>  </a:t>
            </a:r>
            <a:r>
              <a:rPr lang="ru-RU" dirty="0">
                <a:solidFill>
                  <a:srgbClr val="000000"/>
                </a:solidFill>
                <a:latin typeface="Times New Roman" pitchFamily="18" charset="0"/>
                <a:cs typeface="Times New Roman" pitchFamily="18" charset="0"/>
              </a:rPr>
              <a:t>ул. Советская, 23 </a:t>
            </a:r>
          </a:p>
          <a:p>
            <a:pPr>
              <a:buFont typeface="Arial" charset="0"/>
              <a:buChar char="•"/>
              <a:defRPr/>
            </a:pPr>
            <a:r>
              <a:rPr lang="ru-RU" dirty="0">
                <a:solidFill>
                  <a:srgbClr val="000000"/>
                </a:solidFill>
                <a:latin typeface="Times New Roman" pitchFamily="18" charset="0"/>
                <a:cs typeface="Times New Roman" pitchFamily="18" charset="0"/>
              </a:rPr>
              <a:t>Электронный адрес: </a:t>
            </a:r>
            <a:br>
              <a:rPr lang="en-US" cap="all" dirty="0">
                <a:hlinkClick r:id="rId4"/>
              </a:rPr>
            </a:br>
            <a:r>
              <a:rPr lang="en-US" cap="all" dirty="0">
                <a:hlinkClick r:id="rId5"/>
              </a:rPr>
              <a:t>SOBOLEVOMR@SOBOLEVOMR.RU</a:t>
            </a:r>
            <a:endParaRPr lang="ru-RU" cap="all" dirty="0"/>
          </a:p>
          <a:p>
            <a:pPr>
              <a:buFont typeface="Arial" charset="0"/>
              <a:buChar char="•"/>
              <a:defRPr/>
            </a:pPr>
            <a:r>
              <a:rPr lang="ru-RU" dirty="0">
                <a:solidFill>
                  <a:srgbClr val="000000"/>
                </a:solidFill>
                <a:latin typeface="Times New Roman" pitchFamily="18" charset="0"/>
                <a:cs typeface="Times New Roman" pitchFamily="18" charset="0"/>
              </a:rPr>
              <a:t>Тел. </a:t>
            </a:r>
            <a:r>
              <a:rPr lang="en-US" dirty="0">
                <a:solidFill>
                  <a:srgbClr val="000000"/>
                </a:solidFill>
                <a:latin typeface="Times New Roman" pitchFamily="18" charset="0"/>
                <a:cs typeface="Times New Roman" pitchFamily="18" charset="0"/>
              </a:rPr>
              <a:t>8</a:t>
            </a:r>
            <a:r>
              <a:rPr lang="ru-RU" dirty="0">
                <a:solidFill>
                  <a:srgbClr val="000000"/>
                </a:solidFill>
                <a:latin typeface="Times New Roman" pitchFamily="18" charset="0"/>
                <a:cs typeface="Times New Roman" pitchFamily="18" charset="0"/>
              </a:rPr>
              <a:t> (</a:t>
            </a:r>
            <a:r>
              <a:rPr lang="en-US" dirty="0">
                <a:solidFill>
                  <a:srgbClr val="000000"/>
                </a:solidFill>
                <a:latin typeface="Times New Roman" pitchFamily="18" charset="0"/>
                <a:cs typeface="Times New Roman" pitchFamily="18" charset="0"/>
              </a:rPr>
              <a:t>415 36</a:t>
            </a:r>
            <a:r>
              <a:rPr lang="ru-RU" dirty="0">
                <a:solidFill>
                  <a:srgbClr val="000000"/>
                </a:solidFill>
                <a:latin typeface="Times New Roman" pitchFamily="18" charset="0"/>
                <a:cs typeface="Times New Roman" pitchFamily="18" charset="0"/>
              </a:rPr>
              <a:t>) </a:t>
            </a:r>
            <a:r>
              <a:rPr lang="en-US" dirty="0">
                <a:solidFill>
                  <a:srgbClr val="000000"/>
                </a:solidFill>
                <a:latin typeface="Times New Roman" pitchFamily="18" charset="0"/>
                <a:cs typeface="Times New Roman" pitchFamily="18" charset="0"/>
              </a:rPr>
              <a:t>3</a:t>
            </a:r>
            <a:r>
              <a:rPr lang="ru-RU" dirty="0">
                <a:solidFill>
                  <a:srgbClr val="000000"/>
                </a:solidFill>
                <a:latin typeface="Times New Roman" pitchFamily="18" charset="0"/>
                <a:cs typeface="Times New Roman" pitchFamily="18" charset="0"/>
              </a:rPr>
              <a:t>2-</a:t>
            </a:r>
            <a:r>
              <a:rPr lang="en-US" dirty="0">
                <a:solidFill>
                  <a:srgbClr val="000000"/>
                </a:solidFill>
                <a:latin typeface="Times New Roman" pitchFamily="18" charset="0"/>
                <a:cs typeface="Times New Roman" pitchFamily="18" charset="0"/>
              </a:rPr>
              <a:t>2</a:t>
            </a:r>
            <a:r>
              <a:rPr lang="ru-RU" dirty="0">
                <a:solidFill>
                  <a:srgbClr val="000000"/>
                </a:solidFill>
                <a:latin typeface="Times New Roman" pitchFamily="18" charset="0"/>
                <a:cs typeface="Times New Roman" pitchFamily="18" charset="0"/>
              </a:rPr>
              <a:t>-</a:t>
            </a:r>
            <a:r>
              <a:rPr lang="en-US" dirty="0">
                <a:solidFill>
                  <a:srgbClr val="000000"/>
                </a:solidFill>
                <a:latin typeface="Times New Roman" pitchFamily="18" charset="0"/>
                <a:cs typeface="Times New Roman" pitchFamily="18" charset="0"/>
              </a:rPr>
              <a:t>98</a:t>
            </a:r>
            <a:r>
              <a:rPr lang="ru-RU" dirty="0">
                <a:solidFill>
                  <a:srgbClr val="000000"/>
                </a:solidFill>
                <a:latin typeface="Times New Roman" pitchFamily="18" charset="0"/>
                <a:cs typeface="Times New Roman" pitchFamily="18" charset="0"/>
              </a:rPr>
              <a:t>, факс</a:t>
            </a:r>
            <a:r>
              <a:rPr lang="en-US" dirty="0">
                <a:solidFill>
                  <a:srgbClr val="000000"/>
                </a:solidFill>
                <a:latin typeface="Times New Roman" pitchFamily="18" charset="0"/>
                <a:cs typeface="Times New Roman" pitchFamily="18" charset="0"/>
              </a:rPr>
              <a:t>:</a:t>
            </a:r>
            <a:r>
              <a:rPr lang="ru-RU" dirty="0">
                <a:solidFill>
                  <a:srgbClr val="000000"/>
                </a:solidFill>
                <a:latin typeface="Times New Roman" pitchFamily="18" charset="0"/>
                <a:cs typeface="Times New Roman" pitchFamily="18" charset="0"/>
              </a:rPr>
              <a:t> </a:t>
            </a:r>
            <a:r>
              <a:rPr lang="en-US" dirty="0">
                <a:solidFill>
                  <a:srgbClr val="000000"/>
                </a:solidFill>
                <a:latin typeface="Times New Roman" pitchFamily="18" charset="0"/>
                <a:cs typeface="Times New Roman" pitchFamily="18" charset="0"/>
              </a:rPr>
              <a:t>8</a:t>
            </a:r>
            <a:r>
              <a:rPr lang="ru-RU" dirty="0">
                <a:solidFill>
                  <a:srgbClr val="000000"/>
                </a:solidFill>
                <a:latin typeface="Times New Roman" pitchFamily="18" charset="0"/>
                <a:cs typeface="Times New Roman" pitchFamily="18" charset="0"/>
              </a:rPr>
              <a:t> (415 36) 32-3-01</a:t>
            </a:r>
          </a:p>
          <a:p>
            <a:pPr marL="0" indent="0">
              <a:buFont typeface="Arial" charset="0"/>
              <a:buNone/>
              <a:defRPr/>
            </a:pPr>
            <a:endParaRPr lang="ru-RU" dirty="0">
              <a:solidFill>
                <a:srgbClr val="000000"/>
              </a:solidFill>
              <a:latin typeface="Times New Roman" pitchFamily="18" charset="0"/>
              <a:cs typeface="Arial" charset="0"/>
            </a:endParaRPr>
          </a:p>
          <a:p>
            <a:pPr marL="0" indent="0">
              <a:buFont typeface="Arial" charset="0"/>
              <a:buNone/>
              <a:defRPr/>
            </a:pPr>
            <a:r>
              <a:rPr lang="ru-RU" b="1" i="1" dirty="0">
                <a:solidFill>
                  <a:srgbClr val="000000"/>
                </a:solidFill>
                <a:latin typeface="Times New Roman" pitchFamily="18" charset="0"/>
                <a:cs typeface="Arial" charset="0"/>
              </a:rPr>
              <a:t>Комитет по бюджету и финансам администрации Соболевского муниципального района  </a:t>
            </a:r>
            <a:r>
              <a:rPr lang="ru-RU" sz="2300" b="1" i="1" dirty="0">
                <a:solidFill>
                  <a:srgbClr val="000000"/>
                </a:solidFill>
                <a:latin typeface="Times New Roman" pitchFamily="18" charset="0"/>
                <a:cs typeface="Arial" charset="0"/>
              </a:rPr>
              <a:t>      </a:t>
            </a:r>
            <a:r>
              <a:rPr lang="ru-RU" sz="2300" dirty="0">
                <a:solidFill>
                  <a:srgbClr val="000000"/>
                </a:solidFill>
                <a:latin typeface="Times New Roman" pitchFamily="18" charset="0"/>
                <a:cs typeface="Arial" charset="0"/>
              </a:rPr>
              <a:t>                   </a:t>
            </a:r>
          </a:p>
          <a:p>
            <a:pPr>
              <a:buFont typeface="Arial" charset="0"/>
              <a:buChar char="•"/>
              <a:defRPr/>
            </a:pPr>
            <a:r>
              <a:rPr lang="ru-RU" dirty="0">
                <a:solidFill>
                  <a:srgbClr val="000000"/>
                </a:solidFill>
                <a:latin typeface="Times New Roman" pitchFamily="18" charset="0"/>
                <a:cs typeface="Times New Roman" pitchFamily="18" charset="0"/>
              </a:rPr>
              <a:t>684200, Камчатский край, Соболевский район, с. Соболево, </a:t>
            </a:r>
            <a:r>
              <a:rPr lang="en-US" dirty="0">
                <a:solidFill>
                  <a:srgbClr val="000000"/>
                </a:solidFill>
                <a:latin typeface="Times New Roman" pitchFamily="18" charset="0"/>
                <a:cs typeface="Times New Roman" pitchFamily="18" charset="0"/>
              </a:rPr>
              <a:t>   </a:t>
            </a:r>
            <a:r>
              <a:rPr lang="ru-RU" dirty="0">
                <a:solidFill>
                  <a:srgbClr val="000000"/>
                </a:solidFill>
                <a:latin typeface="Times New Roman" pitchFamily="18" charset="0"/>
                <a:cs typeface="Times New Roman" pitchFamily="18" charset="0"/>
              </a:rPr>
              <a:t>ул. Советская, 23</a:t>
            </a:r>
          </a:p>
          <a:p>
            <a:pPr>
              <a:buFont typeface="Arial" charset="0"/>
              <a:buChar char="•"/>
              <a:defRPr/>
            </a:pPr>
            <a:r>
              <a:rPr lang="ru-RU" dirty="0">
                <a:solidFill>
                  <a:srgbClr val="000000"/>
                </a:solidFill>
                <a:latin typeface="Times New Roman" pitchFamily="18" charset="0"/>
                <a:cs typeface="Times New Roman" pitchFamily="18" charset="0"/>
              </a:rPr>
              <a:t>Тел. 8 (415 36) 32-0-34;факс:  8 (415 36) 32-4-34</a:t>
            </a:r>
          </a:p>
          <a:p>
            <a:pPr>
              <a:buFont typeface="Arial" charset="0"/>
              <a:buChar char="•"/>
              <a:defRPr/>
            </a:pPr>
            <a:r>
              <a:rPr lang="ru-RU" dirty="0">
                <a:solidFill>
                  <a:srgbClr val="000000"/>
                </a:solidFill>
                <a:latin typeface="Times New Roman" pitchFamily="18" charset="0"/>
                <a:cs typeface="Times New Roman" pitchFamily="18" charset="0"/>
              </a:rPr>
              <a:t>Электронный адрес: </a:t>
            </a:r>
            <a:r>
              <a:rPr lang="en-US" b="1" dirty="0">
                <a:solidFill>
                  <a:srgbClr val="000000"/>
                </a:solidFill>
                <a:latin typeface="Times New Roman" pitchFamily="18" charset="0"/>
                <a:cs typeface="Times New Roman" pitchFamily="18" charset="0"/>
                <a:hlinkClick r:id="rId6"/>
              </a:rPr>
              <a:t>srmo-fin</a:t>
            </a:r>
            <a:r>
              <a:rPr lang="ru-RU" b="1" dirty="0">
                <a:solidFill>
                  <a:srgbClr val="000000"/>
                </a:solidFill>
                <a:latin typeface="Times New Roman" pitchFamily="18" charset="0"/>
                <a:cs typeface="Times New Roman" pitchFamily="18" charset="0"/>
                <a:hlinkClick r:id="rId6"/>
              </a:rPr>
              <a:t>@</a:t>
            </a:r>
            <a:r>
              <a:rPr lang="en-US" b="1" dirty="0">
                <a:solidFill>
                  <a:srgbClr val="000000"/>
                </a:solidFill>
                <a:latin typeface="Times New Roman" pitchFamily="18" charset="0"/>
                <a:cs typeface="Times New Roman" pitchFamily="18" charset="0"/>
                <a:hlinkClick r:id="rId6"/>
              </a:rPr>
              <a:t>yandex</a:t>
            </a:r>
            <a:r>
              <a:rPr lang="ru-RU" b="1" dirty="0">
                <a:solidFill>
                  <a:srgbClr val="000000"/>
                </a:solidFill>
                <a:latin typeface="Times New Roman" pitchFamily="18" charset="0"/>
                <a:cs typeface="Times New Roman" pitchFamily="18" charset="0"/>
                <a:hlinkClick r:id="rId6"/>
              </a:rPr>
              <a:t>.</a:t>
            </a:r>
            <a:r>
              <a:rPr lang="en-US" b="1" dirty="0">
                <a:solidFill>
                  <a:srgbClr val="000000"/>
                </a:solidFill>
                <a:latin typeface="Times New Roman" pitchFamily="18" charset="0"/>
                <a:cs typeface="Times New Roman" pitchFamily="18" charset="0"/>
                <a:hlinkClick r:id="rId6"/>
              </a:rPr>
              <a:t>ru</a:t>
            </a:r>
            <a:r>
              <a:rPr lang="en-US" b="1" dirty="0">
                <a:solidFill>
                  <a:srgbClr val="000000"/>
                </a:solidFill>
                <a:latin typeface="Times New Roman" pitchFamily="18" charset="0"/>
                <a:cs typeface="Times New Roman" pitchFamily="18" charset="0"/>
              </a:rPr>
              <a:t> </a:t>
            </a:r>
            <a:endParaRPr lang="ru-RU" b="1" dirty="0">
              <a:solidFill>
                <a:srgbClr val="000000"/>
              </a:solidFill>
              <a:latin typeface="Times New Roman" pitchFamily="18" charset="0"/>
              <a:cs typeface="Times New Roman" pitchFamily="18" charset="0"/>
            </a:endParaRPr>
          </a:p>
        </p:txBody>
      </p:sp>
      <p:sp>
        <p:nvSpPr>
          <p:cNvPr id="45060" name="AutoShape 12" descr="ÐÐ°ÑÑÐ¸Ð½ÐºÐ¸ Ð¿Ð¾ Ð·Ð°Ð¿ÑÐ¾ÑÑ ÐºÐ°ÑÑÐ¸Ð½ÐºÐ¸ ÐºÐ¾Ð½ÑÐ°ÐºÑÐ½Ð¾Ð¹ Ð¸Ð½ÑÐ¾ÑÐ¼Ð°ÑÐ¸Ñ"/>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latinLnBrk="0">
              <a:spcBef>
                <a:spcPct val="0"/>
              </a:spcBef>
              <a:spcAft>
                <a:spcPct val="0"/>
              </a:spcAft>
            </a:pPr>
            <a:endParaRPr lang="ru-RU">
              <a:solidFill>
                <a:prstClr val="black"/>
              </a:solidFill>
              <a:latin typeface="Arial" pitchFamily="34" charset="0"/>
            </a:endParaRPr>
          </a:p>
        </p:txBody>
      </p:sp>
      <p:sp>
        <p:nvSpPr>
          <p:cNvPr id="45061" name="AutoShape 14" descr="ÐÐ°ÑÑÐ¸Ð½ÐºÐ¸ Ð¿Ð¾ Ð·Ð°Ð¿ÑÐ¾ÑÑ ÐºÐ°ÑÑÐ¸Ð½ÐºÐ¸ ÐºÐ¾Ð½ÑÐ°ÐºÑÐ½Ð¾Ð¹ Ð¸Ð½ÑÐ¾ÑÐ¼Ð°ÑÐ¸Ñ"/>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latinLnBrk="0">
              <a:spcBef>
                <a:spcPct val="0"/>
              </a:spcBef>
              <a:spcAft>
                <a:spcPct val="0"/>
              </a:spcAft>
            </a:pPr>
            <a:endParaRPr lang="ru-RU">
              <a:solidFill>
                <a:prstClr val="black"/>
              </a:solidFill>
              <a:latin typeface="Arial" pitchFamily="34" charset="0"/>
            </a:endParaRPr>
          </a:p>
        </p:txBody>
      </p:sp>
      <p:sp>
        <p:nvSpPr>
          <p:cNvPr id="45062" name="AutoShape 16" descr="ÐÐ°ÑÑÐ¸Ð½ÐºÐ¸ Ð¿Ð¾ Ð·Ð°Ð¿ÑÐ¾ÑÑ ÐºÐ°ÑÑÐ¸Ð½ÐºÐ¸ ÐºÐ¾Ð½ÑÐ°ÐºÑÐ½Ð¾Ð¹ Ð¸Ð½ÑÐ¾ÑÐ¼Ð°ÑÐ¸Ñ"/>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latinLnBrk="0">
              <a:spcBef>
                <a:spcPct val="0"/>
              </a:spcBef>
              <a:spcAft>
                <a:spcPct val="0"/>
              </a:spcAft>
            </a:pPr>
            <a:endParaRPr lang="ru-RU">
              <a:solidFill>
                <a:prstClr val="black"/>
              </a:solidFill>
              <a:latin typeface="Arial" pitchFamily="34" charset="0"/>
            </a:endParaRPr>
          </a:p>
        </p:txBody>
      </p:sp>
      <p:sp>
        <p:nvSpPr>
          <p:cNvPr id="45063" name="AutoShape 18" descr="ÐÐ°ÑÑÐ¸Ð½ÐºÐ¸ Ð¿Ð¾ Ð·Ð°Ð¿ÑÐ¾ÑÑ ÐºÐ°ÑÑÐ¸Ð½ÐºÐ¸ ÐºÐ¾Ð½ÑÐ°ÐºÑÐ½Ð¾Ð¹ Ð¸Ð½ÑÐ¾ÑÐ¼Ð°ÑÐ¸Ñ"/>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latinLnBrk="0">
              <a:spcBef>
                <a:spcPct val="0"/>
              </a:spcBef>
              <a:spcAft>
                <a:spcPct val="0"/>
              </a:spcAft>
            </a:pPr>
            <a:endParaRPr lang="ru-RU">
              <a:solidFill>
                <a:prstClr val="black"/>
              </a:solidFill>
              <a:latin typeface="Arial" pitchFamily="34" charset="0"/>
            </a:endParaRPr>
          </a:p>
        </p:txBody>
      </p:sp>
      <p:sp>
        <p:nvSpPr>
          <p:cNvPr id="45064" name="AutoShape 20" descr="ÐÐ¾ÑÐ¾Ð¶ÐµÐµ Ð¸Ð·Ð¾Ð±ÑÐ°Ð¶ÐµÐ½Ð¸Ðµ"/>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latinLnBrk="0">
              <a:spcBef>
                <a:spcPct val="0"/>
              </a:spcBef>
              <a:spcAft>
                <a:spcPct val="0"/>
              </a:spcAft>
            </a:pPr>
            <a:endParaRPr lang="ru-RU">
              <a:solidFill>
                <a:prstClr val="black"/>
              </a:solidFill>
              <a:latin typeface="Arial" pitchFamily="34" charset="0"/>
            </a:endParaRPr>
          </a:p>
        </p:txBody>
      </p:sp>
      <p:sp>
        <p:nvSpPr>
          <p:cNvPr id="11" name="Прямоугольник 10"/>
          <p:cNvSpPr/>
          <p:nvPr/>
        </p:nvSpPr>
        <p:spPr bwMode="auto">
          <a:xfrm>
            <a:off x="-859745" y="54391"/>
            <a:ext cx="10225136" cy="694198"/>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54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Контактная информация</a:t>
            </a:r>
          </a:p>
        </p:txBody>
      </p:sp>
    </p:spTree>
    <p:extLst>
      <p:ext uri="{BB962C8B-B14F-4D97-AF65-F5344CB8AC3E}">
        <p14:creationId xmlns:p14="http://schemas.microsoft.com/office/powerpoint/2010/main" val="3951492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a:extLst>
              <a:ext uri="{FF2B5EF4-FFF2-40B4-BE49-F238E27FC236}">
                <a16:creationId xmlns:a16="http://schemas.microsoft.com/office/drawing/2014/main" id="{23D34A41-A3CB-447A-BDE3-14FA5F0933E4}"/>
              </a:ext>
            </a:extLst>
          </p:cNvPr>
          <p:cNvPicPr/>
          <p:nvPr/>
        </p:nvPicPr>
        <p:blipFill rotWithShape="1">
          <a:blip r:embed="rId2">
            <a:extLst>
              <a:ext uri="{28A0092B-C50C-407E-A947-70E740481C1C}">
                <a14:useLocalDpi xmlns:a14="http://schemas.microsoft.com/office/drawing/2010/main" val="0"/>
              </a:ext>
            </a:extLst>
          </a:blip>
          <a:srcRect l="14285" t="7424" r="13043" b="47242"/>
          <a:stretch/>
        </p:blipFill>
        <p:spPr bwMode="auto">
          <a:xfrm>
            <a:off x="4319972" y="1329598"/>
            <a:ext cx="1549554" cy="155367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pic>
        <p:nvPicPr>
          <p:cNvPr id="17" name="Рисунок 16">
            <a:extLst>
              <a:ext uri="{FF2B5EF4-FFF2-40B4-BE49-F238E27FC236}">
                <a16:creationId xmlns:a16="http://schemas.microsoft.com/office/drawing/2014/main" id="{CB974A35-E930-44E1-A3A3-85FC7C9B0800}"/>
              </a:ext>
            </a:extLst>
          </p:cNvPr>
          <p:cNvPicPr/>
          <p:nvPr/>
        </p:nvPicPr>
        <p:blipFill rotWithShape="1">
          <a:blip r:embed="rId3" cstate="print">
            <a:extLst>
              <a:ext uri="{28A0092B-C50C-407E-A947-70E740481C1C}">
                <a14:useLocalDpi xmlns:a14="http://schemas.microsoft.com/office/drawing/2010/main" val="0"/>
              </a:ext>
            </a:extLst>
          </a:blip>
          <a:srcRect t="14581"/>
          <a:stretch/>
        </p:blipFill>
        <p:spPr bwMode="auto">
          <a:xfrm>
            <a:off x="3491880" y="2928795"/>
            <a:ext cx="1656184" cy="156015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2" name="Схема 1">
            <a:extLst>
              <a:ext uri="{FF2B5EF4-FFF2-40B4-BE49-F238E27FC236}">
                <a16:creationId xmlns:a16="http://schemas.microsoft.com/office/drawing/2014/main" id="{E7A8073D-459A-4F8F-B41E-826E3B172A77}"/>
              </a:ext>
            </a:extLst>
          </p:cNvPr>
          <p:cNvGraphicFramePr/>
          <p:nvPr>
            <p:extLst>
              <p:ext uri="{D42A27DB-BD31-4B8C-83A1-F6EECF244321}">
                <p14:modId xmlns:p14="http://schemas.microsoft.com/office/powerpoint/2010/main" val="2857436906"/>
              </p:ext>
            </p:extLst>
          </p:nvPr>
        </p:nvGraphicFramePr>
        <p:xfrm>
          <a:off x="539552" y="731837"/>
          <a:ext cx="8352928" cy="57935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Объект 12">
            <a:extLst>
              <a:ext uri="{FF2B5EF4-FFF2-40B4-BE49-F238E27FC236}">
                <a16:creationId xmlns:a16="http://schemas.microsoft.com/office/drawing/2014/main" id="{C84AC60B-9CB6-4AF1-B0DE-0ABDE78396BB}"/>
              </a:ext>
            </a:extLst>
          </p:cNvPr>
          <p:cNvSpPr>
            <a:spLocks noGrp="1"/>
          </p:cNvSpPr>
          <p:nvPr>
            <p:ph sz="half" idx="2"/>
          </p:nvPr>
        </p:nvSpPr>
        <p:spPr>
          <a:xfrm>
            <a:off x="311252" y="3282795"/>
            <a:ext cx="2314600" cy="974542"/>
          </a:xfrm>
        </p:spPr>
        <p:txBody>
          <a:bodyPr>
            <a:normAutofit/>
          </a:bodyPr>
          <a:lstStyle/>
          <a:p>
            <a:pPr marL="0" indent="0">
              <a:buNone/>
            </a:pPr>
            <a:r>
              <a:rPr lang="ru-RU" sz="900" dirty="0"/>
              <a:t>Бюджеты субъектов РФ</a:t>
            </a:r>
          </a:p>
          <a:p>
            <a:pPr marL="0" indent="0">
              <a:buNone/>
            </a:pPr>
            <a:endParaRPr lang="ru-RU" sz="900" dirty="0"/>
          </a:p>
          <a:p>
            <a:pPr marL="0" indent="0">
              <a:buNone/>
            </a:pPr>
            <a:r>
              <a:rPr lang="ru-RU" sz="900" dirty="0"/>
              <a:t>Бюджеты территориальных государственных внебюджетных фондов РФ</a:t>
            </a:r>
          </a:p>
        </p:txBody>
      </p:sp>
      <p:sp>
        <p:nvSpPr>
          <p:cNvPr id="14" name="Текст 13">
            <a:extLst>
              <a:ext uri="{FF2B5EF4-FFF2-40B4-BE49-F238E27FC236}">
                <a16:creationId xmlns:a16="http://schemas.microsoft.com/office/drawing/2014/main" id="{6A94486B-96F7-4F30-B5B0-38C536351E47}"/>
              </a:ext>
            </a:extLst>
          </p:cNvPr>
          <p:cNvSpPr>
            <a:spLocks noGrp="1"/>
          </p:cNvSpPr>
          <p:nvPr>
            <p:ph type="body" sz="quarter" idx="3"/>
          </p:nvPr>
        </p:nvSpPr>
        <p:spPr>
          <a:xfrm>
            <a:off x="6907127" y="1351709"/>
            <a:ext cx="1790017" cy="1288975"/>
          </a:xfrm>
        </p:spPr>
        <p:txBody>
          <a:bodyPr>
            <a:normAutofit lnSpcReduction="10000"/>
          </a:bodyPr>
          <a:lstStyle/>
          <a:p>
            <a:endParaRPr lang="ru-RU" sz="1200" b="0" dirty="0"/>
          </a:p>
          <a:p>
            <a:endParaRPr lang="ru-RU" sz="1200" b="0" dirty="0"/>
          </a:p>
          <a:p>
            <a:r>
              <a:rPr lang="ru-RU" sz="900" b="0" dirty="0"/>
              <a:t>Федеральный бюджет</a:t>
            </a:r>
          </a:p>
          <a:p>
            <a:endParaRPr lang="ru-RU" sz="1000" dirty="0"/>
          </a:p>
          <a:p>
            <a:endParaRPr lang="ru-RU" sz="1000" dirty="0"/>
          </a:p>
          <a:p>
            <a:r>
              <a:rPr lang="ru-RU" sz="900" b="0" dirty="0"/>
              <a:t>Бюджет государственных внебюджетных фондов</a:t>
            </a:r>
          </a:p>
          <a:p>
            <a:endParaRPr lang="ru-RU" sz="1200" dirty="0"/>
          </a:p>
        </p:txBody>
      </p:sp>
      <p:sp>
        <p:nvSpPr>
          <p:cNvPr id="15" name="Объект 14">
            <a:extLst>
              <a:ext uri="{FF2B5EF4-FFF2-40B4-BE49-F238E27FC236}">
                <a16:creationId xmlns:a16="http://schemas.microsoft.com/office/drawing/2014/main" id="{E326DCC1-F2D5-4DE4-898A-C20DA6EC4190}"/>
              </a:ext>
            </a:extLst>
          </p:cNvPr>
          <p:cNvSpPr>
            <a:spLocks noGrp="1"/>
          </p:cNvSpPr>
          <p:nvPr>
            <p:ph sz="quarter" idx="4"/>
          </p:nvPr>
        </p:nvSpPr>
        <p:spPr>
          <a:xfrm>
            <a:off x="6793904" y="4610256"/>
            <a:ext cx="2098576" cy="1500188"/>
          </a:xfrm>
        </p:spPr>
        <p:txBody>
          <a:bodyPr>
            <a:normAutofit/>
          </a:bodyPr>
          <a:lstStyle/>
          <a:p>
            <a:pPr marL="0" indent="0">
              <a:buNone/>
            </a:pPr>
            <a:r>
              <a:rPr lang="ru-RU" sz="900" dirty="0"/>
              <a:t>Бюджеты городских округов с внутригородским делением</a:t>
            </a:r>
          </a:p>
          <a:p>
            <a:pPr marL="0" indent="0">
              <a:buNone/>
            </a:pPr>
            <a:endParaRPr lang="ru-RU" sz="900" dirty="0"/>
          </a:p>
          <a:p>
            <a:pPr marL="0" indent="0">
              <a:buNone/>
            </a:pPr>
            <a:r>
              <a:rPr lang="ru-RU" sz="900" dirty="0"/>
              <a:t>Бюджеты внутригородских муниципальных образований</a:t>
            </a:r>
          </a:p>
          <a:p>
            <a:pPr marL="0" indent="0">
              <a:buNone/>
            </a:pPr>
            <a:endParaRPr lang="ru-RU" sz="900" dirty="0"/>
          </a:p>
          <a:p>
            <a:pPr marL="0" indent="0">
              <a:buNone/>
            </a:pPr>
            <a:r>
              <a:rPr lang="ru-RU" sz="900" dirty="0"/>
              <a:t>Бюджеты внутригородских районов</a:t>
            </a:r>
          </a:p>
          <a:p>
            <a:pPr marL="0" indent="0">
              <a:buNone/>
            </a:pPr>
            <a:endParaRPr lang="ru-RU" sz="900" dirty="0"/>
          </a:p>
          <a:p>
            <a:pPr marL="0" indent="0">
              <a:buNone/>
            </a:pPr>
            <a:r>
              <a:rPr lang="ru-RU" sz="900" dirty="0"/>
              <a:t>Бюджету муниципальных районов </a:t>
            </a:r>
          </a:p>
        </p:txBody>
      </p:sp>
      <p:sp>
        <p:nvSpPr>
          <p:cNvPr id="6" name="Текст 3">
            <a:extLst>
              <a:ext uri="{FF2B5EF4-FFF2-40B4-BE49-F238E27FC236}">
                <a16:creationId xmlns:a16="http://schemas.microsoft.com/office/drawing/2014/main" id="{61724BD9-1C7A-488E-90B9-3CA2EEE3F775}"/>
              </a:ext>
            </a:extLst>
          </p:cNvPr>
          <p:cNvSpPr txBox="1">
            <a:spLocks/>
          </p:cNvSpPr>
          <p:nvPr/>
        </p:nvSpPr>
        <p:spPr>
          <a:xfrm>
            <a:off x="6588224" y="4717016"/>
            <a:ext cx="1906489"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ru-RU" dirty="0"/>
          </a:p>
        </p:txBody>
      </p:sp>
      <p:sp>
        <p:nvSpPr>
          <p:cNvPr id="7" name="Текст 3">
            <a:extLst>
              <a:ext uri="{FF2B5EF4-FFF2-40B4-BE49-F238E27FC236}">
                <a16:creationId xmlns:a16="http://schemas.microsoft.com/office/drawing/2014/main" id="{C36447AD-620F-4D9C-944D-193004FA5386}"/>
              </a:ext>
            </a:extLst>
          </p:cNvPr>
          <p:cNvSpPr txBox="1">
            <a:spLocks/>
          </p:cNvSpPr>
          <p:nvPr/>
        </p:nvSpPr>
        <p:spPr>
          <a:xfrm>
            <a:off x="6444208" y="1168665"/>
            <a:ext cx="1906489"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ru-RU" dirty="0"/>
          </a:p>
        </p:txBody>
      </p:sp>
      <p:pic>
        <p:nvPicPr>
          <p:cNvPr id="22" name="Рисунок 21">
            <a:extLst>
              <a:ext uri="{FF2B5EF4-FFF2-40B4-BE49-F238E27FC236}">
                <a16:creationId xmlns:a16="http://schemas.microsoft.com/office/drawing/2014/main" id="{E1FA9194-9078-4BFC-A8DD-B53113F4899E}"/>
              </a:ext>
            </a:extLst>
          </p:cNvPr>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10152" t="18458" r="10603" b="23107"/>
          <a:stretch/>
        </p:blipFill>
        <p:spPr bwMode="auto">
          <a:xfrm>
            <a:off x="4319972" y="4579991"/>
            <a:ext cx="1537222" cy="154617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6" name="Соединитель: уступ 35">
            <a:extLst>
              <a:ext uri="{FF2B5EF4-FFF2-40B4-BE49-F238E27FC236}">
                <a16:creationId xmlns:a16="http://schemas.microsoft.com/office/drawing/2014/main" id="{9A9D2F2B-66F5-4EB3-84EF-C258D4B8C0E4}"/>
              </a:ext>
            </a:extLst>
          </p:cNvPr>
          <p:cNvCxnSpPr>
            <a:cxnSpLocks/>
          </p:cNvCxnSpPr>
          <p:nvPr/>
        </p:nvCxnSpPr>
        <p:spPr>
          <a:xfrm>
            <a:off x="6392515" y="2166992"/>
            <a:ext cx="532576" cy="113431"/>
          </a:xfrm>
          <a:prstGeom prst="bentConnector3">
            <a:avLst>
              <a:gd name="adj1" fmla="val 50000"/>
            </a:avLst>
          </a:prstGeom>
          <a:ln>
            <a:prstDash val="sysDash"/>
          </a:ln>
        </p:spPr>
        <p:style>
          <a:lnRef idx="1">
            <a:schemeClr val="accent3"/>
          </a:lnRef>
          <a:fillRef idx="0">
            <a:schemeClr val="accent3"/>
          </a:fillRef>
          <a:effectRef idx="0">
            <a:schemeClr val="accent3"/>
          </a:effectRef>
          <a:fontRef idx="minor">
            <a:schemeClr val="tx1"/>
          </a:fontRef>
        </p:style>
      </p:cxnSp>
      <p:cxnSp>
        <p:nvCxnSpPr>
          <p:cNvPr id="42" name="Соединитель: уступ 41">
            <a:extLst>
              <a:ext uri="{FF2B5EF4-FFF2-40B4-BE49-F238E27FC236}">
                <a16:creationId xmlns:a16="http://schemas.microsoft.com/office/drawing/2014/main" id="{751AB7F1-ACD0-4B45-BE59-50B4D4A8D8D2}"/>
              </a:ext>
            </a:extLst>
          </p:cNvPr>
          <p:cNvCxnSpPr>
            <a:cxnSpLocks/>
          </p:cNvCxnSpPr>
          <p:nvPr/>
        </p:nvCxnSpPr>
        <p:spPr>
          <a:xfrm flipV="1">
            <a:off x="6392515" y="1722729"/>
            <a:ext cx="523240" cy="121832"/>
          </a:xfrm>
          <a:prstGeom prst="bentConnector3">
            <a:avLst>
              <a:gd name="adj1" fmla="val 50000"/>
            </a:avLst>
          </a:prstGeom>
          <a:ln>
            <a:prstDash val="sysDash"/>
          </a:ln>
        </p:spPr>
        <p:style>
          <a:lnRef idx="1">
            <a:schemeClr val="accent3"/>
          </a:lnRef>
          <a:fillRef idx="0">
            <a:schemeClr val="accent3"/>
          </a:fillRef>
          <a:effectRef idx="0">
            <a:schemeClr val="accent3"/>
          </a:effectRef>
          <a:fontRef idx="minor">
            <a:schemeClr val="tx1"/>
          </a:fontRef>
        </p:style>
      </p:cxnSp>
      <p:cxnSp>
        <p:nvCxnSpPr>
          <p:cNvPr id="75" name="Соединитель: уступ 74">
            <a:extLst>
              <a:ext uri="{FF2B5EF4-FFF2-40B4-BE49-F238E27FC236}">
                <a16:creationId xmlns:a16="http://schemas.microsoft.com/office/drawing/2014/main" id="{03C3FBDA-CF97-4C35-8966-7E8560D3F3B2}"/>
              </a:ext>
            </a:extLst>
          </p:cNvPr>
          <p:cNvCxnSpPr>
            <a:cxnSpLocks/>
          </p:cNvCxnSpPr>
          <p:nvPr/>
        </p:nvCxnSpPr>
        <p:spPr>
          <a:xfrm flipV="1">
            <a:off x="2483768" y="3705722"/>
            <a:ext cx="561429" cy="128688"/>
          </a:xfrm>
          <a:prstGeom prst="bentConnector3">
            <a:avLst>
              <a:gd name="adj1" fmla="val 50000"/>
            </a:avLst>
          </a:prstGeom>
          <a:ln>
            <a:solidFill>
              <a:srgbClr val="008080"/>
            </a:solidFill>
            <a:prstDash val="sysDash"/>
          </a:ln>
        </p:spPr>
        <p:style>
          <a:lnRef idx="1">
            <a:schemeClr val="accent3"/>
          </a:lnRef>
          <a:fillRef idx="0">
            <a:schemeClr val="accent3"/>
          </a:fillRef>
          <a:effectRef idx="0">
            <a:schemeClr val="accent3"/>
          </a:effectRef>
          <a:fontRef idx="minor">
            <a:schemeClr val="tx1"/>
          </a:fontRef>
        </p:style>
      </p:cxnSp>
      <p:cxnSp>
        <p:nvCxnSpPr>
          <p:cNvPr id="76" name="Соединитель: уступ 75">
            <a:extLst>
              <a:ext uri="{FF2B5EF4-FFF2-40B4-BE49-F238E27FC236}">
                <a16:creationId xmlns:a16="http://schemas.microsoft.com/office/drawing/2014/main" id="{79203753-516C-4E9D-90A6-D51D7E77F5E2}"/>
              </a:ext>
            </a:extLst>
          </p:cNvPr>
          <p:cNvCxnSpPr>
            <a:cxnSpLocks/>
          </p:cNvCxnSpPr>
          <p:nvPr/>
        </p:nvCxnSpPr>
        <p:spPr>
          <a:xfrm>
            <a:off x="2471413" y="3362720"/>
            <a:ext cx="566305" cy="132560"/>
          </a:xfrm>
          <a:prstGeom prst="bentConnector3">
            <a:avLst>
              <a:gd name="adj1" fmla="val 50000"/>
            </a:avLst>
          </a:prstGeom>
          <a:ln>
            <a:solidFill>
              <a:srgbClr val="008080"/>
            </a:solidFill>
            <a:prstDash val="sysDash"/>
          </a:ln>
        </p:spPr>
        <p:style>
          <a:lnRef idx="1">
            <a:schemeClr val="accent5"/>
          </a:lnRef>
          <a:fillRef idx="0">
            <a:schemeClr val="accent5"/>
          </a:fillRef>
          <a:effectRef idx="0">
            <a:schemeClr val="accent5"/>
          </a:effectRef>
          <a:fontRef idx="minor">
            <a:schemeClr val="tx1"/>
          </a:fontRef>
        </p:style>
      </p:cxnSp>
      <p:sp>
        <p:nvSpPr>
          <p:cNvPr id="78" name="Текст 13">
            <a:extLst>
              <a:ext uri="{FF2B5EF4-FFF2-40B4-BE49-F238E27FC236}">
                <a16:creationId xmlns:a16="http://schemas.microsoft.com/office/drawing/2014/main" id="{12033563-4EED-4414-83BD-DB81AEA08E2F}"/>
              </a:ext>
            </a:extLst>
          </p:cNvPr>
          <p:cNvSpPr txBox="1">
            <a:spLocks/>
          </p:cNvSpPr>
          <p:nvPr/>
        </p:nvSpPr>
        <p:spPr>
          <a:xfrm>
            <a:off x="6623974" y="3988850"/>
            <a:ext cx="1790017" cy="551334"/>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ru-RU" sz="900" b="0" dirty="0"/>
              <a:t>Бюджеты городских округов</a:t>
            </a:r>
            <a:endParaRPr lang="ru-RU" sz="900" dirty="0"/>
          </a:p>
        </p:txBody>
      </p:sp>
      <p:sp>
        <p:nvSpPr>
          <p:cNvPr id="79" name="Объект 12">
            <a:extLst>
              <a:ext uri="{FF2B5EF4-FFF2-40B4-BE49-F238E27FC236}">
                <a16:creationId xmlns:a16="http://schemas.microsoft.com/office/drawing/2014/main" id="{F164F895-C9EF-47E7-AB3D-C0B5BF7F1092}"/>
              </a:ext>
            </a:extLst>
          </p:cNvPr>
          <p:cNvSpPr txBox="1">
            <a:spLocks/>
          </p:cNvSpPr>
          <p:nvPr/>
        </p:nvSpPr>
        <p:spPr>
          <a:xfrm>
            <a:off x="1699190" y="6320886"/>
            <a:ext cx="2314600" cy="414900"/>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ru-RU" sz="3400" dirty="0"/>
              <a:t>Бюджеты сельских поселений, входящих в состав муниципальных районов</a:t>
            </a:r>
          </a:p>
          <a:p>
            <a:pPr marL="0" indent="0">
              <a:buFont typeface="Arial" pitchFamily="34" charset="0"/>
              <a:buNone/>
            </a:pPr>
            <a:endParaRPr lang="ru-RU" sz="1100" dirty="0"/>
          </a:p>
        </p:txBody>
      </p:sp>
      <p:sp>
        <p:nvSpPr>
          <p:cNvPr id="80" name="Объект 12">
            <a:extLst>
              <a:ext uri="{FF2B5EF4-FFF2-40B4-BE49-F238E27FC236}">
                <a16:creationId xmlns:a16="http://schemas.microsoft.com/office/drawing/2014/main" id="{80DA69BF-0E57-4A09-8571-B8C21C8D86A3}"/>
              </a:ext>
            </a:extLst>
          </p:cNvPr>
          <p:cNvSpPr txBox="1">
            <a:spLocks/>
          </p:cNvSpPr>
          <p:nvPr/>
        </p:nvSpPr>
        <p:spPr>
          <a:xfrm>
            <a:off x="6516216" y="6259502"/>
            <a:ext cx="2314600" cy="4149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ru-RU" sz="1100" dirty="0"/>
              <a:t>Бюджеты городских поселений, входящих в состав муниципального района</a:t>
            </a:r>
          </a:p>
          <a:p>
            <a:pPr marL="0" indent="0">
              <a:buFont typeface="Arial" pitchFamily="34" charset="0"/>
              <a:buNone/>
            </a:pPr>
            <a:endParaRPr lang="ru-RU" sz="1100" dirty="0"/>
          </a:p>
        </p:txBody>
      </p:sp>
      <p:cxnSp>
        <p:nvCxnSpPr>
          <p:cNvPr id="81" name="Соединитель: уступ 80">
            <a:extLst>
              <a:ext uri="{FF2B5EF4-FFF2-40B4-BE49-F238E27FC236}">
                <a16:creationId xmlns:a16="http://schemas.microsoft.com/office/drawing/2014/main" id="{B5D8146A-EAC0-4256-BA22-6E202C1FA0A1}"/>
              </a:ext>
            </a:extLst>
          </p:cNvPr>
          <p:cNvCxnSpPr>
            <a:cxnSpLocks/>
          </p:cNvCxnSpPr>
          <p:nvPr/>
        </p:nvCxnSpPr>
        <p:spPr>
          <a:xfrm flipV="1">
            <a:off x="6084168" y="4424608"/>
            <a:ext cx="514910" cy="64343"/>
          </a:xfrm>
          <a:prstGeom prst="bentConnector3">
            <a:avLst>
              <a:gd name="adj1" fmla="val 50000"/>
            </a:avLst>
          </a:prstGeom>
          <a:ln>
            <a:prstDash val="sysDash"/>
          </a:ln>
        </p:spPr>
        <p:style>
          <a:lnRef idx="1">
            <a:schemeClr val="accent4"/>
          </a:lnRef>
          <a:fillRef idx="0">
            <a:schemeClr val="accent4"/>
          </a:fillRef>
          <a:effectRef idx="0">
            <a:schemeClr val="accent4"/>
          </a:effectRef>
          <a:fontRef idx="minor">
            <a:schemeClr val="tx1"/>
          </a:fontRef>
        </p:style>
      </p:cxnSp>
      <p:cxnSp>
        <p:nvCxnSpPr>
          <p:cNvPr id="85" name="Соединитель: уступ 84">
            <a:extLst>
              <a:ext uri="{FF2B5EF4-FFF2-40B4-BE49-F238E27FC236}">
                <a16:creationId xmlns:a16="http://schemas.microsoft.com/office/drawing/2014/main" id="{D1DF1173-C94F-4C28-B8DC-3682AF6A9F23}"/>
              </a:ext>
            </a:extLst>
          </p:cNvPr>
          <p:cNvCxnSpPr>
            <a:cxnSpLocks/>
          </p:cNvCxnSpPr>
          <p:nvPr/>
        </p:nvCxnSpPr>
        <p:spPr>
          <a:xfrm flipV="1">
            <a:off x="6444208" y="5280599"/>
            <a:ext cx="381666" cy="72453"/>
          </a:xfrm>
          <a:prstGeom prst="bentConnector3">
            <a:avLst>
              <a:gd name="adj1" fmla="val 50000"/>
            </a:avLst>
          </a:prstGeom>
          <a:ln>
            <a:prstDash val="sysDash"/>
          </a:ln>
        </p:spPr>
        <p:style>
          <a:lnRef idx="1">
            <a:schemeClr val="accent4"/>
          </a:lnRef>
          <a:fillRef idx="0">
            <a:schemeClr val="accent4"/>
          </a:fillRef>
          <a:effectRef idx="0">
            <a:schemeClr val="accent4"/>
          </a:effectRef>
          <a:fontRef idx="minor">
            <a:schemeClr val="tx1"/>
          </a:fontRef>
        </p:style>
      </p:cxnSp>
      <p:cxnSp>
        <p:nvCxnSpPr>
          <p:cNvPr id="90" name="Соединитель: уступ 89">
            <a:extLst>
              <a:ext uri="{FF2B5EF4-FFF2-40B4-BE49-F238E27FC236}">
                <a16:creationId xmlns:a16="http://schemas.microsoft.com/office/drawing/2014/main" id="{3AC1FF7A-632C-4384-9990-9BDEF0A7D034}"/>
              </a:ext>
            </a:extLst>
          </p:cNvPr>
          <p:cNvCxnSpPr>
            <a:cxnSpLocks/>
          </p:cNvCxnSpPr>
          <p:nvPr/>
        </p:nvCxnSpPr>
        <p:spPr>
          <a:xfrm>
            <a:off x="6012160" y="6348060"/>
            <a:ext cx="475001" cy="105234"/>
          </a:xfrm>
          <a:prstGeom prst="bentConnector3">
            <a:avLst>
              <a:gd name="adj1" fmla="val 50000"/>
            </a:avLst>
          </a:prstGeom>
          <a:ln>
            <a:prstDash val="sysDash"/>
          </a:ln>
        </p:spPr>
        <p:style>
          <a:lnRef idx="1">
            <a:schemeClr val="accent4"/>
          </a:lnRef>
          <a:fillRef idx="0">
            <a:schemeClr val="accent4"/>
          </a:fillRef>
          <a:effectRef idx="0">
            <a:schemeClr val="accent4"/>
          </a:effectRef>
          <a:fontRef idx="minor">
            <a:schemeClr val="tx1"/>
          </a:fontRef>
        </p:style>
      </p:cxnSp>
      <p:cxnSp>
        <p:nvCxnSpPr>
          <p:cNvPr id="91" name="Соединитель: уступ 90">
            <a:extLst>
              <a:ext uri="{FF2B5EF4-FFF2-40B4-BE49-F238E27FC236}">
                <a16:creationId xmlns:a16="http://schemas.microsoft.com/office/drawing/2014/main" id="{FBCAA0FF-B548-41F2-BE13-1AB861220173}"/>
              </a:ext>
            </a:extLst>
          </p:cNvPr>
          <p:cNvCxnSpPr>
            <a:cxnSpLocks/>
          </p:cNvCxnSpPr>
          <p:nvPr/>
        </p:nvCxnSpPr>
        <p:spPr>
          <a:xfrm flipV="1">
            <a:off x="3866379" y="6400677"/>
            <a:ext cx="489597" cy="81131"/>
          </a:xfrm>
          <a:prstGeom prst="bentConnector3">
            <a:avLst>
              <a:gd name="adj1" fmla="val 50000"/>
            </a:avLst>
          </a:prstGeom>
          <a:ln>
            <a:prstDash val="sysDash"/>
          </a:ln>
        </p:spPr>
        <p:style>
          <a:lnRef idx="1">
            <a:schemeClr val="accent4"/>
          </a:lnRef>
          <a:fillRef idx="0">
            <a:schemeClr val="accent4"/>
          </a:fillRef>
          <a:effectRef idx="0">
            <a:schemeClr val="accent4"/>
          </a:effectRef>
          <a:fontRef idx="minor">
            <a:schemeClr val="tx1"/>
          </a:fontRef>
        </p:style>
      </p:cxnSp>
      <p:cxnSp>
        <p:nvCxnSpPr>
          <p:cNvPr id="92" name="Соединитель: уступ 91">
            <a:extLst>
              <a:ext uri="{FF2B5EF4-FFF2-40B4-BE49-F238E27FC236}">
                <a16:creationId xmlns:a16="http://schemas.microsoft.com/office/drawing/2014/main" id="{14C74291-6F7C-4D4F-9F91-39667A68179F}"/>
              </a:ext>
            </a:extLst>
          </p:cNvPr>
          <p:cNvCxnSpPr>
            <a:cxnSpLocks/>
          </p:cNvCxnSpPr>
          <p:nvPr/>
        </p:nvCxnSpPr>
        <p:spPr>
          <a:xfrm flipV="1">
            <a:off x="6141320" y="5996017"/>
            <a:ext cx="616253" cy="85708"/>
          </a:xfrm>
          <a:prstGeom prst="bentConnector3">
            <a:avLst>
              <a:gd name="adj1" fmla="val 50000"/>
            </a:avLst>
          </a:prstGeom>
          <a:ln>
            <a:prstDash val="sysDash"/>
          </a:ln>
        </p:spPr>
        <p:style>
          <a:lnRef idx="1">
            <a:schemeClr val="accent4"/>
          </a:lnRef>
          <a:fillRef idx="0">
            <a:schemeClr val="accent4"/>
          </a:fillRef>
          <a:effectRef idx="0">
            <a:schemeClr val="accent4"/>
          </a:effectRef>
          <a:fontRef idx="minor">
            <a:schemeClr val="tx1"/>
          </a:fontRef>
        </p:style>
      </p:cxnSp>
      <p:cxnSp>
        <p:nvCxnSpPr>
          <p:cNvPr id="96" name="Соединитель: уступ 95">
            <a:extLst>
              <a:ext uri="{FF2B5EF4-FFF2-40B4-BE49-F238E27FC236}">
                <a16:creationId xmlns:a16="http://schemas.microsoft.com/office/drawing/2014/main" id="{26201F3F-CDB8-4DBF-8992-CDC868602B9C}"/>
              </a:ext>
            </a:extLst>
          </p:cNvPr>
          <p:cNvCxnSpPr>
            <a:cxnSpLocks/>
          </p:cNvCxnSpPr>
          <p:nvPr/>
        </p:nvCxnSpPr>
        <p:spPr>
          <a:xfrm>
            <a:off x="6298155" y="4718767"/>
            <a:ext cx="527719" cy="98640"/>
          </a:xfrm>
          <a:prstGeom prst="bentConnector3">
            <a:avLst>
              <a:gd name="adj1" fmla="val 50000"/>
            </a:avLst>
          </a:prstGeom>
          <a:ln>
            <a:prstDash val="sysDash"/>
          </a:ln>
        </p:spPr>
        <p:style>
          <a:lnRef idx="1">
            <a:schemeClr val="accent4"/>
          </a:lnRef>
          <a:fillRef idx="0">
            <a:schemeClr val="accent4"/>
          </a:fillRef>
          <a:effectRef idx="0">
            <a:schemeClr val="accent4"/>
          </a:effectRef>
          <a:fontRef idx="minor">
            <a:schemeClr val="tx1"/>
          </a:fontRef>
        </p:style>
      </p:cxnSp>
      <p:cxnSp>
        <p:nvCxnSpPr>
          <p:cNvPr id="97" name="Соединитель: уступ 96">
            <a:extLst>
              <a:ext uri="{FF2B5EF4-FFF2-40B4-BE49-F238E27FC236}">
                <a16:creationId xmlns:a16="http://schemas.microsoft.com/office/drawing/2014/main" id="{301116AD-D6AF-4EB9-B707-4103187DA9B9}"/>
              </a:ext>
            </a:extLst>
          </p:cNvPr>
          <p:cNvCxnSpPr>
            <a:cxnSpLocks/>
          </p:cNvCxnSpPr>
          <p:nvPr/>
        </p:nvCxnSpPr>
        <p:spPr>
          <a:xfrm>
            <a:off x="6397255" y="5581117"/>
            <a:ext cx="435513" cy="66136"/>
          </a:xfrm>
          <a:prstGeom prst="bentConnector3">
            <a:avLst>
              <a:gd name="adj1" fmla="val 50000"/>
            </a:avLst>
          </a:prstGeom>
          <a:ln>
            <a:prstDash val="sysDash"/>
          </a:ln>
        </p:spPr>
        <p:style>
          <a:lnRef idx="1">
            <a:schemeClr val="accent4"/>
          </a:lnRef>
          <a:fillRef idx="0">
            <a:schemeClr val="accent4"/>
          </a:fillRef>
          <a:effectRef idx="0">
            <a:schemeClr val="accent4"/>
          </a:effectRef>
          <a:fontRef idx="minor">
            <a:schemeClr val="tx1"/>
          </a:fontRef>
        </p:style>
      </p:cxnSp>
      <p:sp>
        <p:nvSpPr>
          <p:cNvPr id="27" name="Прямоугольник 26">
            <a:extLst>
              <a:ext uri="{FF2B5EF4-FFF2-40B4-BE49-F238E27FC236}">
                <a16:creationId xmlns:a16="http://schemas.microsoft.com/office/drawing/2014/main" id="{0EADD556-65A9-458B-A998-85F573865B3C}"/>
              </a:ext>
            </a:extLst>
          </p:cNvPr>
          <p:cNvSpPr/>
          <p:nvPr/>
        </p:nvSpPr>
        <p:spPr bwMode="auto">
          <a:xfrm>
            <a:off x="133106" y="44624"/>
            <a:ext cx="8896241"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48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Бюджетная система</a:t>
            </a:r>
          </a:p>
        </p:txBody>
      </p:sp>
    </p:spTree>
    <p:extLst>
      <p:ext uri="{BB962C8B-B14F-4D97-AF65-F5344CB8AC3E}">
        <p14:creationId xmlns:p14="http://schemas.microsoft.com/office/powerpoint/2010/main" val="1152247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ÐÐ¾ÑÐ¾Ð¶ÐµÐµ Ð¸Ð·Ð¾Ð±ÑÐ°Ð¶ÐµÐ½Ð¸Ð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901" y="4232052"/>
            <a:ext cx="1440160" cy="190579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3"/>
          <p:cNvSpPr>
            <a:spLocks noChangeArrowheads="1"/>
          </p:cNvSpPr>
          <p:nvPr/>
        </p:nvSpPr>
        <p:spPr bwMode="auto">
          <a:xfrm>
            <a:off x="107504" y="444500"/>
            <a:ext cx="9036496" cy="93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385" tIns="48193" rIns="96385" bIns="48193">
            <a:spAutoFit/>
          </a:bodyPr>
          <a:lstStyle/>
          <a:p>
            <a:pPr algn="ctr">
              <a:spcBef>
                <a:spcPct val="20000"/>
              </a:spcBef>
            </a:pPr>
            <a:endParaRPr lang="ru-RU" sz="1600" dirty="0">
              <a:solidFill>
                <a:srgbClr val="000000"/>
              </a:solidFill>
              <a:cs typeface="Times New Roman" pitchFamily="18" charset="0"/>
            </a:endParaRPr>
          </a:p>
          <a:p>
            <a:pPr algn="ctr">
              <a:spcBef>
                <a:spcPct val="20000"/>
              </a:spcBef>
            </a:pPr>
            <a:r>
              <a:rPr lang="ru-RU" sz="1600" dirty="0">
                <a:solidFill>
                  <a:srgbClr val="000000"/>
                </a:solidFill>
                <a:cs typeface="Times New Roman" pitchFamily="18" charset="0"/>
              </a:rPr>
              <a:t>Представляет собой деятельность по составлению проекта бюджета, его рассмотрению, </a:t>
            </a:r>
          </a:p>
          <a:p>
            <a:pPr algn="ctr">
              <a:spcBef>
                <a:spcPct val="20000"/>
              </a:spcBef>
            </a:pPr>
            <a:r>
              <a:rPr lang="ru-RU" sz="1600" dirty="0">
                <a:solidFill>
                  <a:srgbClr val="000000"/>
                </a:solidFill>
                <a:cs typeface="Times New Roman" pitchFamily="18" charset="0"/>
              </a:rPr>
              <a:t>утверждению, исполнению, составлению отчета об исполнении и его утверждению</a:t>
            </a:r>
          </a:p>
        </p:txBody>
      </p:sp>
      <p:graphicFrame>
        <p:nvGraphicFramePr>
          <p:cNvPr id="6" name="Схема 5"/>
          <p:cNvGraphicFramePr/>
          <p:nvPr>
            <p:extLst>
              <p:ext uri="{D42A27DB-BD31-4B8C-83A1-F6EECF244321}">
                <p14:modId xmlns:p14="http://schemas.microsoft.com/office/powerpoint/2010/main" val="4003290358"/>
              </p:ext>
            </p:extLst>
          </p:nvPr>
        </p:nvGraphicFramePr>
        <p:xfrm>
          <a:off x="3995936" y="141189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Прямоугольник 3"/>
          <p:cNvSpPr>
            <a:spLocks noChangeArrowheads="1"/>
          </p:cNvSpPr>
          <p:nvPr/>
        </p:nvSpPr>
        <p:spPr bwMode="auto">
          <a:xfrm>
            <a:off x="1043608" y="5013175"/>
            <a:ext cx="4960168" cy="3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385" tIns="48193" rIns="96385" bIns="48193">
            <a:spAutoFit/>
          </a:bodyPr>
          <a:lstStyle/>
          <a:p>
            <a:pPr algn="ctr">
              <a:spcBef>
                <a:spcPct val="20000"/>
              </a:spcBef>
            </a:pPr>
            <a:r>
              <a:rPr lang="ru-RU" sz="1600" dirty="0">
                <a:solidFill>
                  <a:srgbClr val="000000"/>
                </a:solidFill>
                <a:cs typeface="Times New Roman" pitchFamily="18" charset="0"/>
              </a:rPr>
              <a:t>Основы составления проекта районного бюджета </a:t>
            </a:r>
          </a:p>
        </p:txBody>
      </p:sp>
      <p:graphicFrame>
        <p:nvGraphicFramePr>
          <p:cNvPr id="8" name="Схема 7"/>
          <p:cNvGraphicFramePr/>
          <p:nvPr>
            <p:extLst>
              <p:ext uri="{D42A27DB-BD31-4B8C-83A1-F6EECF244321}">
                <p14:modId xmlns:p14="http://schemas.microsoft.com/office/powerpoint/2010/main" val="789042304"/>
              </p:ext>
            </p:extLst>
          </p:nvPr>
        </p:nvGraphicFramePr>
        <p:xfrm>
          <a:off x="683568" y="5356724"/>
          <a:ext cx="6096000" cy="12406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Выноска-облако 8"/>
          <p:cNvSpPr/>
          <p:nvPr/>
        </p:nvSpPr>
        <p:spPr>
          <a:xfrm>
            <a:off x="129746" y="1412776"/>
            <a:ext cx="4010206" cy="2448272"/>
          </a:xfrm>
          <a:prstGeom prst="cloudCallout">
            <a:avLst/>
          </a:prstGeom>
          <a:ln>
            <a:solidFill>
              <a:schemeClr val="accent1">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1" name="Прямоугольник 3"/>
          <p:cNvSpPr>
            <a:spLocks noChangeArrowheads="1"/>
          </p:cNvSpPr>
          <p:nvPr/>
        </p:nvSpPr>
        <p:spPr bwMode="auto">
          <a:xfrm rot="21007807">
            <a:off x="261420" y="1844967"/>
            <a:ext cx="3654443" cy="158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385" tIns="48193" rIns="96385" bIns="48193">
            <a:spAutoFit/>
          </a:bodyPr>
          <a:lstStyle/>
          <a:p>
            <a:pPr algn="ctr">
              <a:spcBef>
                <a:spcPct val="20000"/>
              </a:spcBef>
            </a:pPr>
            <a:r>
              <a:rPr lang="ru-RU" sz="900" dirty="0">
                <a:latin typeface="Times New Roman" pitchFamily="18" charset="0"/>
                <a:cs typeface="Times New Roman" pitchFamily="18" charset="0"/>
              </a:rPr>
              <a:t>Цели публичных слушаний по проекту бюджета: </a:t>
            </a:r>
          </a:p>
          <a:p>
            <a:pPr algn="ctr">
              <a:spcBef>
                <a:spcPct val="20000"/>
              </a:spcBef>
            </a:pPr>
            <a:r>
              <a:rPr lang="ru-RU" sz="900" dirty="0">
                <a:latin typeface="Times New Roman" pitchFamily="18" charset="0"/>
                <a:cs typeface="Times New Roman" pitchFamily="18" charset="0"/>
              </a:rPr>
              <a:t>- информирование жителей муниципального образования о </a:t>
            </a:r>
          </a:p>
          <a:p>
            <a:pPr algn="ctr">
              <a:spcBef>
                <a:spcPct val="20000"/>
              </a:spcBef>
            </a:pPr>
            <a:r>
              <a:rPr lang="ru-RU" sz="900" dirty="0">
                <a:latin typeface="Times New Roman" pitchFamily="18" charset="0"/>
                <a:cs typeface="Times New Roman" pitchFamily="18" charset="0"/>
              </a:rPr>
              <a:t>деятельности органов местного самоуправления; </a:t>
            </a:r>
          </a:p>
          <a:p>
            <a:pPr algn="ctr">
              <a:spcBef>
                <a:spcPct val="20000"/>
              </a:spcBef>
            </a:pPr>
            <a:r>
              <a:rPr lang="ru-RU" sz="900" dirty="0">
                <a:latin typeface="Times New Roman" pitchFamily="18" charset="0"/>
                <a:cs typeface="Times New Roman" pitchFamily="18" charset="0"/>
              </a:rPr>
              <a:t>- выяснение мнения граждан и их объединений по проектам решений </a:t>
            </a:r>
          </a:p>
          <a:p>
            <a:pPr algn="ctr">
              <a:spcBef>
                <a:spcPct val="20000"/>
              </a:spcBef>
            </a:pPr>
            <a:r>
              <a:rPr lang="ru-RU" sz="900" dirty="0">
                <a:latin typeface="Times New Roman" pitchFamily="18" charset="0"/>
                <a:cs typeface="Times New Roman" pitchFamily="18" charset="0"/>
              </a:rPr>
              <a:t>органов местного самоуправления и должностных </a:t>
            </a:r>
          </a:p>
          <a:p>
            <a:pPr algn="ctr">
              <a:spcBef>
                <a:spcPct val="20000"/>
              </a:spcBef>
            </a:pPr>
            <a:r>
              <a:rPr lang="ru-RU" sz="900" dirty="0">
                <a:latin typeface="Times New Roman" pitchFamily="18" charset="0"/>
                <a:cs typeface="Times New Roman" pitchFamily="18" charset="0"/>
              </a:rPr>
              <a:t>лиц местного самоуправления; </a:t>
            </a:r>
          </a:p>
          <a:p>
            <a:pPr marL="171450" indent="-171450" algn="ctr">
              <a:spcBef>
                <a:spcPct val="20000"/>
              </a:spcBef>
              <a:buFontTx/>
              <a:buChar char="-"/>
            </a:pPr>
            <a:r>
              <a:rPr lang="ru-RU" sz="900" dirty="0">
                <a:latin typeface="Times New Roman" pitchFamily="18" charset="0"/>
                <a:cs typeface="Times New Roman" pitchFamily="18" charset="0"/>
              </a:rPr>
              <a:t>предоставление жителям муниципального </a:t>
            </a:r>
          </a:p>
          <a:p>
            <a:pPr algn="ctr">
              <a:spcBef>
                <a:spcPct val="20000"/>
              </a:spcBef>
            </a:pPr>
            <a:r>
              <a:rPr lang="ru-RU" sz="900" dirty="0">
                <a:latin typeface="Times New Roman" pitchFamily="18" charset="0"/>
                <a:cs typeface="Times New Roman" pitchFamily="18" charset="0"/>
              </a:rPr>
              <a:t>образования возможности участвовать в выработке </a:t>
            </a:r>
          </a:p>
          <a:p>
            <a:pPr algn="ctr">
              <a:spcBef>
                <a:spcPct val="20000"/>
              </a:spcBef>
            </a:pPr>
            <a:r>
              <a:rPr lang="ru-RU" sz="900" dirty="0">
                <a:latin typeface="Times New Roman" pitchFamily="18" charset="0"/>
                <a:cs typeface="Times New Roman" pitchFamily="18" charset="0"/>
              </a:rPr>
              <a:t>решений по вопросам  местного значения.</a:t>
            </a:r>
            <a:r>
              <a:rPr lang="ru-RU" sz="1000" dirty="0">
                <a:latin typeface="Open Sans"/>
              </a:rPr>
              <a:t> </a:t>
            </a:r>
            <a:r>
              <a:rPr lang="ru-RU" sz="1000" dirty="0">
                <a:latin typeface="Times New Roman" pitchFamily="18" charset="0"/>
                <a:cs typeface="Times New Roman" pitchFamily="18" charset="0"/>
              </a:rPr>
              <a:t> </a:t>
            </a:r>
          </a:p>
        </p:txBody>
      </p:sp>
      <p:sp>
        <p:nvSpPr>
          <p:cNvPr id="10" name="Прямоугольник 9"/>
          <p:cNvSpPr/>
          <p:nvPr/>
        </p:nvSpPr>
        <p:spPr bwMode="auto">
          <a:xfrm>
            <a:off x="133106" y="44624"/>
            <a:ext cx="8896241"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48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Бюджетный процесс</a:t>
            </a:r>
          </a:p>
        </p:txBody>
      </p:sp>
    </p:spTree>
    <p:extLst>
      <p:ext uri="{BB962C8B-B14F-4D97-AF65-F5344CB8AC3E}">
        <p14:creationId xmlns:p14="http://schemas.microsoft.com/office/powerpoint/2010/main" val="1168774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0" name="Picture 10" descr="ÐÐ°ÑÑÐ¸Ð½ÐºÐ¸ Ð¿Ð¾ Ð·Ð°Ð¿ÑÐ¾ÑÑ ÑÐ±Ð°Ð»Ð°Ð½ÑÐ¸ÑÐ¾Ð²Ð°Ð½Ð½ÑÐ¹ Ð±ÑÐ´Ð¶ÐµÑ ÐºÐ°ÑÑÐ¸Ð½ÐºÐ¸"/>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6683" y="5801099"/>
            <a:ext cx="4109427" cy="1031362"/>
          </a:xfrm>
          <a:prstGeom prst="rect">
            <a:avLst/>
          </a:prstGeom>
          <a:noFill/>
          <a:extLst>
            <a:ext uri="{909E8E84-426E-40DD-AFC4-6F175D3DCCD1}">
              <a14:hiddenFill xmlns:a14="http://schemas.microsoft.com/office/drawing/2010/main">
                <a:solidFill>
                  <a:srgbClr val="FFFFFF"/>
                </a:solidFill>
              </a14:hiddenFill>
            </a:ext>
          </a:extLst>
        </p:spPr>
      </p:pic>
      <p:pic>
        <p:nvPicPr>
          <p:cNvPr id="40968" name="Picture 8" descr="ÐÐ°ÑÑÐ¸Ð½ÐºÐ¸ Ð¿Ð¾ Ð·Ð°Ð¿ÑÐ¾ÑÑ ÑÐ±Ð°Ð»Ð°Ð½ÑÐ¸ÑÐ¾Ð²Ð°Ð½Ð½ÑÐ¹ Ð±ÑÐ´Ð¶ÐµÑ ÐºÐ°ÑÑÐ¸Ð½ÐºÐ¸"/>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13748" y="5801098"/>
            <a:ext cx="4157054" cy="1031362"/>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6" descr="ÐÐ°ÑÑÐ¸Ð½ÐºÐ¸ Ð¿Ð¾ Ð·Ð°Ð¿ÑÐ¾ÑÑ ÑÐ±Ð°Ð»Ð°Ð½ÑÐ¸ÑÐ¾Ð²Ð°Ð½Ð½ÑÐ¹ Ð±ÑÐ´Ð¶ÐµÑ ÐºÐ°ÑÑÐ¸Ð½Ðº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687388"/>
            <a:ext cx="9109075"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620925" y="2204864"/>
            <a:ext cx="8487579" cy="523220"/>
          </a:xfrm>
          <a:prstGeom prst="rect">
            <a:avLst/>
          </a:prstGeom>
        </p:spPr>
        <p:txBody>
          <a:bodyPr>
            <a:spAutoFit/>
            <a:scene3d>
              <a:camera prst="orthographicFront"/>
              <a:lightRig rig="soft" dir="t">
                <a:rot lat="0" lon="0" rev="10800000"/>
              </a:lightRig>
            </a:scene3d>
            <a:sp3d>
              <a:bevelT w="27940" h="12700"/>
              <a:contourClr>
                <a:srgbClr val="DDDDDD"/>
              </a:contourClr>
            </a:sp3d>
          </a:bodyPr>
          <a:lstStyle/>
          <a:p>
            <a:pPr algn="ctr" fontAlgn="base" latinLnBrk="0">
              <a:spcBef>
                <a:spcPct val="0"/>
              </a:spcBef>
              <a:spcAft>
                <a:spcPct val="0"/>
              </a:spcAft>
              <a:defRPr/>
            </a:pPr>
            <a:r>
              <a:rPr lang="ru-RU" sz="1400" b="1" spc="150" dirty="0">
                <a:ln w="11430"/>
                <a:solidFill>
                  <a:srgbClr val="FFFF00"/>
                </a:solidFill>
                <a:effectLst>
                  <a:outerShdw blurRad="25400" algn="tl" rotWithShape="0">
                    <a:srgbClr val="000000">
                      <a:alpha val="43000"/>
                    </a:srgbClr>
                  </a:outerShdw>
                </a:effectLst>
                <a:latin typeface="Palatino Linotype" panose="02040502050505030304" pitchFamily="18" charset="0"/>
                <a:cs typeface="Times New Roman" panose="02020603050405020304" pitchFamily="18" charset="0"/>
              </a:rPr>
              <a:t>Доходы = Расходы</a:t>
            </a:r>
          </a:p>
          <a:p>
            <a:pPr algn="ctr" fontAlgn="base" latinLnBrk="0">
              <a:spcBef>
                <a:spcPct val="0"/>
              </a:spcBef>
              <a:spcAft>
                <a:spcPct val="0"/>
              </a:spcAft>
              <a:defRPr/>
            </a:pPr>
            <a:r>
              <a:rPr lang="ru-RU" sz="1400" b="1" spc="150" dirty="0">
                <a:ln w="11430"/>
                <a:solidFill>
                  <a:srgbClr val="FFFF00"/>
                </a:solidFill>
                <a:effectLst>
                  <a:outerShdw blurRad="25400" algn="tl" rotWithShape="0">
                    <a:srgbClr val="000000">
                      <a:alpha val="43000"/>
                    </a:srgbClr>
                  </a:outerShdw>
                </a:effectLst>
                <a:latin typeface="Palatino Linotype" panose="02040502050505030304" pitchFamily="18" charset="0"/>
                <a:cs typeface="Times New Roman" panose="02020603050405020304" pitchFamily="18" charset="0"/>
              </a:rPr>
              <a:t>СБАЛАНСИРОВАННЫЙ БЮДЖЕТ</a:t>
            </a:r>
          </a:p>
        </p:txBody>
      </p:sp>
      <p:sp>
        <p:nvSpPr>
          <p:cNvPr id="8" name="Прямоугольник 7"/>
          <p:cNvSpPr/>
          <p:nvPr/>
        </p:nvSpPr>
        <p:spPr>
          <a:xfrm>
            <a:off x="1259632" y="2069043"/>
            <a:ext cx="1206387" cy="307777"/>
          </a:xfrm>
          <a:prstGeom prst="rect">
            <a:avLst/>
          </a:prstGeom>
        </p:spPr>
        <p:txBody>
          <a:bodyPr>
            <a:spAutoFit/>
            <a:scene3d>
              <a:camera prst="orthographicFront"/>
              <a:lightRig rig="soft" dir="t">
                <a:rot lat="0" lon="0" rev="10800000"/>
              </a:lightRig>
            </a:scene3d>
            <a:sp3d>
              <a:bevelT w="27940" h="12700"/>
              <a:contourClr>
                <a:srgbClr val="DDDDDD"/>
              </a:contourClr>
            </a:sp3d>
          </a:bodyPr>
          <a:lstStyle/>
          <a:p>
            <a:pPr algn="ctr" fontAlgn="base" latinLnBrk="0">
              <a:spcBef>
                <a:spcPct val="0"/>
              </a:spcBef>
              <a:spcAft>
                <a:spcPct val="0"/>
              </a:spcAft>
              <a:defRPr/>
            </a:pPr>
            <a:r>
              <a:rPr lang="ru-RU" sz="1400" b="1" spc="150" dirty="0">
                <a:ln w="11430"/>
                <a:solidFill>
                  <a:srgbClr val="FFFF00"/>
                </a:solidFill>
                <a:effectLst>
                  <a:outerShdw blurRad="25400" algn="tl" rotWithShape="0">
                    <a:srgbClr val="000000">
                      <a:alpha val="43000"/>
                    </a:srgbClr>
                  </a:outerShdw>
                </a:effectLst>
                <a:latin typeface="Palatino Linotype" panose="02040502050505030304" pitchFamily="18" charset="0"/>
                <a:cs typeface="Times New Roman" panose="02020603050405020304" pitchFamily="18" charset="0"/>
              </a:rPr>
              <a:t>ДОХОДЫ</a:t>
            </a:r>
          </a:p>
        </p:txBody>
      </p:sp>
      <p:sp>
        <p:nvSpPr>
          <p:cNvPr id="9" name="Прямоугольник 8"/>
          <p:cNvSpPr/>
          <p:nvPr/>
        </p:nvSpPr>
        <p:spPr>
          <a:xfrm>
            <a:off x="6948263" y="2149173"/>
            <a:ext cx="1369031" cy="307777"/>
          </a:xfrm>
          <a:prstGeom prst="rect">
            <a:avLst/>
          </a:prstGeom>
        </p:spPr>
        <p:txBody>
          <a:bodyPr>
            <a:spAutoFit/>
            <a:scene3d>
              <a:camera prst="orthographicFront"/>
              <a:lightRig rig="soft" dir="t">
                <a:rot lat="0" lon="0" rev="10800000"/>
              </a:lightRig>
            </a:scene3d>
            <a:sp3d>
              <a:bevelT w="27940" h="12700"/>
              <a:contourClr>
                <a:srgbClr val="DDDDDD"/>
              </a:contourClr>
            </a:sp3d>
          </a:bodyPr>
          <a:lstStyle/>
          <a:p>
            <a:pPr algn="ctr" fontAlgn="base" latinLnBrk="0">
              <a:spcBef>
                <a:spcPct val="0"/>
              </a:spcBef>
              <a:spcAft>
                <a:spcPct val="0"/>
              </a:spcAft>
              <a:defRPr/>
            </a:pPr>
            <a:r>
              <a:rPr lang="ru-RU" sz="1400" b="1" spc="150" dirty="0">
                <a:ln w="11430"/>
                <a:solidFill>
                  <a:srgbClr val="FFFF00"/>
                </a:solidFill>
                <a:effectLst>
                  <a:outerShdw blurRad="25400" algn="tl" rotWithShape="0">
                    <a:srgbClr val="000000">
                      <a:alpha val="43000"/>
                    </a:srgbClr>
                  </a:outerShdw>
                </a:effectLst>
                <a:latin typeface="Palatino Linotype" panose="02040502050505030304" pitchFamily="18" charset="0"/>
                <a:cs typeface="Times New Roman" panose="02020603050405020304" pitchFamily="18" charset="0"/>
              </a:rPr>
              <a:t>РАСХОДЫ</a:t>
            </a:r>
          </a:p>
        </p:txBody>
      </p:sp>
      <p:sp>
        <p:nvSpPr>
          <p:cNvPr id="10" name="Горизонтальный свиток 9"/>
          <p:cNvSpPr/>
          <p:nvPr/>
        </p:nvSpPr>
        <p:spPr>
          <a:xfrm>
            <a:off x="467544" y="2636912"/>
            <a:ext cx="8538553" cy="757238"/>
          </a:xfrm>
          <a:prstGeom prst="horizontalScroll">
            <a:avLst/>
          </a:prstGeom>
          <a:solidFill>
            <a:schemeClr val="accent6">
              <a:lumMod val="40000"/>
              <a:lumOff val="60000"/>
            </a:schemeClr>
          </a:solidFill>
          <a:ln>
            <a:solidFill>
              <a:srgbClr val="EAEBDE">
                <a:lumMod val="50000"/>
              </a:srgbClr>
            </a:solid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algn="ctr" latinLnBrk="0">
              <a:defRPr/>
            </a:pPr>
            <a:r>
              <a:rPr lang="ru-RU" sz="2900" b="1" kern="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Palatino Linotype" panose="02040502050505030304" pitchFamily="18" charset="0"/>
              </a:rPr>
              <a:t>Доходы – Расходы = Дефицит (Профицит)</a:t>
            </a:r>
          </a:p>
          <a:p>
            <a:pPr algn="ctr" latinLnBrk="0">
              <a:defRPr/>
            </a:pPr>
            <a:endParaRPr lang="ru-RU" sz="800" b="1" kern="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Palatino Linotype" panose="02040502050505030304" pitchFamily="18" charset="0"/>
            </a:endParaRPr>
          </a:p>
        </p:txBody>
      </p:sp>
      <p:pic>
        <p:nvPicPr>
          <p:cNvPr id="1127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3752850"/>
            <a:ext cx="232410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3762375"/>
            <a:ext cx="23241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2663" y="3500438"/>
            <a:ext cx="1538287"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Прямоугольная выноска 14"/>
          <p:cNvSpPr/>
          <p:nvPr/>
        </p:nvSpPr>
        <p:spPr>
          <a:xfrm>
            <a:off x="276683" y="5131932"/>
            <a:ext cx="4109428" cy="669166"/>
          </a:xfrm>
          <a:prstGeom prst="wedgeRectCallout">
            <a:avLst>
              <a:gd name="adj1" fmla="val -20833"/>
              <a:gd name="adj2" fmla="val 69618"/>
            </a:avLst>
          </a:prstGeom>
          <a:solidFill>
            <a:srgbClr val="A8CDD7">
              <a:lumMod val="75000"/>
              <a:alpha val="46000"/>
            </a:srgbClr>
          </a:solidFill>
          <a:ln w="42500" cap="flat" cmpd="sng" algn="ctr">
            <a:noFill/>
            <a:prstDash val="solid"/>
          </a:ln>
          <a:effectLst/>
          <a:scene3d>
            <a:camera prst="orthographicFront"/>
            <a:lightRig rig="threePt" dir="t"/>
          </a:scene3d>
          <a:sp3d>
            <a:bevelT w="165100" prst="coolSlant"/>
          </a:sp3d>
        </p:spPr>
        <p:txBody>
          <a:bodyPr anchor="ctr"/>
          <a:lstStyle/>
          <a:p>
            <a:pPr algn="ctr" latinLnBrk="0">
              <a:defRPr/>
            </a:pPr>
            <a:r>
              <a:rPr lang="ru-RU" sz="1600" b="1" kern="0" dirty="0">
                <a:solidFill>
                  <a:sysClr val="windowText" lastClr="000000"/>
                </a:solidFill>
                <a:latin typeface="Palatino Linotype" panose="02040502050505030304" pitchFamily="18" charset="0"/>
                <a:cs typeface="Times New Roman" panose="02020603050405020304" pitchFamily="18" charset="0"/>
              </a:rPr>
              <a:t>ДЕФИЦИТ</a:t>
            </a:r>
          </a:p>
          <a:p>
            <a:pPr algn="ctr" latinLnBrk="0">
              <a:defRPr/>
            </a:pPr>
            <a:r>
              <a:rPr lang="ru-RU" sz="1600" b="1" kern="0" dirty="0">
                <a:solidFill>
                  <a:sysClr val="windowText" lastClr="000000"/>
                </a:solidFill>
                <a:latin typeface="Palatino Linotype" panose="02040502050505030304" pitchFamily="18" charset="0"/>
                <a:cs typeface="Times New Roman" panose="02020603050405020304" pitchFamily="18" charset="0"/>
              </a:rPr>
              <a:t>(расходы больше доходов)</a:t>
            </a:r>
          </a:p>
        </p:txBody>
      </p:sp>
      <p:sp>
        <p:nvSpPr>
          <p:cNvPr id="16" name="Прямоугольная выноска 15"/>
          <p:cNvSpPr/>
          <p:nvPr/>
        </p:nvSpPr>
        <p:spPr>
          <a:xfrm>
            <a:off x="4713748" y="5131932"/>
            <a:ext cx="4157054" cy="669166"/>
          </a:xfrm>
          <a:prstGeom prst="wedgeRectCallout">
            <a:avLst>
              <a:gd name="adj1" fmla="val -20355"/>
              <a:gd name="adj2" fmla="val 71017"/>
            </a:avLst>
          </a:prstGeom>
          <a:solidFill>
            <a:srgbClr val="FD9DB4">
              <a:alpha val="46000"/>
            </a:srgbClr>
          </a:solidFill>
          <a:ln w="42500" cap="flat" cmpd="sng" algn="ctr">
            <a:noFill/>
            <a:prstDash val="solid"/>
          </a:ln>
          <a:effectLst/>
          <a:scene3d>
            <a:camera prst="orthographicFront"/>
            <a:lightRig rig="threePt" dir="t"/>
          </a:scene3d>
          <a:sp3d>
            <a:bevelT w="165100" prst="coolSlant"/>
          </a:sp3d>
        </p:spPr>
        <p:txBody>
          <a:bodyPr anchor="ctr"/>
          <a:lstStyle/>
          <a:p>
            <a:pPr algn="ctr" latinLnBrk="0">
              <a:defRPr/>
            </a:pPr>
            <a:r>
              <a:rPr lang="ru-RU" sz="1600" b="1" kern="0" dirty="0">
                <a:solidFill>
                  <a:sysClr val="windowText" lastClr="000000"/>
                </a:solidFill>
                <a:latin typeface="Palatino Linotype" panose="02040502050505030304" pitchFamily="18" charset="0"/>
                <a:cs typeface="Times New Roman" panose="02020603050405020304" pitchFamily="18" charset="0"/>
              </a:rPr>
              <a:t>ПРОФИЦИТ</a:t>
            </a:r>
          </a:p>
          <a:p>
            <a:pPr algn="ctr" latinLnBrk="0">
              <a:defRPr/>
            </a:pPr>
            <a:r>
              <a:rPr lang="ru-RU" sz="1600" b="1" kern="0" dirty="0">
                <a:solidFill>
                  <a:sysClr val="windowText" lastClr="000000"/>
                </a:solidFill>
                <a:latin typeface="Palatino Linotype" panose="02040502050505030304" pitchFamily="18" charset="0"/>
                <a:cs typeface="Times New Roman" panose="02020603050405020304" pitchFamily="18" charset="0"/>
              </a:rPr>
              <a:t>(доходы больше расходов)</a:t>
            </a:r>
          </a:p>
        </p:txBody>
      </p:sp>
      <p:sp>
        <p:nvSpPr>
          <p:cNvPr id="17" name="Прямоугольник 16"/>
          <p:cNvSpPr/>
          <p:nvPr/>
        </p:nvSpPr>
        <p:spPr>
          <a:xfrm>
            <a:off x="179388" y="5876925"/>
            <a:ext cx="4217987" cy="892175"/>
          </a:xfrm>
          <a:prstGeom prst="rect">
            <a:avLst/>
          </a:prstGeom>
        </p:spPr>
        <p:txBody>
          <a:bodyPr>
            <a:spAutoFit/>
          </a:bodyPr>
          <a:lstStyle/>
          <a:p>
            <a:pPr algn="ctr" fontAlgn="base" latinLnBrk="0">
              <a:spcBef>
                <a:spcPct val="0"/>
              </a:spcBef>
              <a:spcAft>
                <a:spcPct val="0"/>
              </a:spcAft>
              <a:defRPr/>
            </a:pPr>
            <a:r>
              <a:rPr lang="ru-RU" sz="1300" b="1" dirty="0">
                <a:solidFill>
                  <a:srgbClr val="1F497D">
                    <a:lumMod val="60000"/>
                    <a:lumOff val="40000"/>
                  </a:srgbClr>
                </a:solidFill>
                <a:latin typeface="Palatino Linotype" panose="02040502050505030304" pitchFamily="18" charset="0"/>
              </a:rPr>
              <a:t>При превышении расходов над доходами принимается решение об источниках покрытия дефицита (например, использовать имеющиеся накопления, остатки, взять в долг).</a:t>
            </a:r>
          </a:p>
        </p:txBody>
      </p:sp>
      <p:sp>
        <p:nvSpPr>
          <p:cNvPr id="11284" name="Прямоугольник 17"/>
          <p:cNvSpPr>
            <a:spLocks noChangeArrowheads="1"/>
          </p:cNvSpPr>
          <p:nvPr/>
        </p:nvSpPr>
        <p:spPr bwMode="auto">
          <a:xfrm>
            <a:off x="4849813" y="5876925"/>
            <a:ext cx="41560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latinLnBrk="0">
              <a:spcBef>
                <a:spcPct val="0"/>
              </a:spcBef>
              <a:spcAft>
                <a:spcPct val="0"/>
              </a:spcAft>
            </a:pPr>
            <a:r>
              <a:rPr lang="ru-RU" sz="1300" b="1">
                <a:solidFill>
                  <a:srgbClr val="C0504D"/>
                </a:solidFill>
                <a:latin typeface="Palatino Linotype" pitchFamily="18" charset="0"/>
              </a:rPr>
              <a:t>При превышении доходов над расходами принимается решение, как их использовать (например, накапливать резервы, остатки, погашать долг).</a:t>
            </a:r>
          </a:p>
        </p:txBody>
      </p:sp>
      <p:pic>
        <p:nvPicPr>
          <p:cNvPr id="112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38" y="3500438"/>
            <a:ext cx="1538287"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Выгнутая вверх стрелка 20"/>
          <p:cNvSpPr/>
          <p:nvPr/>
        </p:nvSpPr>
        <p:spPr>
          <a:xfrm>
            <a:off x="501650" y="3379788"/>
            <a:ext cx="622300" cy="325437"/>
          </a:xfrm>
          <a:prstGeom prst="curvedDownArrow">
            <a:avLst>
              <a:gd name="adj1" fmla="val 46697"/>
              <a:gd name="adj2" fmla="val 109469"/>
              <a:gd name="adj3" fmla="val 54295"/>
            </a:avLst>
          </a:prstGeom>
          <a:solidFill>
            <a:srgbClr val="E8B7B7">
              <a:lumMod val="75000"/>
            </a:srgbClr>
          </a:solidFill>
          <a:ln w="42500" cap="flat" cmpd="sng" algn="ctr">
            <a:solidFill>
              <a:srgbClr val="E8B7B7">
                <a:lumMod val="50000"/>
              </a:srgbClr>
            </a:solidFill>
            <a:prstDash val="solid"/>
          </a:ln>
          <a:effectLst/>
        </p:spPr>
        <p:txBody>
          <a:bodyPr anchor="ctr"/>
          <a:lstStyle/>
          <a:p>
            <a:pPr algn="ctr" latinLnBrk="0">
              <a:defRPr/>
            </a:pPr>
            <a:endParaRPr lang="ru-RU" kern="0">
              <a:solidFill>
                <a:sysClr val="windowText" lastClr="000000"/>
              </a:solidFill>
              <a:latin typeface="Verdana"/>
            </a:endParaRPr>
          </a:p>
        </p:txBody>
      </p:sp>
      <p:sp>
        <p:nvSpPr>
          <p:cNvPr id="22" name="Выгнутая вверх стрелка 21"/>
          <p:cNvSpPr/>
          <p:nvPr/>
        </p:nvSpPr>
        <p:spPr>
          <a:xfrm>
            <a:off x="3203575" y="3762375"/>
            <a:ext cx="847725" cy="304800"/>
          </a:xfrm>
          <a:prstGeom prst="curvedDownArrow">
            <a:avLst>
              <a:gd name="adj1" fmla="val 55820"/>
              <a:gd name="adj2" fmla="val 137623"/>
              <a:gd name="adj3" fmla="val 60681"/>
            </a:avLst>
          </a:prstGeom>
          <a:solidFill>
            <a:srgbClr val="E8B7B7">
              <a:lumMod val="75000"/>
            </a:srgbClr>
          </a:solidFill>
          <a:ln w="42500" cap="flat" cmpd="sng" algn="ctr">
            <a:solidFill>
              <a:srgbClr val="E8B7B7">
                <a:lumMod val="50000"/>
              </a:srgbClr>
            </a:solidFill>
            <a:prstDash val="solid"/>
          </a:ln>
          <a:effectLst/>
        </p:spPr>
        <p:txBody>
          <a:bodyPr anchor="ctr"/>
          <a:lstStyle/>
          <a:p>
            <a:pPr algn="ctr" latinLnBrk="0">
              <a:defRPr/>
            </a:pPr>
            <a:endParaRPr lang="ru-RU" kern="0">
              <a:solidFill>
                <a:sysClr val="windowText" lastClr="000000"/>
              </a:solidFill>
              <a:latin typeface="Verdana"/>
            </a:endParaRPr>
          </a:p>
        </p:txBody>
      </p:sp>
      <p:sp>
        <p:nvSpPr>
          <p:cNvPr id="23" name="Выгнутая вверх стрелка 22"/>
          <p:cNvSpPr/>
          <p:nvPr/>
        </p:nvSpPr>
        <p:spPr>
          <a:xfrm>
            <a:off x="8158163" y="3400425"/>
            <a:ext cx="847725" cy="304800"/>
          </a:xfrm>
          <a:prstGeom prst="curvedDownArrow">
            <a:avLst>
              <a:gd name="adj1" fmla="val 55820"/>
              <a:gd name="adj2" fmla="val 137623"/>
              <a:gd name="adj3" fmla="val 60681"/>
            </a:avLst>
          </a:prstGeom>
          <a:solidFill>
            <a:srgbClr val="E8B7B7">
              <a:lumMod val="75000"/>
            </a:srgbClr>
          </a:solidFill>
          <a:ln w="42500" cap="flat" cmpd="sng" algn="ctr">
            <a:solidFill>
              <a:srgbClr val="E8B7B7">
                <a:lumMod val="50000"/>
              </a:srgbClr>
            </a:solidFill>
            <a:prstDash val="solid"/>
          </a:ln>
          <a:effectLst/>
        </p:spPr>
        <p:txBody>
          <a:bodyPr anchor="ctr"/>
          <a:lstStyle/>
          <a:p>
            <a:pPr algn="ctr" latinLnBrk="0">
              <a:defRPr/>
            </a:pPr>
            <a:endParaRPr lang="ru-RU" sz="1600" kern="0" dirty="0">
              <a:solidFill>
                <a:sysClr val="windowText" lastClr="000000"/>
              </a:solidFill>
              <a:latin typeface="Verdana"/>
            </a:endParaRPr>
          </a:p>
        </p:txBody>
      </p:sp>
      <p:sp>
        <p:nvSpPr>
          <p:cNvPr id="24" name="Выгнутая вверх стрелка 23"/>
          <p:cNvSpPr/>
          <p:nvPr/>
        </p:nvSpPr>
        <p:spPr>
          <a:xfrm>
            <a:off x="5292725" y="3675063"/>
            <a:ext cx="620713" cy="323850"/>
          </a:xfrm>
          <a:prstGeom prst="curvedDownArrow">
            <a:avLst>
              <a:gd name="adj1" fmla="val 46697"/>
              <a:gd name="adj2" fmla="val 109469"/>
              <a:gd name="adj3" fmla="val 54295"/>
            </a:avLst>
          </a:prstGeom>
          <a:solidFill>
            <a:srgbClr val="E8B7B7">
              <a:lumMod val="75000"/>
            </a:srgbClr>
          </a:solidFill>
          <a:ln w="42500" cap="flat" cmpd="sng" algn="ctr">
            <a:solidFill>
              <a:srgbClr val="E8B7B7">
                <a:lumMod val="50000"/>
              </a:srgbClr>
            </a:solidFill>
            <a:prstDash val="solid"/>
          </a:ln>
          <a:effectLst/>
        </p:spPr>
        <p:txBody>
          <a:bodyPr anchor="ctr"/>
          <a:lstStyle/>
          <a:p>
            <a:pPr algn="ctr" latinLnBrk="0">
              <a:defRPr/>
            </a:pPr>
            <a:endParaRPr lang="ru-RU" kern="0">
              <a:solidFill>
                <a:sysClr val="windowText" lastClr="000000"/>
              </a:solidFill>
              <a:latin typeface="Verdana"/>
            </a:endParaRPr>
          </a:p>
        </p:txBody>
      </p:sp>
      <p:sp>
        <p:nvSpPr>
          <p:cNvPr id="25" name="Прямоугольник 24"/>
          <p:cNvSpPr/>
          <p:nvPr/>
        </p:nvSpPr>
        <p:spPr bwMode="auto">
          <a:xfrm>
            <a:off x="-44450" y="0"/>
            <a:ext cx="8896241" cy="567779"/>
          </a:xfrm>
          <a:prstGeom prst="rect">
            <a:avLst/>
          </a:prstGeom>
          <a:noFill/>
          <a:ln w="25400" cap="flat" cmpd="sng" algn="ctr">
            <a:noFill/>
            <a:prstDash val="solid"/>
          </a:ln>
          <a:effectLst/>
        </p:spPr>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marR="0" lvl="0" indent="0" algn="ctr" defTabSz="914400" eaLnBrk="1" fontAlgn="base" latinLnBrk="0" hangingPunct="1">
              <a:lnSpc>
                <a:spcPct val="100000"/>
              </a:lnSpc>
              <a:spcBef>
                <a:spcPct val="0"/>
              </a:spcBef>
              <a:spcAft>
                <a:spcPct val="0"/>
              </a:spcAft>
              <a:buClrTx/>
              <a:buSzTx/>
              <a:buFontTx/>
              <a:buNone/>
              <a:tabLst/>
              <a:defRPr/>
            </a:pPr>
            <a:r>
              <a:rPr kumimoji="0" lang="ru-RU" sz="3600" b="1" i="1" u="none" strike="noStrike" kern="0" cap="none" spc="0" normalizeH="0" baseline="0" noProof="0" dirty="0">
                <a:ln/>
                <a:solidFill>
                  <a:srgbClr val="EEECE1">
                    <a:lumMod val="50000"/>
                  </a:srgbClr>
                </a:solidFill>
                <a:effectLst/>
                <a:uLnTx/>
                <a:uFillTx/>
                <a:latin typeface="Times New Roman" pitchFamily="18" charset="0"/>
                <a:ea typeface="+mn-ea"/>
                <a:cs typeface="Times New Roman" pitchFamily="18" charset="0"/>
              </a:rPr>
              <a:t>Основные характеристики бюджета</a:t>
            </a:r>
          </a:p>
        </p:txBody>
      </p:sp>
    </p:spTree>
    <p:extLst>
      <p:ext uri="{BB962C8B-B14F-4D97-AF65-F5344CB8AC3E}">
        <p14:creationId xmlns:p14="http://schemas.microsoft.com/office/powerpoint/2010/main" val="865230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ChangeArrowheads="1"/>
          </p:cNvSpPr>
          <p:nvPr/>
        </p:nvSpPr>
        <p:spPr bwMode="auto">
          <a:xfrm>
            <a:off x="0" y="-100385"/>
            <a:ext cx="184700" cy="36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spAutoFit/>
          </a:bodyPr>
          <a:lstStyle/>
          <a:p>
            <a:pPr defTabSz="914098" fontAlgn="base" latinLnBrk="0">
              <a:spcBef>
                <a:spcPct val="0"/>
              </a:spcBef>
              <a:spcAft>
                <a:spcPct val="0"/>
              </a:spcAft>
            </a:pPr>
            <a:endParaRPr lang="ru-RU">
              <a:solidFill>
                <a:srgbClr val="000000"/>
              </a:solidFill>
              <a:latin typeface="Arial" charset="0"/>
              <a:cs typeface="Arial" charset="0"/>
            </a:endParaRPr>
          </a:p>
        </p:txBody>
      </p:sp>
      <p:sp>
        <p:nvSpPr>
          <p:cNvPr id="41" name="Прямоугольник 40"/>
          <p:cNvSpPr/>
          <p:nvPr/>
        </p:nvSpPr>
        <p:spPr bwMode="auto">
          <a:xfrm>
            <a:off x="184700" y="68535"/>
            <a:ext cx="8896241" cy="567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16545" algn="ctr" fontAlgn="base" latinLnBrk="0">
              <a:spcBef>
                <a:spcPct val="0"/>
              </a:spcBef>
              <a:spcAft>
                <a:spcPct val="0"/>
              </a:spcAft>
            </a:pPr>
            <a:r>
              <a:rPr lang="ru-RU" sz="2400" b="1" i="1" dirty="0">
                <a:ln/>
                <a:solidFill>
                  <a:schemeClr val="bg2">
                    <a:lumMod val="50000"/>
                  </a:schemeClr>
                </a:solidFill>
                <a:latin typeface="Times New Roman" pitchFamily="18" charset="0"/>
                <a:cs typeface="Times New Roman" pitchFamily="18" charset="0"/>
              </a:rPr>
              <a:t>Доходы бюджета</a:t>
            </a:r>
            <a:r>
              <a:rPr lang="en-US" sz="2400" b="1" i="1" dirty="0">
                <a:ln/>
                <a:solidFill>
                  <a:schemeClr val="bg2">
                    <a:lumMod val="50000"/>
                  </a:schemeClr>
                </a:solidFill>
                <a:latin typeface="Times New Roman" pitchFamily="18" charset="0"/>
                <a:cs typeface="Times New Roman" pitchFamily="18" charset="0"/>
              </a:rPr>
              <a:t> </a:t>
            </a:r>
            <a:r>
              <a:rPr lang="ru-RU" sz="2400" b="1" i="1" dirty="0">
                <a:ln/>
                <a:solidFill>
                  <a:schemeClr val="bg2">
                    <a:lumMod val="50000"/>
                  </a:schemeClr>
                </a:solidFill>
                <a:latin typeface="Times New Roman" pitchFamily="18" charset="0"/>
                <a:cs typeface="Times New Roman" pitchFamily="18" charset="0"/>
              </a:rPr>
              <a:t>-  безвозмездные и безвозвратные </a:t>
            </a:r>
          </a:p>
          <a:p>
            <a:pPr marL="716545" algn="ctr" fontAlgn="base" latinLnBrk="0">
              <a:spcBef>
                <a:spcPct val="0"/>
              </a:spcBef>
              <a:spcAft>
                <a:spcPct val="0"/>
              </a:spcAft>
            </a:pPr>
            <a:r>
              <a:rPr lang="ru-RU" sz="2400" b="1" i="1" dirty="0">
                <a:ln/>
                <a:solidFill>
                  <a:schemeClr val="bg2">
                    <a:lumMod val="50000"/>
                  </a:schemeClr>
                </a:solidFill>
                <a:latin typeface="Times New Roman" pitchFamily="18" charset="0"/>
                <a:cs typeface="Times New Roman" pitchFamily="18" charset="0"/>
              </a:rPr>
              <a:t>поступления денежных средств в бюджет</a:t>
            </a:r>
          </a:p>
        </p:txBody>
      </p:sp>
      <p:sp>
        <p:nvSpPr>
          <p:cNvPr id="4100" name="AutoShape 6" descr="data:image/jpeg;base64,/9j/4AAQSkZJRgABAQAAAQABAAD/2wCEAAkGBxMSEhMUExQVExQVGRgWFxgYFR0fHhcdGBcYFhgXGRsaHyggGBwlHBgcITIhJSkrLi4uGB8zODM4OCguLiwBCgoKDg0OGxAQGzQkICQsLDQ0NDQsNDQvLCwsLCw0LCwsLC00NSwtNCwsLCwsLiw1NCwsLCwsLCwsLCwsLCwsLP/AABEIANoA5wMBIgACEQEDEQH/xAAbAAEAAgMBAQAAAAAAAAAAAAAABAYDBQcCAf/EAEgQAAEDAgMEBwMIBgkEAwAAAAEAAhEDIQQSMQUiQVEGEzJhcYGRB0KhFCNSYnKCkrEzNGPB0fAVQ0RTc5OisuEkg9LxF1Rk/8QAGQEBAAMBAQAAAAAAAAAAAAAAAAIDBAUB/8QAMhEAAgIBAgQDBAoDAAAAAAAAAAECEQMEIRIxMkFRofAFE3GRFCIzQlJhwdHh8SOBsf/aAAwDAQACEQMRAD8A7iiIgCIiAIiIAiIgCIiAIiIAih7U2i2gzM65Nmjmf4Kt1ekeIO81gy9w4ehjxVOXPDH1MsjjlLkXBFV9mdLWuIbVGUn3hp5/z5KztMiRcFSx5YZFcXZGUHF0z6iIrCIREQBERAEREAREQBERAEREAREQBERAEREAREQBERAEREBTulNXNiC06Mpggd7ib/D4Ba7Z53XCYNV2Wfqtmf3jzCndNcOW1mVOD2ZfNpkDzB+BWkz5cpaZaA5oPInSfw/GbSuHqr97KzoYt4I94mhTqmsKTMnVNLgcxOYNIDpk2sZEcvSydD8a8fMVNYzMPpLfKZ9Vqdi0erw9UuBD6xDGiJOXi6Bylx8gvtB+TG0+0HdYGgn3muGU/viLWTTS4JRl47M8yLiTXgX1ERdwwBERAEREAREQBERAEREAREQBERAEREAREQBERAEREAREQELa+z216RputxafouGh/ngSufYrZNVj8nvkhsXvPvC0FvfwXTlhxWEZUEPaHDv4eB1Hksuo00cu/Jl2LM4bdjnGGZWZUfSyAueMrwZLdZzW0AmeXit1sXB9bXpkSadAl0mbS0NYy/GxeRwmFsdp4bC0O3nJd7geZd4idO8rVV9sV2tAo0xRZOVoa25J8dT4DxWNY44H/kd/kXuTyL6qLui52Tinvydd85BORz57zqC0HulfcFjMSxuY1Hh2YtDLcDlO7oL28loWvjfSyr6O/E6Gi0/R7bBrtc14y1KcZh4zB+H8zC3C2QkpLiRRKLi6YREUjwIiIAiIgCIiAIiIAiIgCIiAIiIAiIgCIiAIiibQ2jToiXnytPjew8142krZ6lZLULbGOFCk+oeAt4mw/j5LSv6ZUgYy2573/gvm0No0sbRdTY8MqWLA7QkcPA3F+eioeohJNQabLFikmuJbFdxlR+YucT1juM8XWg8uFlN+XBr416tlvOb+jR6rWVy5jgKrCHDg6RJAgEEa3vbWFieHuBcGA5YOaDyAiSeP71xJN275m5JUbDoxUDKrq1QwIIbJAzOcRMSeQj7yk1wCHU3NY91qhyu3S9zuyTNgcxdNtCYhQqexXvDS13WOdEhjSYHe/sz5qzbL6NANAqgZQZyAzmPN7uP2RbxWjBgyS+rWxXknFO7PHQ7Z+TrawkNqECmD9Fup7wTx5N71Zl8AhfV2MeNY4qKMU5OTthERTIhERAEREAREQBERAEREAREQBERAEREAREQHwlc/x7n4mq6L8R3eP+0eHeVfqzMzXDSQR6iFzpmKew5h9LMWgRzkf8Ln+0G+FLsadOt2zB8hpimypVc8B7nNGUA5Q2xc6db8ByUzE7OcxgYXB2hY8e+w8eZidO8c1kxoD2OYND85T87uHqT+IL3sTGZ8O5hE1MPNSnPEQd2fUebVzYKN0aZN1ZM6O7aBc3D1j1jXACm5zeMTkcDx4DvtyVnZgKQMinTB5hg/gqNjcPSdmGVzXghzngndLspDmtjeaHOvcEeiuuxsWatGm89oiHfaFnfEFdXSZXJcMuaMuaKW6JoREW0zhERAEREAREQBERAEREAREQBERAEREAREQBERAEREAVI29g+qrPEblUZmO5OEZmzw4nwV3UTaez2V6ZY8WNwRq08HDkVRqMXvYUWY58ErOd9YQMokOaZZaddW24f8LzRqOY5zg0tcWlsTYZuPPhpClbQ2fWwxIeJaQWio0brgREEe6e7notY5rqhgS8z43Jk9wvdcOcXB1JOzoRaatcidh9oVKtSk17s0bgIAHbAbeNSLGeYCunRcHqnT/ePI9f4yqvs3ANimGsPygOOjpFpGYnSNI5R3q8bPwopU2sHAXPMm5PquhoYStyZl1ElyRIREXTMoREQBERAEREAREQBERAEREAREQBERAEREAREQBERAERVvpJtV7XilTcGExmPG4J190WN9bHleGTIoR4mSjFydIsFao0DfIANt4iPC60mIds+ZLqIP1XAfBpuqfVEPl++S5oJdJMFwBvropePZSD6YgNaWknhJkRJXOnrk+UfmaY4K7lpobcwTLMqU2zyBE+NrqZS23hnWbXpH74/iudYouzkMptIndHVg5hwvE37irFjtl0KdVhpNBnMHsBzACJDoJsZEeZTHrpv7qEsEV3Lgx4IkEEHiF6XOnYTI57qTshBa2WlzHBxBMFoacwtYePerP0V2nUqioysWl9KJcI3gS4AmLe7w5rVh1SyPhqmVTxcKuzfIiLUUhERAEREAREQBERAEREAReXvABJ0Ak+Sqe0+klUlwpNDADBcRJ7+4H10VeTLHGrkThBydItyKhYXEVK7nB9esIjR2XXlljktaac0zUe97uIGa5k2lxlY5e0IrkmXLTPxOnoua7DwPyhzmtqVKTmjMDmkG8cMpHqthhhXY1wbXqmowuDvnMwOU8GvkmRwUo65NW47HjwU6svSKmYbpRWpOa2u3rGu4hha8d8aP8oVo/pBp7LajuIim6D5kAfFbMU1lVxM86g6bJaKDXxr2gu6vKBF6jwNeAy5r9y97Pq1XAmo1rAeyBMxzdOnh/wCla4NKytZE5cP6Etcz9on60ImcrYg5Xe9OVxs4aSw6bp5rpi5l7R/1i+mVkyMzffjMBdh1h4+sDwWXU9BqwdRXGbUqMiajZEQKrCw27xZSGbZqng1153arTc20K17Jjdzx+zqB4/C668Oj3o+/hy3/AGrkuK9fwbzcNxzt35upJNxmYJ0m8201K9Y3EgEfNU2D6+MYeWuUSFqAaW7fD669VV+IIg+Cm14kZY/7ez45cXar1Y41uiLbsknHvc1rWVBEyW4ekTeIk1qlgY46DgrR7MP7TprTm+a/znaf7x8NLDgqljc0N6zPH7es0emHp3H2Srb7MP7Rr/VxbLaavZZ7jfG5ueK14FU1XrYoy9DL0iKBj8TVpuBDWupxcyQWnmYB3e8C3xXTjFydIwzkoq2T0UNuMfAJpFwImWOa4eUkE+i81tqMaCSHiOBpuEnkCRl+MJwM895HxJyKk4zpNWf+jLabe4S71cI8oBUTr3vpVKjq9bcDrB5HZB5FYcmthF1TZpjgbV2dBRcvxFENYHOc5xPAOiONyZlS9j7LdiKb3UqtSk9hiM5g2kbzYI15FVR9oJulHzJvT0rbOioqJSr1xTa+jWqmQCQXB9zY7rpNv54rY7N6TVBUbTxDLOMNqNa5t+9ruHeD5K+GrxydPYg8Mlui1IiLUUkfaH6Kp9h3+0rj7Nq1GEss+92vcA8WBuey8/WGuvErs5E6qlbY9n7XyaFQMHCnUbnYO5vvMHrHBZtTieRKi/DNRe5VqG3BTkmnUaTFy0kWm0ttedV8p7Yo3Ac1oJJhxcB4EER5rNiOhGMZ2aQf30cRl+FSAsA2DjQb0cUOd6T/AEMrmvTS8Ga1OPiSsHtqmzNlrspH6jHEu4jeY23qpGxtqNqV6TXZq1MPvNE5RNsziQIgkG/FRsHsnGtmKWNv9B9KnP2jxUjDdEsY8y6kReQa+LLo5GKWpHir8GKUJxlT2KczjKDVo6XRw7GWY1rR9VoH5LKtbQxFWq0AA0zEPeRoRZwYDrf3ju+KzDZzR2XVGnmKjr95BJBPiF2HGn9Z7nOjO19RbfIw7Tptzsdmf1gBDGtgzzIa6w1gutAOqmYTPlHWZc3HKLDkO8xxXzDYVrJN3OPac67j4nl3CwWdeSltR7CFNyfcLmftFB+UiNcrYg5XcZyuNn8JYb9kjiumLmXtHd/1F4y5WdsSyYfGl2OiYdoRP0Vl1PQasHUVCrHvZJ/aU3MP4m2PivdKfdn7mKHwzXXtgMWFVo+o8VG+huFicWe89n38NB+AXKfr0jeTGOqS2+Jibf8AUsHofd8Vlx0zvT9/aDXDQcGKEOqsc2DA/wAN5jS5bx8IKlVqlORkqUT/AIWBj823U1yIPmeqYG71eSb/AKCgfjXq6fzzVw9l/wDadNacwc1/nO0/33d4sLDgqriwcrDUFZw54mqGM7oot3vK/orZ7MXSMRy+biG5WxNXsN1a2Z1uTJWjB9ovXYpy9DLyom0OtgGnGu8I3iPqSYkcjqpaLpJ07MMlaohbKpsDXFjnOzEkzaDxGWAGHmIF1NUavgw52YFzHaFzYBI5GQQfPTgvDtnN1DqgdqHZ3EjycSI7ohTfDJ22QjxRVJevX9nvF4akQTUYxwAJOZoMc9VysbdY0OaabmNc55ILHRDibCNAJ+C6Dtk1n0X0A0dbUBY18O6sgjeJIkstIg87Ern9bobjafZouI50sSAPSoQVi10Jygo1ff15mjSuHG5cvX9GNm1qRAaHsAA94mPLMLeCk0NtsFMhuIFOdWMpvMnQklrYP/EKK3YWMGtLFDXhSd8ZuFLwuyMblyiljvBtalSb3SOK50dO/B+v9G5zj4o+4XapeWuyVa2SHCKYpttpNR0QO7jdRaO0n1KtJpLQOsa5zGHMZ6wb1R/Z96IF9G8StjhOhuKd26VMd+IruqR3hrN1WbYfQ1lFzH1X9c5l2NDQymw6gtYNSOZJ56rRj00vD5lU8sUWhERdIxhERAEREARFG2jUIpuiznQ1vi45QfUz5L1K3R5J0mz5g8eypYSDqAbZmzZ7ebTa453upSj1MGxzWtiA2MpFi2BALTwKxjDVNDWMD6LGgn7RMifABSai+WxBOa5qyYigmo+l2pqU/pRvM+0B2m94vzGpUxjwQCCCDcEaHvC8caJRknt3PS5n7Q/1oRObI3swHRvTE2qN0luoOUjUrpi5l7SP1i8ZcrJzXbMPiY3mO1hwsRmB0CzanoNGDqKe7LN+rn6wdTd8LHxWaln93rfuV2O+BuUGaLdZH1S2o30NwsLsvvdX9+i5vxauUzebGmKssj5Xmn9mPGHTbxIWfaHWSM5xMftcdS5DXILLUNbSkfquvKr8RxU6qacjJ1Ez/VYN59M9nHuKmlSIPmfWZJAp9Vn/AGDHVKnnUqboPgrn7Mf7TzmnO9mM/OdtwsXRGlgIGsqpYwuyN6zrcnKvUbTZ5Uae/H5q2+zDTEcvm43coiavZbqGzOupkrRg+0RTl6GXpEWOvWawZnGB/MAcz3LopWYm63ZkRQmipUuSaTeAEZj3ukEN+z68l9dhah3TVOXicoD/AAzCAJ7mzyKnwruyHG+yPT8ewPDLkzlJAs0kSA48CeWtwpSh4rCgUS2m0DKMzAPpNOZv+oKTRqBzWuGjgCPMSkkqtCLldSPaIigWBERAEREAREQBRsRj6VPt1KbPtPA/MqpbY2m+tUextQhjMzSGkiSHuYWki5O7p9YeeqwWUVGghpBBmRrELDl1yhLhSs0QwWrbLs7pHhR/Wt9D/C6iYzpBhnZC2u1pa7NvMdB3SI4c58lWHGn1tWWtsdwHTsjQaG8rFsVhfXaKjAaZnPmYAAMpIMxu3hUL2jkUtkictLBx3suNHpCx2j6DuQFYBx+68D81PbtAallQA6ENzefzZdZVI4Si19VtODROUyIfB0cBJNrcjc6qDTpvZD6FTI5wc8FpcGuDSRvNIyWIjeAuYWiOu/FH5Mpem/DL5ouGNxQc5pbVtF6WYMce9pMOnukA9ymbN6rJFKzQTIvIMyc03zTrKwbCxvyjDse4NJOZpjQlri0/EKZQwlNhJYxrS6JygCY0mPFdD3kZQ29fEyrHKM7devAzLT7f6O0sXBcXU6jRDajDcDXKZs5s3grcLWVsbXa4zRbl4ObUc71aKeYehHeorHx7E5ZVj3/QomP9nmIBlhoVhzOam/8A0y0+a17uimObYUav3K7CP9S6fQxdR4lgou8KxMePzdko7OYQTUpsLySTadSYEkAm0KiWix/e2LY6yb6d/I5kOj2NkfNYq316Pw3viplTo7jav9ViP+7jGx6MC6L/AEZR/umfhCxPwGR7X0WUwRmBHZkGOIB5JHR4uSbD1OTm4rz/AGKdgOgdWQXOoYfjNJpqVP8AMq6HwCuOxtj0sKwtpg3Muc4y55iJcfDhoF8r457LObSBOg61xJ8GinJ8l6wmKrPdvUWsZ9I1DPk3JPrCujpuBWl5lUtSpPh/Rk9QNqmlu5xLwSWAGHToSCCIHMzCnrA/B03OzFjS6wktBNtLlSg0nbPMkXKNLzIWAxYaDnqio4mzW7+S3ZlozO8SpPy0ns0qjvEBvrnIPwWDbe0hh6eYAEnSdBoJPO5Hr5qo43aeIcd+o4A+6w5Y/Df1uqNRq8eN7rcni085Kr29fEuj6tWLimwc3PJ9RAHxTBOaxgaajDE6EAXJIAEmAAY8lQ6+Gpmkx98zywSTMZhJ8VC2jQpsygNzGJkn4CNFjn7TpUo7fE0R0au3Lc6kyq06OB8Cva54zYdN2GZiGyw6lhMgw/KQDqJGmuvmpDmVGEdTVfT4kCpJYBpLKrsoBMCI81Na3xj5j3C7MvaKtdHtu1H1BRrNBJEsqARmF9QCR7pu0xZWVa8eSOSPFEplFxdMIiKZEIiIDjO3iRiq2XMHdY/sw136R0Sw2qCNHjUQNVFZtao0/pGzpvscw/BXrpL0HNV7qlFzJcS406gMSTJLHjeZJJJFxJJsqliOjmNp60a8D6D21W+Q18iuXmwzu6N+PJFrmR2bVefdYREWrtEi4A3tFno4wl29SaRYw7F0wLccwi6guwNRvapPH28CfzAWTB0N/sNjmNnuffkGuESqFj33X/Sxsz1scA7TDs8a5qR+ASfBfcdiKjwcznuaGgDc+T0wOAk7zx4fvWehs3EOdLKeJt/d4RlE+TnaeK22E6FYiq7NUa2iDq6rU6+p5e40/kroYX2iVymu7LT0D/UqXjUjdyiOsdEDgOU3hWBRdmYFtCk2mySG8SZJJMucTxJJJ81KXTgqikYpO22ERabbu2TRhlNoLzz0HHQa/wDISc1BWzyMW3SNlXwjHmS3e+kLOHg4QR6rEaVVnZeHj6NQfAPbp5hypGJ2pXeQH1aglwG47LEuDfdjnovGNwTc7GhziHNLjmM6EC3qsj9pJclZb9Dvm6+BePljzYUxPM1G5fIiXH8K9fJnu7dQx9Gnuj8Ul3mCPBcyxfVse7dcQJB3wCY+7Zb/ABWwxh6lOKtQsfLQA4tc0i4ILSO/ReQ9o8XKHn+4lpEuqV+vyLrQwzGdlobOsC58TqfNZVRhisVSO5Vc4DQPioCT7uYuDyR3Kx9HtsfKWuzMNOoww9vDiJHobFX49THI67kZYXBbcjbIiK8rKd7Sp6qjEzndEG85D2QbPMTuHUZuICotPbFTQllWObsjvRy6f0u2I7F0Q1paHNMgOG660EEi7ToQ4aEBcw2jsjEUbVaVVoH0qYrM8ntuPzXP1eNuV1sbMElVEj+lzlDTSqAQBZuYWtNuKP2q2PfERY0nQL98wtI3JP8AVeT3s/NSAbe93xjBfyKw8CZpN/Vxzi1rh8sNpB6hwaJtukuEC+vgvFTatRrXOc0BxaWZsRXAIDu1lptl1xr5rWV8mQT1Ux72Oe48PdFhb+dFlwNAvEUWgu//AD4QuPnWq9jyVqxq9kVt7G56H13vx1Muc51nwcmRvYPZZqRzce76S6eqT0O6MVadX5RWHVmDla5+d5kRL3iwEE7rbX7grsulp4uMdzHlactgiIryoIiIAiIgCIiAIiIAiIgC5t7QK7qeKzNcWw1kmJGj4zNF28YePrA8F0lc09o7CMS03EtGWDlcYnNkcbO4Sw/VPNUanoLsHWaSntd7oJpipBBljgZgg3Eh3BZau22mC5jmwbZmPtPCQZ71pK0Tv5J/a0y0/iZqvVL6v+jEfucuQ4L1/JvNw3bNPMDnbM6mk8kd4kSTyUyvtZ2YFtTEVCbfoX3tpDjB8FpGF8tvX1t8+zu48PFZ8cdMxn/Ex4dy1DbgeCksca/ki3ubHE7TexsFjaedwe51eo0lxAIE0mS6IJsdfRWL2bVHOOJc4ucT1Zlwib1NG+6O43NzxVLoxA6rLxk4eiR64irx+CuXswZbEOgQSwSDMkZ5Bee24SJ4CQOC16dVNUUZehl5REXRMYREQGCtg6b+1TY7xaD+YUb+gsL/APWof5TP4LYIvKR7bIlHZlBnZo0m+FNo/IKUAvqL08CIiAIiIAiIgCIiAIiIAiIgCIiAKPjsDTrMLKrG1GHg4SPHuPepCICo4roBQM9VVrUe4PzN9Hgn4rV1fZy+bV6bh9bDifgV0JFS8GN9ixZpruc7/wDjup9PDf5Dv/O6ls6B1D2q9Jkf3eFYPiZV5RPo+PwPffT8Ss0ehVCxrPrYmNBVfuj7jYbHcrHQotY0NY0NaLAAQB4AL2isjFR5Ircm+YREUjwIiIAiIgCIiAIiIAiIgP/Z"/>
          <p:cNvSpPr>
            <a:spLocks noChangeAspect="1" noChangeArrowheads="1"/>
          </p:cNvSpPr>
          <p:nvPr/>
        </p:nvSpPr>
        <p:spPr bwMode="auto">
          <a:xfrm>
            <a:off x="155155" y="-143992"/>
            <a:ext cx="304725" cy="3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p>
            <a:pPr fontAlgn="base" latinLnBrk="0">
              <a:spcBef>
                <a:spcPct val="0"/>
              </a:spcBef>
              <a:spcAft>
                <a:spcPct val="0"/>
              </a:spcAft>
            </a:pPr>
            <a:endParaRPr lang="ru-RU">
              <a:solidFill>
                <a:srgbClr val="000000"/>
              </a:solidFill>
              <a:latin typeface="Arial" charset="0"/>
              <a:cs typeface="Arial" charset="0"/>
            </a:endParaRPr>
          </a:p>
        </p:txBody>
      </p:sp>
      <p:sp>
        <p:nvSpPr>
          <p:cNvPr id="4101" name="AutoShape 8" descr="data:image/jpeg;base64,/9j/4AAQSkZJRgABAQAAAQABAAD/2wCEAAkGBhQSERQUEhQUFRQWGBQVFxgVFBUUGBcXGBcVFBgXFxQXHCYeFxokHBQXHy8gJCcpLCwsFR4xNTAqNSYrLCkBCQoKDgwOGg8PGikkHRwpLCwpLCwpKSwsKSksKSwpKSwpLCkpLCkpKSksLCwsKSksLCwsLCwpKSksKSksLCwsLP/AABEIAOEA4QMBIgACEQEDEQH/xAAbAAABBQEBAAAAAAAAAAAAAAACAAEDBAUGB//EAEEQAAIBAgMFBQUFBgUEAwAAAAECAAMRBAUhBhIxQVETImFxgTJCkaGxByNS0fAUM2KCksEVJENy4RZTY8I0VHP/xAAbAQABBQEBAAAAAAAAAAAAAAADAQIEBQYAB//EACsRAAIBAwQABAYDAQAAAAAAAAABAgMEERIhMUEFE1FhIiMyUnGRFEKBM//aAAwDAQACEQMRAD8A6UNCvI1bjJAJ5z2WTBjiK8bejjiQGE3CRMbRCoeUa2cPvQXqRXgso9ZyOHWS011kCg3lmk0YziS4Aa/DUzBTacs+6tMm/DUDTymydR53EzcjwKlgbd9CyN8bgyXbRg4vKHx3LeGzNKml91hxVtDeTsB1mMuaYbEPUTEWp1lYqLaN4GW6ez6e5iXt00MdUsv8OafQ+Z5utOw1LH2UXUn0kVHL8ZWFzuUQeHEtbxE0ss2bp0WNUlne3tNyHgJnZ7tXuEina3NibAekkUaK4gsnRi2P/wBNYgC/7SL+KafKQ1qmIoW7VBUXm1PkOpB1mKu2T30dfgQPSdJk20XanddbE6dQ3gISrQlFZwmEdMHD1kqDeQ3BkjUrcJSzXA/sr9rT0pEgOo90nnNLfBEgVKendcAnsyvvRK0N0vI1MEKMF1g2hkSNzpFQ1gO0jB1iCnnCI004x4gFSNT4x3PWMGjl0NfBHfwjwL+EUvAODZHPzhFtICSS0zeSQ+Qd2MRaO4jNFycLjDgqOcJo1nDcRHVYdJIQWNbFSBAhUxeEVhWjB+kbs5SrVOyrK/uv3X/My/eRYqhvqVPvX+MLRm4zQsl6GRtFs5RautdxdXsrkaWPut6iVsbkfYbjU6zWNRRY9Dym7l9TtaLUavFe43X+EzEzOswpGm/t4d1PnT5MPjaXnmSk1gYmzq8Y9qVvScFhMsGIxLl7FKdrg82M7nD1N9AeIIBHO85pVGHxLh9FqWZSdBfpeBjJxjLHISWUtjQbL6dt0opHDQDhOcTCmhiezXVSN9PCdZVqgC9xbjx0tMDLV7fEmoB92ilQfGMt5z31jYt5OgxI38O6tzU3+ExsjrXw1Mk3IFpsY+sKdJyeAU39RpMbZ2iRQS/4QfjGVl8n/RauzNGm1wYmAAhLQ1jVkkHkYiJmkLNaWCoAgWjkc0NeRFpIEiZIuRuCCo4MFRERrEp4R65Qj4K0UfSKXmQRsgSRY1uMMNM10GfIiI1oTNeNaNycPu3hokjDcpVzPMRT3Qo7zeyOg5kxYwc3hDl6F2tUCC7EDzlP/GqQPtg+UyKa77bz2qfxOe6P9izewVSmo1ZPKy/lJ38RKPxBPLb3IxnlLmw9YT53R/GPjLy1KR/B8FMp1czRjuUaQqtw9kbo8S1oitYe4mGiP/qCj/3B8YQ2goW/eLx5mP8A4biGGpw9PwFNTI2y/EIO6KFW3/jUGOVtR9TsMgxWa01qColRe9ZXF+I6yztHggyisBcqN1re/TP1tKCYvfO5Upoj66MgAPkZdyGqyhqNQ3Km453RuXjaS4RVNbDtG2TI2e2gRSaRa4X2Dfip5eYnRVDSrLu1FDLx/RnLZ9k1QVTRTdCPd0NgCD7wB4yrRyzGU10II+f1h3ThL4s4CRSaOnXZzDDiGPgWNvrLbYqnTXdTdAHIThimMJtZv6tInyjGOLXCg8QDx9bxPIS+qRyikaOdZ8lVhQDALe9Rr8RxteauHzOjoqutgABrylDA0K9NQCtK3+0En1l8U1Yd+lT/AKR/aCr04SWENdNy3NKgwbgQR4axVFEwHoBHAp/csdVZb7rHowM0cBmPaghl3aiGzD/2HgZBq27isrgE01sSvRMbchs5EYvI5xEY1oTdYJM4aR1UlWWqsj3eEeuUI+CneKPbwil/gAbjcTBFSx8ISNxg1SLTMhXySXjAyOm+loQ0iNHEgqW/vMnC4btRUq/iYovgqaG3nNHEP3T5GLZ9f8qn83rrJdtsmwlPeR5xtXnjJV7KmSoXSw4GZ5zWpp3U06g39Zb2pwVqwY6lnf5cJmYlrC82VtShOkm0Vd7dVIVdMTqNksPVxtXdYBaKauUuL/w36T0DEYynhk3VAVB08OvWZWwmCFHBKR7T94nh5TD2pzIqrkm45DqeUoZ/PruEeEW1HKp6p+hcxO2rX7g06k2+Us4HaxveWw63nmj1C/ediT0GgEehiWp6hibcQeB/KWkvCo6fchLxOnqxg9qNOliks4B00b3geoM4DNK9fAYxQzA0xqrEd51PFSfCbmyOOLqGB0I4dJd+0LLBVwvaW71PW/hzEq6CVKt5cuHsSq7ahmP5LOb4NcXhg1M2Yd+mQdd63s3nnD7RYgs1NlQMtwQbjhz4zp/s8z64bDsdRZkv0PESh9oeSCnUXEILBjuv5ngZOo04wqujUX4ItWpUlR8ym9zKGY4i3FNPP85Hic8xAHCn56/nM98SRe3ORNiSZZK0pp7op1e3HqWm2ixBFrKPK/5x12gqggMzL4qe6PGZ9SvIjV+enWH/AItJ9BIXtdPdno2Q5gcTTanUtvL73XowkmGxZD0295WNBzzYe0rH6TG+zwEqWPiPgbCaNHVap5/tCjz7t5na8FFyj0jSKWumpPs6dhe8idZOxsJXd7zP9ghjBMe8ZxFOAeQu2gtJHMhqDSPXKG9EF/1pFAjS/AG7T4kRnSGBxiCTMZDckVjfSTyO1odM3ERsXBDil7p8jJMgb/Kp/N9YGITQ+RgbNPehboWHzky3+hj6e0jgdrSQykn32nO5i/dN/CdJtwtgv/6n6GczWfeXhNrZZdFFPfr56Z7Bs/X/AMtSA/Av0nIbeYU/dnlvd7w42lrYXO96iFJ7yXBHQTosdl64hCOvPpKGLdtc6mi6kvNo4j6Hk1SnrBI0M6HHbF4pWO7T7VeRUybKPs+xFVvvV7NL9651PpNK72jo1ZRm42lTVpaNz7PMORh1vzY28p1m0R/yde9vYMfB5alBAq8ALf8AMHHYunulKmoYWIPOZGpU11ta9TS6G6ek8byzMeyqpUU6oQTbmvMT17GUkxmGvxSovw8fO85/F7FYOsPuiabedxNDZDCPRFbDVDvBSGU9QdJZXVaFVKcdmiFb0p0m4vhnmuKwxpO1J/aX5jkRKvCdzt7ke8DVQd+nqf4l5zzw1L6mW9tWVWlnsqrqg6c/ZkuJPhIQL3hhxaxveRsCBJccgElwejbBYfdwYa2p3z84GVtvKOjYlvkn5y5sV/8AAXyeU8m0FFTzq1W/tMzXfxTyahP5SwdXiTwkBWWitwIL05m87jCmeMRaGy6yNhrHCAvAddTHeFHroTooWiklopfkfJtkWhLBJjrMv0HQ51ktKkALmQ3hJUvpGrd4HIhzSsEUsSALfq0xdn8fXNIinRAXec79Q7oIJ0I6ypmGODs9ZxvU6Z3aangzCUhjWqENXcgchewHgBL63oaIe4SEG3ksZxstVxAG/WpDvX0PPrMpvs5f/wCxT+M6XD4mgVsLk+RvCVqRN91vgfpJELmvBaY8CztKcnqZzmF2Rq4ZmqU6tN9O8gNiw8Ly9lO05Qm/s8xfVfSW8VgqTG53xbwMzmyGgTcb6nkQD84XzFU/6chI09K+E63CbToRoR6/8yZ9o0A0YHynEPkjg9xyR4qY9PJyT3qgA6KsF5NI5rJuZjtWgv3rk8r63lfC061YBqlamhvcKRvG3jKNPJMONe8T11/vL1OjSXgG+EfLTFfAPis8suii6C4alUA48FPoJdw+e0iGZSC4sGHvADlbnMl+z/CT5yrVwSX3grKeoIgox1fUI4xTzkLN9rUdiORVlPrYTEw2waFQf2mmL62vLrZIjG5UnW5ubS5Sw1Nfct6r+clKo6ccQBTpU6r+LBkt9n2umJSDU+zxjwxCToaWJpDinzH5wzmVG9tzTzEb/KuemwbtLdclXKcuq4aj2Ir0iNRqesHCZNiVamydnUFPeNlbU3PTrLb4uhb2dPj9IhgFezYeoVf8N7GR5Snu59+wfRBrEWX8vztWbccGnVHusLX8us0S9zMB3/aFNKv3a6DuPz+MsZFjS6Mre2h3Wvz8ZXV6CxmPXIGUdJo1GEhZZPWX5SJjeQ0xgBEFTrDjdlrHp7ob0Ud6PCt+rGKX2QGxrtHAjgXiImYXAdcgsJRzjEdnQdhxtYHz0mhaZ20Kf5dvD84WjhzQ57GXjct1oUmGioGbxJ1JMwc2xQatdACblKY5ALoTbznb11DMjcygt8Jw2HogYpAR/wB34701NhidTDEvajpW7lHkOnlNYneeo9/A7v0k5yJzqatU+TmdItIR6nD1mg+BfDpRiZXNeTzqZx+JyVw1MCrV7zW9s8JJjMlYVlAq1bEcN8zdq2avRUe6Wb5RY574hbD2ULRj0Z+lBo162n62Zf8AhDj/AFKv9ZgjZ8nUtUv13zOkD3tccREAI/XD7UA8yt97OcOTgc3P87RzlA6v/UZ0gUdI1geAiqcPtQxyrfe/2c4uT/7/AOoxjkV/xerEzqRREXZCc6kF/Vfo5Or9z/ZzP+Ajnf1JkiZAp03frOk7O0JR4Rvmw9EOSqfc/wBnC4XIFL6g+0RxmuuzyW9n6yxhX3dSP9R/qZqoLreEUo+iOm5/c/2YDZCAO6SvkbfSUKWJenVWm5vc/dvwYEcQxHGdey6Tlc+F61EDjvQVzCE6Um0SrGvUp1orOcm5netFap9oAajS8fLTfEOeTU1Y+fjG2qW2HRBxZkEiyFi1WqehVPhxmQkvktm2rdHQvV5StUGklI1jVDKZACMN1jwTGRoRcob0V7/r9CKR73gPhFL0Bg2gYRMG0e0za4DoIDSUs1QGjUv+EmXrTl9ts2KUuxp/vKvdHhykmzoupWjGJ1WSiss2ckffo4Vv/GAfTScpnlHcro3C1Rx/Ubzc2JqH9kRG9qk7IfQzM26pboduYdCPG4l7aN07tr3OuIxrWr/BoZPV7QuRwBA+V5crUfylbZbCGnh1v7T9435crSxmuI3KZPM90DxM0s55kYp01FYM7AJes7/hG6JWwla5q1WPUDy6TWwuF3EC8yCSfGYeF2Xq9oQ1Qdlfe04nW9oxscllG1gzdFPW0k3ZYFEaW0tyiZYPI3QyruQ1pydVgmnEcjlBjBIdo1o8G5BFHAwMSHWICMViahcGBmpYq27xRrn6yxs7jzVVr3IB+HhLJwwFVjycDQ+AtLGBw6oCFULz0kuE9hjHxTFabEDgDYTmcGO3xdP+FQfU/wDE6jG0r03A/CfnOZ+zumTWdn4i4+GkDd1GqEiw8MoqpWTfRt7VverST8O8x/lF4+zGHtSueLEt4zJ2ox4D13P+nT3R5u1voZt7K4xamGpkcLW8rCZi4jKNsmjU1ZLVpNFxrAJvCdYxNhKf3B4wwHkAWTGRg6x65QnTKdooX65xS9I5tgR4iYDGZvoOEawUMzaBdfQTisLRNeo2JcaE/d3PLkfCbW0lYuFw68apANuS8zJsUqotl0UAKv0mp8DoafmPllL4rXxT0or7Fe3iafMMGHjcamRbRYQYjFKim6IAXI4b3IeMw0zSrSxdqAu1Rd1vDxM6vA4TcFr35sfxMZZStGrp1Ogcb3FooLkuKlrAcLSscP2jBjwXh4mHiWNrD2m0H95eo0Qqgfq8kuRA07FMrJKaSWpTggRNRyjgW7I3GsmjbkFqHYRH2cIASS0W5GNnYISkBl6S3uyI0Y1HYIVpyTsoYp2kgEcuTsGZjMH7LA6j6Q6IlysgZSDoDwlTCcLHiunnaTYA5xwHVXlOVy9f2bGVl5EB18b8fnOrfh485y+2eGO4uIpnvU+6w6qecS4peZTcST4dVVKus9mdmTCqLcRWq2P+1Bf6y5sxUOFrGg37uprTPjxt4TFwdUNVQA3CJf8AmY/lOorYHt6QCm1Re8h8Rrb1gZWWq00skXV81eY6Okf6yNr2tM/Is0FZO9pUXRl6ETUVecw1Wm6cnFl/GSlHUiuZGp1liosrLxiLlHPZFW0UX64R5f4AYNomCx0jsdZXx1fdRj0B+kzcVlpeoSTxuZeCffrVqp937tfobR82q7qa8AI+V092ip943Y+ZlevSNWsqcVWzN/YTf2lPyqa9jJXc/NqNDZJlBBNZx3n4DovKb27pCAt+uHlDdNNISdTUNUMAU6XevLIEipLJ14QL2DR3BCQKkmEjqDWNyPwBEYRSMFnCAqkICGohWg3yOSA3YQEK0achcAOIKQmj0hFTEwCyShihusGHDnNNhIayA3kmExk1kqPKdegGBU8CLS4i2EgqpJtORDqJxakjzlsvOExTKb7raoeovOvyqvYgjUSxm2VriUK2s66qZjZOxVzTfQr85KUsx0gq8vMxPtF/M6Rw9UYpD92SFqjwJtedDTrAqCpuDr6cpUADo1NxcMLH1lDZ9ym9RbjTNh5cpkPGLVY1o0fhtxrhpZtu0r1JLeRkXMzUeUXLWxQv+rxQ90RTQgtJtgazMz9rUKl+lvmJqsJkbRv9w/p9RKC2WqpH8nVPpYY0UDoB9I+SU+6z82JHoIx4en9pNky2pDx1m71YhgyUVqmy04udJNHWnGqCBbD6QUFo+9rHWEFjWxYoICOFiWPEyEGIgwrxp2TsDAR4ooguMChiBDWccyFxHSOYhEEQ8FkkqrBqR8Wc0Uaw1kMsVRIHElwmR5QzyBVEx84wXCovtLqfETaaV6i8uoMlKeNyJKJRwtW4DfrWR5h3MVTccKi7p8xcxsvpbg3Tyb+94toGNqDDk4EhXyU6bJXh7cauDXU3EcDWAqWMINrMG1iePc12SrufrSKN8PgY8v8AAHJuKdDMzaFL0H8Bf5iaQlfNKG/ScdVImet5aZp+4WazFldBdB5D6S5g0sJm5Lid+ipt/CfOaFJ7aTdRlqiZOS0TZaPGM6x6bXjtEYXOQFkogWhCILEcwhGtFeMY4KAYZjWiCjLCjWinHCaBHJjWnHDAR4o4nCj3jNERAcxUJIgqiV5NVeQtJMXhEeQDCV3aS3lepHKRHmRVeUrZ0LrRHPfB+BlsIbiQ4kb2IRRqKYufMwF5UUaTJFhBupk0ybxrRxI2MxCeZ59zWkFxFI7CKaECbyySoukhHC0NHmW43QZehh5eDTrPR/F3k+p9ZpqsqZ5gmYB6f7ynqvjbl5GWcuxq10DjQ+8OhHHSa/w+5VSlh8lBe22mWotLpDDSPdhCWJCTwSAR4CmOZ2kfqJLxoIMe8Y4jkySKBvRb0YKHBJjBo14qFHjRXjXnM7I8cQbxmeIdkJmkDvGapIHePGOQqjSF2kl5Cwj92BkQ7+sjGphmjLGGwuvTxhM4RHUXN4FSAVS76KgLG/SZOR3ffqke2xI67vKPm+LNdhh6JugI7VvAcr85p4emEAAGg0HlKLxO4WNCNDYW/l7juYxXhCqm8AnhKCKw0W3RTv8Ar9CKNvRS/wBwBvKusPdvGQ84SzMBUC/hMHG5e9J+2w/tcSh4NOgBvHNO0k0K8qLygc4Ka3MzLs9pVtCezqc0bTXwJ4zVNx08zwmdjclp1fbXXqNCPWVEyR0/d1mA6HvfWXtPxOnLnkrqlk+jbIiDzDdMWPZdG8CIH7bjU1aijD+EyXC8hLsjfxJHRBY+5OeO1wT99SdPG1xNPAZzSrfu3UnpcA/CHVVS4GujKPKLzUo25CYnyglx5RU8guOQDFCbSBeESGNi3oxaRuekAidsuRM4JC8jNSCEPKOE8p2x2QGaARDq2GpsB14CZuIzlFPd7/guvziOSXLOUJS4Re3YJS54TEr4vFVD3EFMdTxgpktZv3ldj4CBnd04dho2cpcm9Vemg3qrhfUX+EycVmL4gblFSlI6NUOhPlJ8JkVMasC56tr9ZppRA4aDpy+Eqq/iWViBZULJR5KeCy5aS7q+d+p6wq0sstpDWOukppzcnllio4REKhgmmdIY05RidY+Ly0NzsVLRR96KX+QWDfp8B6Qhw+MUUyy4DoelJH4/D6RRRRGEn5SLn8Ioozsd/UDnJmiihog0ZOaeyZ5+v771H1EUUvrPgj1D0/LfYEnrxRS0RUVQekExRQyI3Yzc5E3GPFBz4ElwEsifj8Yoo+I6Jz+1HD0lXZX2T6fQxRSBecMsrc3nljD8DGimfZYLksyHnFFI3ZJXAL8DITx9I0UUXoapIBxEaKEp9A2QRRRTRAj/2Q=="/>
          <p:cNvSpPr>
            <a:spLocks noChangeAspect="1" noChangeArrowheads="1"/>
          </p:cNvSpPr>
          <p:nvPr/>
        </p:nvSpPr>
        <p:spPr bwMode="auto">
          <a:xfrm>
            <a:off x="155155" y="-143992"/>
            <a:ext cx="304725" cy="3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p>
            <a:pPr fontAlgn="base" latinLnBrk="0">
              <a:spcBef>
                <a:spcPct val="0"/>
              </a:spcBef>
              <a:spcAft>
                <a:spcPct val="0"/>
              </a:spcAft>
            </a:pPr>
            <a:endParaRPr lang="ru-RU">
              <a:solidFill>
                <a:srgbClr val="000000"/>
              </a:solidFill>
              <a:latin typeface="Arial" charset="0"/>
              <a:cs typeface="Arial" charset="0"/>
            </a:endParaRPr>
          </a:p>
        </p:txBody>
      </p:sp>
      <p:sp>
        <p:nvSpPr>
          <p:cNvPr id="4102" name="AutoShape 26" descr="data:image/jpeg;base64,/9j/4AAQSkZJRgABAQAAAQABAAD/2wCEAAkGBxQQDxUPDxQQEBAPFA8PDxAPDxQPDw4QFBQWFhQUFBQYHCggGBwlGxQUITEhJSkrLi4uFx8zODMsNygtLisBCgoKDg0OGhAQGiwkHCQsLCwsLCwsLCwsLCwsLCwsLCwsLCwsLCwsLCwsLCwsLCwsLCwsLCwsLCwsLCwsLCwsLP/AABEIAJ4BPgMBEQACEQEDEQH/xAAcAAACAgMBAQAAAAAAAAAAAAACAwQGAQUHAAj/xAA/EAACAgACBgYHBwIFBQAAAAABAgADBBEFBhIhMVEiQWFxkaEHEzJCUoHBFCNicpKx0TOCJEOi8PFEU2Nzwv/EABoBAQADAQEBAAAAAAAAAAAAAAABAgMFBAb/xAAxEQEBAAIBAwIEBAUEAwAAAAAAAQIDEQQSMSFBBRNRYSIycaEjgZGx8DPB0eEUFUL/2gAMAwEAAhEDEQA/AMrSIBjDjlAIYZeUAhhV5QDGDXlAIYJeUAhgU5QGJo1WOQUkngBxMDbYXVIH+p0c/dXe0BWP0Vh6+hWu0w9pixIB5DqMi16tXT8znJrH0fXy85Xl6p0+v6I9mEQdXnHK3/ja/oh20qOqOVp0uv6ErYqnpKGHWM8j4x3VGfQ4ZT8PpW0wmHotGacRxUnpL3iWl5c3bpz13jI46Lr5eclkE6Mr5ecAToyvl5wAOjK+XnAA6NTl5wBOjk5ecADo5OXnAA6PTl5wAOATl5wBOBTlAA4FOUATgk5QAOCTlAE4NeUATg15ecATg15QBOEXlAH7IvKAJwi8oGDhF5QBOFXlAH7KvKBg4VeUDBwq8vOAD4dR1QLWogMUQGAQDUQGBYBqsBiV5nIbydwHMwLPozACpczvcjpHl2CSC0rjRWmwpItbLMj3FPV3mVtenp9XN7r4VpzKvei2tC8iHc0hpIg3NIXkQL2heRDGIZG20JVhwIhbLDHKduXhadCaZW/oPktwHDqcc1/iXl5cXqukur8U9cf7NqVlniAVgAVgLKwAZYCyIAMICyIAEQAIgARAAiABgCYAGAJgCYAmAJgCYAmBiAJgBZAtCDdAYogMUQGKIDFWAxVgbrQeE/zT1bk7+swNtfeK1Lnq4D4m6hFW14XPLhWL7CxLMcySST2yjqycTiIthheIlrSF4QKHsOVaO55IjP8AsIWuWOPmk4rRGIUZtReBz9S/8RwY7td8ZT+rRXnIkHcRxB4j5SG84QbWkNIim0qwZSVZSCpByII5SS4yzi+F91b00MVXstkLqwNsDcGHxqOX7S8vLg9X0vycuZ+W/s2zLLPGWywFssBbLAWwgLYQFsIAMIC2EACIAEQAIgAYAEQBMADAk4XRttpyRGPbkQJPbVblG8wepdrf1DsdeXD99/lLdn1U+Z9EbWbQqUVo9QOWZWwk55k71PZwI8JGU+i2Nt8q4ZVcJgYMBbwLWg3QGqIDFEBirAaqwHV15kAcSQBAs1KBVCjgoykoavTN2bBepRme8yuT3dLj+G1qnMq9aLa0LxYtXdWPWAXYkHZO9K+G0ObdnZJkeTf1PH4cP6rjVQqLsoqoo4BQAB8hLPBbb61kwhqNM6CoxS5X1qx6nA2bF7mG+RY1179mu/hv/DlOt+pluDBtrJuw/W+X3lX/ALAOr8Q3d0pceHZ6brMdt7b6ZKVYZV7uBYLGNTYttZyZDmORHWD2GJfVTZrx2Y3HLxXU9G41cRSt1fBhvHWjDip+c1l5fN7tWWrO405lksimWAplgLYQFMIC2EBZEBbCABEACICzAAiA+nAWPwUjPrO7y4y0xtUucjcYHVN33vmB+kee+Wmtnd30WXR+rtFW8p6xubcP5lpipdjbq+yNlAqDkihZPbIjvtDnLK/do9P4L1lNlXWRmn5h0lmVjfG+7mczbBMAYAPAtqDd4QGqIDVEBqiA1FgT9GV5vn8Iz+fAQNxnJQr2Ls2nY8yfDqmbra8eMZENzDSNhqxoz7RfmwzrqyZh1M3ur5eXbE9WPUbezHiea6EJdzGDAW0BTQE2DMZHeDuIO8EcoPDkmtupS/ac8GyLW5Jsrba+4bPfs81PLqkfKt8Onp+K444cbObZ+6LXqOmwQ1rmw8GVQEU/l4nxl/kz6scvjOdy9MfQvQNV2j8R6q8Z4e8hfWqc61s91j8OfA58xKdtxrbdt1dXr7sPzT29/wBPuubLJcwplgJYQFMICmEBbCAphAWwgARAbVgXc5AH6+HGWmFql2YxtsJqu7b33DtOXkN8vNc92V232brB6vVJx3nsGyPHjLySM7na2dNCp7Khe4b/ABkqmwPQPQPQIuLG8H/e6VrTGuYadwwqxNiDhtbQ7A2/LzmN8vTjeY1xkJYgA8C3VjdAcogNUQHKsByLA2ejVyBPMgeECTY+QJ5AnyhOE5ykVx2lHXRrTC8i/apYP1eFU+9ZnY3z9nyylp4cvqM+7O/ZupLAu6wKCzEKoBJJOQA5kwSc+ip4/wBIGDrbZDWW5bs6kzX5EkZ/KVuUe3HoN2X2/UejtdsHiGCLb6t23Klw9WWPIE7j4ye6KbOi3YTmzmfZurjkJbGc1487xGuuw6v7YB7eBHznoeOXhrcRohhma+mBmdn3h/MrzwvJz4ae2wb1O/qIy3fOST08CwWLW3bAIJqbYcfCcgR5GYZccvXMMscZcvc1xICWEBLCAlhAWRHkFVg3c5KCe4Zy0wtZ3ZI2WG1bY+2Qvfx8BLzBnd19m2wug604gsf0jyl5JGdytbGqoKMlAUdgAkqjgegegegegegRcXpGqn+rYidhYbX6eMjmJmNvhXdLa4VbBWgM7+6xGygPM57z4SmWcbYarLzVGscsSzElmJJJ4kniZk3LMATAXZAuNY3CA5RAcogOQQHoIGywoyXxMD2Lb7tu4jxitNX54rzmUdXhH2dtgo4sQo7ycpC3icusVIFAUcFAA7hwmjic8jgcn9IOsZvtbDVnKiklWyO62wEgk8wOA/4lMq7XQ9NMMZnl5qg4u8L2nlKOljjy1znPjvhp4dR9FmOvtosW1y9FTIlO30mVss2AY+6AV3dU9Gme75v4zMMcsZjPW+V3m7ioOmMWaqjs7mfojmM+J8JFTL6qhirxWjWNwQFj8t8rbxOWuvC7M5hPNVDUrSxTGkWHdiyVfkLMyVPmR8xPNL6vo+s0T5P4f/nx+jpDrLuIRYIRbwBKGfcilu4fWWmFUu2RNo0Ex9shRy9ozSYRldtbHD6IrXiCx/Fw8BLcRncrU5EAGQAA5AZSUCgegegegegC7ADMkAcych4wRq8XrHh6/f2zyqG358POVuci815VpMZroeFNQHJrDn/pH8yl2fRpNP1rRY3T2It9q1gD7qfdjylLla0mGMapufXIXCYAmAJgDAB4FyrG4fKA9RAcggPQQHoIE2rgJIDGn7tu6RWuj/UivWmUdWGaGXaxVI52J5HP6RPKN3prtdSEu4zXaxY/7PhLrhxRG2PzncvmRIvhrow79mOP3cCx2J2e1jv/AJJmT6bDHlp2OZzO8w2CTCPd2/UzRv2bAVVkZOy+ts/PZ0j4AgfKezXOMXxnX7vm78sv5f0buXeRW9Yb9q3Y6qxl/cd5+kirRT9bfWNUtNSO5tbfsqSAqZHeeAzOUy2c8cR0vhvZjndmdk4/3azROo2KsYOcqgCGBHTYEHMfhHjKY6cnv3fFdMnGMtdPr0W7f1GVeGewMyfGbTCRwcttvhMo0ZWvVtHm52vLhLs7algZbhuHIbhCGYHoHoHoHoEfE46uv+o6L2Ful4cZFsiZjb4jUYvWqpd1avYeZ6C+e/ylLsjWacvdpcXrTe+5NiofhGbeJlbnavNWMaXE4l7DnY7ufxsW/wCJTmtJJPCOYSEwAMATAEwBMATAEwFvAulfAQHoID0EByCBIQQJKndJCsZ/TbuMitNP54rlrTN2EjV1v8bT+f8A+TJim/8A0snVJdxlQ9KWK9Xo5vxWVL38Wy/0yuXh7vh2Pdv/AJVwu2wsSx4nymT6OTgNVTOwRAWdyFVVGbMx4ACSWzGc3wuuA9GuKD1viPUrVtobUFhawJnmQRlkeWQPXNMcObHK3/E9Uwy7OeePT093UZ63yrBgaZNCFmL2tvYliFGe89pkJ5T6NHVpwUE826R85KOUuB6B6B6B6BhmAGZIA5ncIIgYjTFSe9tHkg2vPhK3ORea8q1eJ1lP+WgHa5z8h/Mpdn0azT9a1GK0tdZ7TsByXojylbla0mGM9muaVWLMBZgA0ADAAwAMATAEwBMATAEwAeBdK+HhAkIIDkgSEgPrEBuckBfvRhzVv2ira7xlKq9rTJ3ILQ12zi6W5W1+Zy+sTyjdjzry/R14TRwlE9Mi56NU/DiKSf0uP3Ilc/Do/C7/AB/5X/ZxWZPoV29EWBFmPa1hn9nqLp2O52QfkNrxl8Z6ub8UzuOnie9/s63jW4D5z0a57vmN19kWasHoHoHoHoHoQXZeq+0QP38JFsi0xt8RCu0so9kFv9IlLsns1mm3y1+I0vYfZyTuGZ8TK3OrzTjGrxFrNvYlu85ytrSSTwjvISU0BTQFNAW0AGgLMADAAwBMADAEwBMATAGADwLrXwgPSA9IEhIEiuBl+MkYzgVTE7iRyJHgZk72F5kqCb9hg44oVYf2nP6SGnbzOHb6nDAMODAEdxmr53jj0Vf0nYX1mir/APxhLv0OCfLORl4ez4fn29Rj9/T+rghmL6ZfPQ3iQuNtrPG2jMdpRwT5NNMXL+K486sb9K6hij0z3CenDw+Y3T8RUuyegYJy3ncIEa3SFa9e0eS7/PhCeGvxmlnKkUhUfI7LWD1gB5lQRn4yFse3md05jneldMaRqxNbYq1/VC2o/dAJQy7QzHRA6s9zTz5XOeXf0a+k2a78uevF8+V9shy0d4CHgIeAl4CmgKaAtoC2gLMAGgLMADAEwAMATAEwBMATAFoF0r4eECQsB6QHpAkVwM39RkwKzhCtaaXZtb8WTD5zPKertdJl3ao09zSr2R1/UzGeuwFL55lV9W35kJX6CaTw4PVYdm3KNjpLCC+iylvZursqbudSv1kssMrhlMp7PmbEUmt2rb2q2et/zISp8wZjfL6+ZTKSz3TNXtKHB4qrEjM+qbNlHFkIKuP0k+UmXist+r5uu4fX/I7lpG7bqXEYdgysodWG9XQ7xNplZ4fJ7Nfrccp6oOj9NJYdhvu7OGTHosfwn6TbHLl5ctdjaSzNiBAxejA29MlPL3T/ABCeWptqKHJgQf8AfCElWVhlKsAyncQRmCO0SOEy2XmeTFs93s8JlljI2wztvqF5RqQ8BDwEtAU0BTQFtAW0BZgA0BZgAYAmABgCYAmAJgYgA0C6VcID0gPSBISBIrgHcOj3QI2csho9ZK/ZfvQ/uPrM83T+H5ecf5q1a0o6si8eibS2bX4Mn2di+vtDdFx8sl8ZbC+zm/E9XHbsnv6OjmXcpw70saGOHx5uUfd4seszHAWjdYPnub5mZ5T1fQ/Dd3fq7b5n9lJlXQq0aqa62YJDRYvr8McyEzyeonjsE7sieo+UtMng6rosd17p6ZftWs1s1pF4ZMOj1q/ttYRtleS7J3S1y5eHHovl5c53k/VP0jX4TKrE7WJw43DM54iobstliekOxvGXx2WeWHUdFhs9cfS/s67obTVGMr9bhrFsXdtAbnrPJ14qe+bzKXw5GzVlrvGUbCSzBbUrjJgCO36QNFp2laSorJzcbRU79gcBv7ZXlpZOOUTCJ0do8T+wmedba8eJyy5lGhDwEvAS8BTQFNAW0BbQFmAswAMADAEwAMATAEwBMAYAvAuVZ3CBIQwHI0CQjQHo0CQN4y57oEE8uUshD0tTt0sBxA2l713/ALZyuU5j0dLs7NsqkWtMX0UgNWtM/Y9I14gnJA2xbyNTjZbPu3N/bEvFOo0/N03D39v1fQwOYzG8HeO0TZ8sr2vGr4x+DakZC1PvaGPVYo3AnkRmD3yLOXp6TqLp2TL28X9Hz5bWVYqwKspKsrbirA5EH5zJ9RLLOYAyEI2KrzGcmPPux5jXmWeKrHqCXXGesrZk9WjFipy2s9wDDrG88eUtj5eXq+Pl8V2XRenw+S3ZI3xD2G7+U3xz+ri5auPDdFgBtE9EDMnsmnsyjm+tetK12MRk9p9lM+jWvVtnq7pjlnMXS6Xoc997r6Y/X6/on6sXl8FU7HNmDMx7S7EzOL9TjMdtxniJztJYEuYCHMBTGApjAUxgLYwFsYCyYAEwAJgATAAmAJMASYAkwAMDBgA0C3VtugPR4DleA9HgPR4EhLICcRxz5yQvOShRNNUequZOrPaX8p3j6+ExynFfS9LsmzXMvdXMT7R/31Sj2zw7b6LdYPtWCFLnO7C5VNnxavL7tvDd/bNcbzHzvxHR8vb3Txf8q4tLPA5v6StSTeTjcIudwH39S8bgPfX8QHV15c5TKOr0HWdn8PPx7X6ORSjthcQpZy1tyZGWeHZjxXQNUdFGijacZWW5OwPFVy6K/X5y8cjqNnflxPEWJK5LzqxrXrPiKLGwtNhWpqkDrkCVJJOaE71OWUi52Pd03S688ZnlPXlTFfrO8neSd5J5zN1sbx6Oq6rNlgae1M/EkzSeHD6u/wAbL9Wwd5Lzku0BLNAUzQFM0BbNAWzQFs0BZaADNAAtAEtAAtAEtAEtAEtAEtAEtAEmBaUs3QGrZ2wHLb2wHJb2wHJaOcB6XdsA2cEcREC85ZDQ624TaqFw41bm7UP8GUznu6fw3d253C+/91DxHtTF342eqmnGwGLTELmV9i5P+5USNod4yBHaJMvDHqdE3a7jfPt+r6EwmKS6tbamD12Krow4MpGYmz5bLG45XG+YJoVU/WjUTD41jaM6LzxtrAIc83TgT27jK3GV7en67Zq9L6z7qRb6LMSGyW7DsvxEOp/Tkf3leyvd/wC01/Sp2G9HiYYettf19q71yXYqQ8wM82PafCWmPDxdR1t2+mM4h61yzwp2CUZ5GByPWDEi7FW2rvVnIX8i9FfIZ/OZ139Ovs14z7IEhrI6vocbGFpTrWqoHv2RnNI+f3Zd2zK/c97e2SzKaztgJawc4C2sgKayAtrICy8AC8AGeABeABeAJeABaAJaAJaAJaAJaBgtAHagWBYDlgMWA1YDVgOUwGqYD1aTEMOoYFTvBBBHMHjJTLZeY5rprAmi41ngN6H4kPAzz5Tivq+m3Tdrmc/yoEhuvPo41y+yP9lxDf4aw5o5/wCnsPP8B6+R385fCub1/R/MnzMPzT2+v/bsROYzG8HeCN4Imj58poCXgRsQm0pECqYzDbLmBotbNJ/ZsK2ycrbc66x1jP2m+Qz+eUi16el1fM2eviermScMpm70vI6adp1T4mVfEgfWFcvw42/SOlFwBkOrITV83bzSjZCAFoAtAW0BbQFtABoAGABgCYAGAJgCYAmAJgCYGIGDAwIFnWA1YDFgNWAxYDVgNWA1TALOWQ02s2i/tFWaj72vMpzYda/x2ymWPMe/oeq+Tnxfy3z9vuoEyfSMGRBd9SdfmwgGHxW1ZhhuRx0rcOOX4k7OI6uUvjk5nWdBNl7sPTL9q6zhcZXfWLaXS2tuDowZe7sPZNHCzwywvGU4rzwqS8DQazYmvD1G65gqjh8Tn4VHWZHK+vXlsy7cY4pp7Sz4u42t0VHRrTqrTl3niZS13NOmaseIgrIbxs9CJncrfB0/n1ef7ScZ6vN1ufbpv39FoF+c0cIatAYDAIwFsICyIAGADQAIgARAEiABEASIAkQBIgCRAxlAEiBgiBgCBaFEBiiAxRAYsBqwGLAYsBqwMmTKMZyUKfrXofZJxFQ6J32qPdPx9x65lnj7u58O6vunys/Pt/wrJmbrsSUVL0Zpa7Cvt4a16ieOyei35lO5vmI5ZbdWGycZTlbML6UcSoytqot/ENqo+WYlu+ufl8M13xbAYz0n4hhlXTRUfiJa0j5HISe5GPwzXL621T9J6StxL+sxFjWt1FjuUclXgo7pW+r24a8Nc4xnEQiIW4YyhDc6Ir2V2utv26pfGOJ1+3u2ds9m2raWeFIrMB6CAYEAWEBZEACIAEQAIgCRAAiAJEASIAEQBIgYygCRAEiBgiB4CBZlEBqiAaiAxYDVgMWAxYBiAYgA4ykwLbeMjvB3EHrEk549Yo2smiRQ4ZD93YTkvWh6wOyY5Y8Poug6u7sbjl5nv9f+2mMq9wTCKGEMGFaGFaEwGUJtMB490mTlh1O35Wu5RuqTNXzl881OpXOBPpqgSAkDxEAGEACICyIAkQAIgAYAkQAIgCRAEiAJEASIGCIAkQMEQMAQP//Z"/>
          <p:cNvSpPr>
            <a:spLocks noChangeAspect="1" noChangeArrowheads="1"/>
          </p:cNvSpPr>
          <p:nvPr/>
        </p:nvSpPr>
        <p:spPr bwMode="auto">
          <a:xfrm>
            <a:off x="155155" y="-143992"/>
            <a:ext cx="304725" cy="3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p>
            <a:pPr fontAlgn="base" latinLnBrk="0">
              <a:spcBef>
                <a:spcPct val="0"/>
              </a:spcBef>
              <a:spcAft>
                <a:spcPct val="0"/>
              </a:spcAft>
            </a:pPr>
            <a:endParaRPr lang="ru-RU">
              <a:solidFill>
                <a:srgbClr val="000000"/>
              </a:solidFill>
              <a:latin typeface="Arial" charset="0"/>
              <a:cs typeface="Arial" charset="0"/>
            </a:endParaRPr>
          </a:p>
        </p:txBody>
      </p:sp>
      <p:grpSp>
        <p:nvGrpSpPr>
          <p:cNvPr id="4103" name="Группа 60"/>
          <p:cNvGrpSpPr>
            <a:grpSpLocks/>
          </p:cNvGrpSpPr>
          <p:nvPr/>
        </p:nvGrpSpPr>
        <p:grpSpPr bwMode="auto">
          <a:xfrm>
            <a:off x="150585" y="764704"/>
            <a:ext cx="8877329" cy="5904657"/>
            <a:chOff x="142143" y="1224716"/>
            <a:chExt cx="8876347" cy="5437419"/>
          </a:xfrm>
        </p:grpSpPr>
        <p:pic>
          <p:nvPicPr>
            <p:cNvPr id="4104" name="Picture 28" descr="https://encrypted-tbn0.gstatic.com/images?q=tbn:ANd9GcT7IH1mJOLHNeVS54Ga2eugVpOhSr2ry4ZMJWhUZ1NzSyYCNOP3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127" y="3768883"/>
              <a:ext cx="1269808" cy="952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5" name="Группа 35"/>
            <p:cNvGrpSpPr>
              <a:grpSpLocks/>
            </p:cNvGrpSpPr>
            <p:nvPr/>
          </p:nvGrpSpPr>
          <p:grpSpPr bwMode="auto">
            <a:xfrm>
              <a:off x="2707341" y="2521183"/>
              <a:ext cx="3703014" cy="4140952"/>
              <a:chOff x="2307103" y="2709442"/>
              <a:chExt cx="4075515" cy="4140952"/>
            </a:xfrm>
          </p:grpSpPr>
          <p:sp>
            <p:nvSpPr>
              <p:cNvPr id="4124" name="Прямоугольник 23"/>
              <p:cNvSpPr>
                <a:spLocks noChangeArrowheads="1"/>
              </p:cNvSpPr>
              <p:nvPr/>
            </p:nvSpPr>
            <p:spPr bwMode="auto">
              <a:xfrm>
                <a:off x="3582049" y="3772917"/>
                <a:ext cx="2800569" cy="36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8578" indent="-178578" fontAlgn="base" latinLnBrk="0">
                  <a:spcBef>
                    <a:spcPct val="0"/>
                  </a:spcBef>
                  <a:spcAft>
                    <a:spcPct val="0"/>
                  </a:spcAft>
                  <a:buFont typeface="Wingdings" pitchFamily="2" charset="2"/>
                  <a:buChar char="Ø"/>
                </a:pPr>
                <a:r>
                  <a:rPr lang="ru-RU" sz="1000" dirty="0">
                    <a:solidFill>
                      <a:srgbClr val="4F6228"/>
                    </a:solidFill>
                    <a:latin typeface="Times New Roman" pitchFamily="18" charset="0"/>
                    <a:cs typeface="Times New Roman" pitchFamily="18" charset="0"/>
                  </a:rPr>
                  <a:t>доходы от продажи материальных и нематериальных активов</a:t>
                </a:r>
                <a:endParaRPr lang="ru-RU" sz="1000" dirty="0">
                  <a:solidFill>
                    <a:srgbClr val="4F6228"/>
                  </a:solidFill>
                  <a:latin typeface="Arial" charset="0"/>
                  <a:cs typeface="Arial" charset="0"/>
                </a:endParaRPr>
              </a:p>
            </p:txBody>
          </p:sp>
          <p:sp>
            <p:nvSpPr>
              <p:cNvPr id="4125" name="Прямоугольник 26"/>
              <p:cNvSpPr>
                <a:spLocks noChangeArrowheads="1"/>
              </p:cNvSpPr>
              <p:nvPr/>
            </p:nvSpPr>
            <p:spPr bwMode="auto">
              <a:xfrm>
                <a:off x="3633692" y="5481973"/>
                <a:ext cx="2748924" cy="36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8578" indent="-178578" fontAlgn="base" latinLnBrk="0">
                  <a:spcBef>
                    <a:spcPct val="0"/>
                  </a:spcBef>
                  <a:spcAft>
                    <a:spcPct val="0"/>
                  </a:spcAft>
                  <a:buFont typeface="Wingdings" pitchFamily="2" charset="2"/>
                  <a:buChar char="Ø"/>
                </a:pPr>
                <a:r>
                  <a:rPr lang="ru-RU" sz="1000" dirty="0">
                    <a:solidFill>
                      <a:srgbClr val="4F6228"/>
                    </a:solidFill>
                    <a:latin typeface="Times New Roman" pitchFamily="18" charset="0"/>
                    <a:ea typeface="Calibri" pitchFamily="34" charset="0"/>
                    <a:cs typeface="Times New Roman" pitchFamily="18" charset="0"/>
                  </a:rPr>
                  <a:t>Платежи при пользовании природными ресурсами</a:t>
                </a:r>
                <a:endParaRPr lang="ru-RU" sz="1100" dirty="0">
                  <a:solidFill>
                    <a:srgbClr val="4F6228"/>
                  </a:solidFill>
                  <a:latin typeface="Times New Roman" pitchFamily="18" charset="0"/>
                  <a:ea typeface="Calibri" pitchFamily="34" charset="0"/>
                  <a:cs typeface="Times New Roman" pitchFamily="18" charset="0"/>
                </a:endParaRPr>
              </a:p>
            </p:txBody>
          </p:sp>
          <p:grpSp>
            <p:nvGrpSpPr>
              <p:cNvPr id="4126" name="Группа 34"/>
              <p:cNvGrpSpPr>
                <a:grpSpLocks/>
              </p:cNvGrpSpPr>
              <p:nvPr/>
            </p:nvGrpSpPr>
            <p:grpSpPr bwMode="auto">
              <a:xfrm>
                <a:off x="2307103" y="2709442"/>
                <a:ext cx="4075514" cy="4140952"/>
                <a:chOff x="2307104" y="2346164"/>
                <a:chExt cx="4066782" cy="4516551"/>
              </a:xfrm>
            </p:grpSpPr>
            <p:grpSp>
              <p:nvGrpSpPr>
                <p:cNvPr id="4127" name="Группа 19"/>
                <p:cNvGrpSpPr>
                  <a:grpSpLocks/>
                </p:cNvGrpSpPr>
                <p:nvPr/>
              </p:nvGrpSpPr>
              <p:grpSpPr bwMode="auto">
                <a:xfrm>
                  <a:off x="2518803" y="2346164"/>
                  <a:ext cx="1004327" cy="980448"/>
                  <a:chOff x="3693179" y="1110200"/>
                  <a:chExt cx="1111904" cy="1185892"/>
                </a:xfrm>
              </p:grpSpPr>
              <p:pic>
                <p:nvPicPr>
                  <p:cNvPr id="4133" name="Рисунок 18" descr="images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3179" y="1110200"/>
                    <a:ext cx="1111904" cy="105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4" name="Рисунок 17" descr="images (1).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9945" y="1625304"/>
                    <a:ext cx="858370" cy="67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28" name="Picture 2" descr="https://encrypted-tbn0.gstatic.com/images?q=tbn:ANd9GcRwjirUzMrBcLHoTXvK5z7nnvJWHlQ87lKQ_hxipBi04x3GA786qQ"/>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4990" y="3326613"/>
                  <a:ext cx="938120" cy="76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9" name="Прямоугольник 25"/>
                <p:cNvSpPr>
                  <a:spLocks noChangeArrowheads="1"/>
                </p:cNvSpPr>
                <p:nvPr/>
              </p:nvSpPr>
              <p:spPr bwMode="auto">
                <a:xfrm>
                  <a:off x="3523110" y="2594537"/>
                  <a:ext cx="2850776" cy="60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8578" indent="-178578" fontAlgn="base" latinLnBrk="0">
                    <a:spcBef>
                      <a:spcPct val="0"/>
                    </a:spcBef>
                    <a:spcAft>
                      <a:spcPct val="0"/>
                    </a:spcAft>
                    <a:buFont typeface="Wingdings" pitchFamily="2" charset="2"/>
                    <a:buChar char="Ø"/>
                  </a:pPr>
                  <a:r>
                    <a:rPr lang="ru-RU" sz="1000" dirty="0">
                      <a:solidFill>
                        <a:srgbClr val="4F6228"/>
                      </a:solidFill>
                      <a:latin typeface="Times New Roman" pitchFamily="18" charset="0"/>
                      <a:ea typeface="Calibri" pitchFamily="34" charset="0"/>
                      <a:cs typeface="Times New Roman" pitchFamily="18" charset="0"/>
                    </a:rPr>
                    <a:t>налоги от использования имущества, находящегося в государственной или муниципальной собственности</a:t>
                  </a:r>
                  <a:endParaRPr lang="ru-RU" sz="1000" dirty="0">
                    <a:solidFill>
                      <a:srgbClr val="4F6228"/>
                    </a:solidFill>
                    <a:latin typeface="Arial" charset="0"/>
                    <a:ea typeface="Calibri" pitchFamily="34" charset="0"/>
                    <a:cs typeface="Arial" charset="0"/>
                  </a:endParaRPr>
                </a:p>
              </p:txBody>
            </p:sp>
            <p:pic>
              <p:nvPicPr>
                <p:cNvPr id="4130" name="Picture 4" descr="http://www.admoblkaluga.ru/upload/minfin/finances/open_budget/cas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7104" y="5994821"/>
                  <a:ext cx="1524000" cy="86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1" name="Прямоугольник 28"/>
                <p:cNvSpPr>
                  <a:spLocks noChangeArrowheads="1"/>
                </p:cNvSpPr>
                <p:nvPr/>
              </p:nvSpPr>
              <p:spPr bwMode="auto">
                <a:xfrm>
                  <a:off x="3630850" y="6272068"/>
                  <a:ext cx="2387398" cy="40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178578" fontAlgn="base" latinLnBrk="0">
                    <a:spcBef>
                      <a:spcPct val="0"/>
                    </a:spcBef>
                    <a:spcAft>
                      <a:spcPct val="0"/>
                    </a:spcAft>
                    <a:buFont typeface="Wingdings" pitchFamily="2" charset="2"/>
                    <a:buChar char="Ø"/>
                  </a:pPr>
                  <a:r>
                    <a:rPr lang="ru-RU" sz="1000" dirty="0">
                      <a:solidFill>
                        <a:srgbClr val="4F6228"/>
                      </a:solidFill>
                      <a:latin typeface="Times New Roman" pitchFamily="18" charset="0"/>
                      <a:cs typeface="Times New Roman" pitchFamily="18" charset="0"/>
                    </a:rPr>
                    <a:t>штрафы, конфискации, </a:t>
                  </a:r>
                </a:p>
                <a:p>
                  <a:pPr fontAlgn="base" latinLnBrk="0">
                    <a:spcBef>
                      <a:spcPct val="0"/>
                    </a:spcBef>
                    <a:spcAft>
                      <a:spcPct val="0"/>
                    </a:spcAft>
                  </a:pPr>
                  <a:r>
                    <a:rPr lang="ru-RU" sz="1000" dirty="0">
                      <a:solidFill>
                        <a:srgbClr val="4F6228"/>
                      </a:solidFill>
                      <a:latin typeface="Times New Roman" pitchFamily="18" charset="0"/>
                      <a:cs typeface="Times New Roman" pitchFamily="18" charset="0"/>
                    </a:rPr>
                    <a:t>      компенсации</a:t>
                  </a:r>
                  <a:endParaRPr lang="ru-RU" sz="1100" dirty="0">
                    <a:solidFill>
                      <a:srgbClr val="4F6228"/>
                    </a:solidFill>
                    <a:latin typeface="Times New Roman" pitchFamily="18" charset="0"/>
                    <a:cs typeface="Times New Roman" pitchFamily="18" charset="0"/>
                  </a:endParaRPr>
                </a:p>
              </p:txBody>
            </p:sp>
          </p:grpSp>
        </p:grpSp>
        <p:sp>
          <p:nvSpPr>
            <p:cNvPr id="32" name="Прямоугольник с одним вырезанным скругленным углом 31"/>
            <p:cNvSpPr/>
            <p:nvPr/>
          </p:nvSpPr>
          <p:spPr>
            <a:xfrm>
              <a:off x="142143" y="1224716"/>
              <a:ext cx="2662984" cy="457573"/>
            </a:xfrm>
            <a:prstGeom prst="snipRoundRect">
              <a:avLst/>
            </a:prstGeom>
            <a:solidFill>
              <a:schemeClr val="accent2">
                <a:lumMod val="60000"/>
                <a:lumOff val="40000"/>
              </a:schemeClr>
            </a:solidFill>
            <a:ln>
              <a:solidFill>
                <a:schemeClr val="accent2">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latinLnBrk="0">
                <a:spcBef>
                  <a:spcPct val="0"/>
                </a:spcBef>
                <a:spcAft>
                  <a:spcPct val="0"/>
                </a:spcAft>
                <a:defRPr/>
              </a:pPr>
              <a:r>
                <a:rPr lang="ru-RU" dirty="0">
                  <a:solidFill>
                    <a:prstClr val="white"/>
                  </a:solidFill>
                </a:rPr>
                <a:t>НАЛОГОВЫЕ</a:t>
              </a:r>
            </a:p>
            <a:p>
              <a:pPr algn="ctr" fontAlgn="base" latinLnBrk="0">
                <a:spcBef>
                  <a:spcPct val="0"/>
                </a:spcBef>
                <a:spcAft>
                  <a:spcPct val="0"/>
                </a:spcAft>
                <a:defRPr/>
              </a:pPr>
              <a:r>
                <a:rPr lang="ru-RU" sz="1200" dirty="0">
                  <a:solidFill>
                    <a:prstClr val="white"/>
                  </a:solidFill>
                </a:rPr>
                <a:t>ДОХОДЫ</a:t>
              </a:r>
            </a:p>
          </p:txBody>
        </p:sp>
        <p:sp>
          <p:nvSpPr>
            <p:cNvPr id="33" name="Прямоугольник с одним вырезанным скругленным углом 32"/>
            <p:cNvSpPr/>
            <p:nvPr/>
          </p:nvSpPr>
          <p:spPr>
            <a:xfrm>
              <a:off x="2850990" y="1224716"/>
              <a:ext cx="3235538" cy="475429"/>
            </a:xfrm>
            <a:prstGeom prst="snipRoundRect">
              <a:avLst/>
            </a:prstGeom>
            <a:solidFill>
              <a:schemeClr val="accent3"/>
            </a:solidFill>
            <a:ln>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latinLnBrk="0">
                <a:spcBef>
                  <a:spcPct val="0"/>
                </a:spcBef>
                <a:spcAft>
                  <a:spcPct val="0"/>
                </a:spcAft>
                <a:defRPr/>
              </a:pPr>
              <a:r>
                <a:rPr lang="ru-RU" dirty="0">
                  <a:solidFill>
                    <a:prstClr val="white"/>
                  </a:solidFill>
                </a:rPr>
                <a:t>НЕНАЛОГОВЫЕ </a:t>
              </a:r>
            </a:p>
            <a:p>
              <a:pPr algn="ctr" fontAlgn="base" latinLnBrk="0">
                <a:spcBef>
                  <a:spcPct val="0"/>
                </a:spcBef>
                <a:spcAft>
                  <a:spcPct val="0"/>
                </a:spcAft>
                <a:defRPr/>
              </a:pPr>
              <a:r>
                <a:rPr lang="ru-RU" sz="1200" dirty="0">
                  <a:solidFill>
                    <a:prstClr val="white"/>
                  </a:solidFill>
                </a:rPr>
                <a:t>ДОХОДЫ</a:t>
              </a:r>
              <a:endParaRPr lang="ru-RU" dirty="0">
                <a:solidFill>
                  <a:prstClr val="white"/>
                </a:solidFill>
              </a:endParaRPr>
            </a:p>
          </p:txBody>
        </p:sp>
        <p:sp>
          <p:nvSpPr>
            <p:cNvPr id="34" name="Прямоугольник с одним вырезанным скругленным углом 33"/>
            <p:cNvSpPr/>
            <p:nvPr/>
          </p:nvSpPr>
          <p:spPr>
            <a:xfrm>
              <a:off x="6141217" y="1224716"/>
              <a:ext cx="2877273" cy="475429"/>
            </a:xfrm>
            <a:prstGeom prst="snipRoundRect">
              <a:avLst/>
            </a:prstGeom>
            <a:solidFill>
              <a:schemeClr val="accent1">
                <a:lumMod val="60000"/>
                <a:lumOff val="40000"/>
              </a:schemeClr>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latinLnBrk="0">
                <a:spcBef>
                  <a:spcPct val="0"/>
                </a:spcBef>
                <a:spcAft>
                  <a:spcPct val="0"/>
                </a:spcAft>
                <a:defRPr/>
              </a:pPr>
              <a:r>
                <a:rPr lang="ru-RU" dirty="0">
                  <a:solidFill>
                    <a:prstClr val="white"/>
                  </a:solidFill>
                </a:rPr>
                <a:t>БЕЗВОЗМЕЗДНЫЕ </a:t>
              </a:r>
              <a:r>
                <a:rPr lang="ru-RU" sz="1200" dirty="0">
                  <a:solidFill>
                    <a:prstClr val="white"/>
                  </a:solidFill>
                </a:rPr>
                <a:t>ПОСТУПЛЕНИЯ</a:t>
              </a:r>
              <a:endParaRPr lang="ru-RU" dirty="0">
                <a:solidFill>
                  <a:prstClr val="white"/>
                </a:solidFill>
              </a:endParaRPr>
            </a:p>
          </p:txBody>
        </p:sp>
        <p:pic>
          <p:nvPicPr>
            <p:cNvPr id="4109" name="Рисунок 36" descr="загруженное (4).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6713" y="5004862"/>
              <a:ext cx="1147373" cy="81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0" descr="https://encrypted-tbn2.gstatic.com/images?q=tbn:ANd9GcTfO-7-DwY4kk8ctjFDWeM7KGnQAxUEukcvWPnDiuwwQfWfPIV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098" y="4117669"/>
              <a:ext cx="1170711" cy="76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4" descr="https://encrypted-tbn0.gstatic.com/images?q=tbn:ANd9GcTBMLN2WF_mHUB08AsPbph_wf-SRZ5Wmd7rt2xis0w6_WDrSqp8gQ"/>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538" y="3322249"/>
              <a:ext cx="1162237" cy="75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Прямоугольник 45"/>
            <p:cNvSpPr>
              <a:spLocks noChangeArrowheads="1"/>
            </p:cNvSpPr>
            <p:nvPr/>
          </p:nvSpPr>
          <p:spPr bwMode="auto">
            <a:xfrm>
              <a:off x="1370143" y="5289598"/>
              <a:ext cx="1557965" cy="24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8578" indent="-178578" fontAlgn="base" latinLnBrk="0">
                <a:spcBef>
                  <a:spcPct val="0"/>
                </a:spcBef>
                <a:spcAft>
                  <a:spcPct val="0"/>
                </a:spcAft>
                <a:buFont typeface="Wingdings" pitchFamily="2" charset="2"/>
                <a:buChar char="Ø"/>
              </a:pPr>
              <a:r>
                <a:rPr lang="ru-RU" sz="1000" dirty="0">
                  <a:solidFill>
                    <a:srgbClr val="984807"/>
                  </a:solidFill>
                  <a:latin typeface="Times New Roman" pitchFamily="18" charset="0"/>
                  <a:cs typeface="Times New Roman" pitchFamily="18" charset="0"/>
                </a:rPr>
                <a:t>налоги на имущество</a:t>
              </a:r>
              <a:endParaRPr lang="ru-RU" sz="1100" dirty="0">
                <a:solidFill>
                  <a:srgbClr val="984807"/>
                </a:solidFill>
                <a:latin typeface="Times New Roman" pitchFamily="18" charset="0"/>
                <a:cs typeface="Times New Roman" pitchFamily="18" charset="0"/>
              </a:endParaRPr>
            </a:p>
          </p:txBody>
        </p:sp>
        <p:sp>
          <p:nvSpPr>
            <p:cNvPr id="4115" name="Прямоугольник 51"/>
            <p:cNvSpPr>
              <a:spLocks noChangeArrowheads="1"/>
            </p:cNvSpPr>
            <p:nvPr/>
          </p:nvSpPr>
          <p:spPr bwMode="auto">
            <a:xfrm>
              <a:off x="1355565" y="2802447"/>
              <a:ext cx="1522106" cy="24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8578" indent="-178578" fontAlgn="base" latinLnBrk="0">
                <a:spcBef>
                  <a:spcPct val="0"/>
                </a:spcBef>
                <a:spcAft>
                  <a:spcPct val="0"/>
                </a:spcAft>
                <a:buFont typeface="Wingdings" pitchFamily="2" charset="2"/>
                <a:buChar char="Ø"/>
              </a:pPr>
              <a:r>
                <a:rPr lang="ru-RU" sz="1000" dirty="0">
                  <a:solidFill>
                    <a:srgbClr val="984807"/>
                  </a:solidFill>
                  <a:latin typeface="Times New Roman" pitchFamily="18" charset="0"/>
                  <a:cs typeface="Times New Roman" pitchFamily="18" charset="0"/>
                </a:rPr>
                <a:t>налоги на прибыль</a:t>
              </a:r>
              <a:endParaRPr lang="ru-RU" sz="1100" dirty="0">
                <a:solidFill>
                  <a:srgbClr val="984807"/>
                </a:solidFill>
                <a:latin typeface="Times New Roman" pitchFamily="18" charset="0"/>
                <a:cs typeface="Times New Roman" pitchFamily="18" charset="0"/>
              </a:endParaRPr>
            </a:p>
          </p:txBody>
        </p:sp>
        <p:sp>
          <p:nvSpPr>
            <p:cNvPr id="4116" name="Прямоугольник 52"/>
            <p:cNvSpPr>
              <a:spLocks noChangeArrowheads="1"/>
            </p:cNvSpPr>
            <p:nvPr/>
          </p:nvSpPr>
          <p:spPr bwMode="auto">
            <a:xfrm>
              <a:off x="1370143" y="3420097"/>
              <a:ext cx="1434984" cy="40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8578" indent="-178578" fontAlgn="base" latinLnBrk="0">
                <a:spcBef>
                  <a:spcPct val="0"/>
                </a:spcBef>
                <a:spcAft>
                  <a:spcPct val="0"/>
                </a:spcAft>
                <a:buFont typeface="Wingdings" pitchFamily="2" charset="2"/>
                <a:buChar char="Ø"/>
              </a:pPr>
              <a:r>
                <a:rPr lang="ru-RU" sz="1000" dirty="0">
                  <a:solidFill>
                    <a:srgbClr val="984807"/>
                  </a:solidFill>
                  <a:latin typeface="Times New Roman" pitchFamily="18" charset="0"/>
                  <a:cs typeface="Times New Roman" pitchFamily="18" charset="0"/>
                </a:rPr>
                <a:t>налоги на товары, работы, услуги</a:t>
              </a:r>
              <a:endParaRPr lang="ru-RU" sz="1000" dirty="0">
                <a:solidFill>
                  <a:srgbClr val="000000"/>
                </a:solidFill>
                <a:latin typeface="Arial" charset="0"/>
                <a:cs typeface="Arial" charset="0"/>
              </a:endParaRPr>
            </a:p>
          </p:txBody>
        </p:sp>
        <p:sp>
          <p:nvSpPr>
            <p:cNvPr id="4117" name="Прямоугольник 53"/>
            <p:cNvSpPr>
              <a:spLocks noChangeArrowheads="1"/>
            </p:cNvSpPr>
            <p:nvPr/>
          </p:nvSpPr>
          <p:spPr bwMode="auto">
            <a:xfrm>
              <a:off x="1380564" y="6145710"/>
              <a:ext cx="1497106" cy="36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8578" indent="-178578" fontAlgn="base" latinLnBrk="0">
                <a:spcBef>
                  <a:spcPct val="0"/>
                </a:spcBef>
                <a:spcAft>
                  <a:spcPct val="0"/>
                </a:spcAft>
                <a:buFont typeface="Wingdings" pitchFamily="2" charset="2"/>
                <a:buChar char="Ø"/>
              </a:pPr>
              <a:r>
                <a:rPr lang="ru-RU" sz="1000" dirty="0">
                  <a:solidFill>
                    <a:srgbClr val="984807"/>
                  </a:solidFill>
                  <a:latin typeface="Times New Roman" pitchFamily="18" charset="0"/>
                  <a:cs typeface="Times New Roman" pitchFamily="18" charset="0"/>
                </a:rPr>
                <a:t>Государственная пошлина</a:t>
              </a:r>
              <a:endParaRPr lang="ru-RU" sz="1100" dirty="0">
                <a:solidFill>
                  <a:srgbClr val="984807"/>
                </a:solidFill>
                <a:latin typeface="Times New Roman" pitchFamily="18" charset="0"/>
                <a:cs typeface="Times New Roman" pitchFamily="18" charset="0"/>
              </a:endParaRPr>
            </a:p>
          </p:txBody>
        </p:sp>
        <p:sp>
          <p:nvSpPr>
            <p:cNvPr id="4118" name="Прямоугольник 54"/>
            <p:cNvSpPr>
              <a:spLocks noChangeArrowheads="1"/>
            </p:cNvSpPr>
            <p:nvPr/>
          </p:nvSpPr>
          <p:spPr bwMode="auto">
            <a:xfrm>
              <a:off x="1456998" y="4282464"/>
              <a:ext cx="1561753" cy="40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marL="178578" indent="-178578" fontAlgn="base" latinLnBrk="0">
                <a:spcBef>
                  <a:spcPct val="0"/>
                </a:spcBef>
                <a:spcAft>
                  <a:spcPct val="0"/>
                </a:spcAft>
                <a:buFont typeface="Wingdings" pitchFamily="2" charset="2"/>
                <a:buChar char="Ø"/>
              </a:pPr>
              <a:r>
                <a:rPr lang="ru-RU" sz="1000" dirty="0">
                  <a:solidFill>
                    <a:srgbClr val="984807"/>
                  </a:solidFill>
                  <a:latin typeface="Times New Roman" pitchFamily="18" charset="0"/>
                  <a:cs typeface="Times New Roman" pitchFamily="18" charset="0"/>
                </a:rPr>
                <a:t>Налог на </a:t>
              </a:r>
            </a:p>
            <a:p>
              <a:pPr fontAlgn="base" latinLnBrk="0">
                <a:spcBef>
                  <a:spcPct val="0"/>
                </a:spcBef>
                <a:spcAft>
                  <a:spcPct val="0"/>
                </a:spcAft>
              </a:pPr>
              <a:r>
                <a:rPr lang="ru-RU" sz="1000" dirty="0">
                  <a:solidFill>
                    <a:srgbClr val="984807"/>
                  </a:solidFill>
                  <a:latin typeface="Times New Roman" pitchFamily="18" charset="0"/>
                  <a:cs typeface="Times New Roman" pitchFamily="18" charset="0"/>
                </a:rPr>
                <a:t>      совокупный доход</a:t>
              </a:r>
              <a:endParaRPr lang="ru-RU" sz="1100" dirty="0">
                <a:solidFill>
                  <a:srgbClr val="984807"/>
                </a:solidFill>
                <a:latin typeface="Times New Roman" pitchFamily="18" charset="0"/>
                <a:cs typeface="Times New Roman" pitchFamily="18" charset="0"/>
              </a:endParaRPr>
            </a:p>
          </p:txBody>
        </p:sp>
        <p:pic>
          <p:nvPicPr>
            <p:cNvPr id="4119" name="Picture 24" descr="https://encrypted-tbn1.gstatic.com/images?q=tbn:ANd9GcR5MW6ttNkS1sq78PSlUQDPVKyXu6tVHUK_cm72H2D66dK4q_Px"/>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6498" y="2683535"/>
              <a:ext cx="1323599" cy="73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Рисунок 55" descr="загруженное (6).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76126" y="5450210"/>
              <a:ext cx="1407454" cy="69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1" name="Прямоугольник 56"/>
            <p:cNvSpPr>
              <a:spLocks noChangeArrowheads="1"/>
            </p:cNvSpPr>
            <p:nvPr/>
          </p:nvSpPr>
          <p:spPr bwMode="auto">
            <a:xfrm>
              <a:off x="6994366" y="3515815"/>
              <a:ext cx="957331" cy="22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8578" indent="-178578" fontAlgn="base" latinLnBrk="0">
                <a:spcBef>
                  <a:spcPct val="0"/>
                </a:spcBef>
                <a:spcAft>
                  <a:spcPct val="0"/>
                </a:spcAft>
                <a:buFont typeface="Wingdings" pitchFamily="2" charset="2"/>
                <a:buChar char="Ø"/>
              </a:pPr>
              <a:r>
                <a:rPr lang="ru-RU" sz="1000" dirty="0">
                  <a:solidFill>
                    <a:srgbClr val="376092"/>
                  </a:solidFill>
                  <a:latin typeface="Times New Roman" pitchFamily="18" charset="0"/>
                  <a:cs typeface="Times New Roman" pitchFamily="18" charset="0"/>
                </a:rPr>
                <a:t>дотации</a:t>
              </a:r>
              <a:endParaRPr lang="ru-RU" sz="1100" dirty="0">
                <a:solidFill>
                  <a:srgbClr val="376092"/>
                </a:solidFill>
                <a:latin typeface="Times New Roman" pitchFamily="18" charset="0"/>
                <a:cs typeface="Times New Roman" pitchFamily="18" charset="0"/>
              </a:endParaRPr>
            </a:p>
          </p:txBody>
        </p:sp>
        <p:sp>
          <p:nvSpPr>
            <p:cNvPr id="4122" name="Прямоугольник 57"/>
            <p:cNvSpPr>
              <a:spLocks noChangeArrowheads="1"/>
            </p:cNvSpPr>
            <p:nvPr/>
          </p:nvSpPr>
          <p:spPr bwMode="auto">
            <a:xfrm>
              <a:off x="6994367" y="4717085"/>
              <a:ext cx="957332" cy="22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Ins="36000">
              <a:spAutoFit/>
            </a:bodyPr>
            <a:lstStyle/>
            <a:p>
              <a:pPr marL="178578" indent="-178578" fontAlgn="base" latinLnBrk="0">
                <a:spcBef>
                  <a:spcPct val="0"/>
                </a:spcBef>
                <a:spcAft>
                  <a:spcPct val="0"/>
                </a:spcAft>
                <a:buFont typeface="Wingdings" pitchFamily="2" charset="2"/>
                <a:buChar char="Ø"/>
              </a:pPr>
              <a:r>
                <a:rPr lang="ru-RU" sz="1000" dirty="0">
                  <a:solidFill>
                    <a:srgbClr val="376092"/>
                  </a:solidFill>
                  <a:latin typeface="Times New Roman" pitchFamily="18" charset="0"/>
                  <a:cs typeface="Times New Roman" pitchFamily="18" charset="0"/>
                </a:rPr>
                <a:t>субсидии</a:t>
              </a:r>
              <a:endParaRPr lang="ru-RU" sz="1100" dirty="0">
                <a:solidFill>
                  <a:srgbClr val="376092"/>
                </a:solidFill>
                <a:latin typeface="Times New Roman" pitchFamily="18" charset="0"/>
                <a:cs typeface="Times New Roman" pitchFamily="18" charset="0"/>
              </a:endParaRPr>
            </a:p>
          </p:txBody>
        </p:sp>
        <p:sp>
          <p:nvSpPr>
            <p:cNvPr id="4123" name="Прямоугольник 58"/>
            <p:cNvSpPr>
              <a:spLocks noChangeArrowheads="1"/>
            </p:cNvSpPr>
            <p:nvPr/>
          </p:nvSpPr>
          <p:spPr bwMode="auto">
            <a:xfrm>
              <a:off x="6994368" y="6267978"/>
              <a:ext cx="1113567" cy="22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8578" indent="-178578" fontAlgn="base" latinLnBrk="0">
                <a:spcBef>
                  <a:spcPct val="0"/>
                </a:spcBef>
                <a:spcAft>
                  <a:spcPct val="0"/>
                </a:spcAft>
                <a:buFont typeface="Wingdings" pitchFamily="2" charset="2"/>
                <a:buChar char="Ø"/>
              </a:pPr>
              <a:r>
                <a:rPr lang="ru-RU" sz="1000" dirty="0">
                  <a:solidFill>
                    <a:srgbClr val="376092"/>
                  </a:solidFill>
                  <a:latin typeface="Times New Roman" pitchFamily="18" charset="0"/>
                  <a:cs typeface="Times New Roman" pitchFamily="18" charset="0"/>
                </a:rPr>
                <a:t>субвенции</a:t>
              </a:r>
              <a:endParaRPr lang="ru-RU" sz="1100" dirty="0">
                <a:solidFill>
                  <a:srgbClr val="376092"/>
                </a:solidFill>
                <a:latin typeface="Times New Roman" pitchFamily="18" charset="0"/>
                <a:cs typeface="Times New Roman" pitchFamily="18" charset="0"/>
              </a:endParaRPr>
            </a:p>
          </p:txBody>
        </p:sp>
      </p:grpSp>
      <p:pic>
        <p:nvPicPr>
          <p:cNvPr id="18434" name="Picture 2" descr="ÐÐ°ÑÑÐ¸Ð½ÐºÐ¸ Ð¿Ð¾ Ð·Ð°Ð¿ÑÐ¾ÑÑ ÐºÐ°ÑÑÐ¸Ð½ÐºÐ¸ Ð½Ð°Ð»Ð¾Ð³ Ð½Ð° Ð¿ÑÐ¸Ð±ÑÐ»Ñ"/>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2982" y="2172576"/>
            <a:ext cx="1153400" cy="7396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ÐÐ¾ÑÐ¾Ð¶ÐµÐµ Ð¸Ð·Ð¾Ð±ÑÐ°Ð¶ÐµÐ½Ð¸Ðµ"/>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4700" y="5903341"/>
            <a:ext cx="1117955" cy="76601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ÐÐ°ÑÑÐ¸Ð½ÐºÐ¸ Ð¿Ð¾ Ð·Ð°Ð¿ÑÐ¾ÑÑ ÐºÐ°ÑÑÐ¸Ð½ÐºÐ¸ Ð´Ð¾ÑÐ¾Ð´Ñ Ð¾Ñ Ð¾ÐºÐ°Ð·Ð°Ð½Ð¸Ð¸ Ð¿Ð»Ð°ÑÐ½ÑÑ ÑÑÐ»ÑÐ³"/>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69124" y="4042821"/>
            <a:ext cx="952414" cy="72008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ÐÐ°ÑÑÐ¸Ð½ÐºÐ¸ Ð¿Ð¾ Ð·Ð°Ð¿ÑÐ¾ÑÑ ÐºÐ°ÑÑÐ¸Ð½ÐºÐ¸ Ð´Ð¾ÑÐ¾Ð´Ñ ÐÐ»Ð°ÑÐµÐ¶Ð¸ Ð¿ÑÐ¸ Ð¿Ð¾Ð»ÑÐ·Ð¾Ð²Ð°Ð½Ð¸Ð¸ Ð¿ÑÐ¸ÑÐ¾Ð´Ð½ÑÐ¼Ð¸ ÑÐµÑÑÑÑÐ°Ð¼Ð¸"/>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969125" y="4869678"/>
            <a:ext cx="952414" cy="880887"/>
          </a:xfrm>
          <a:prstGeom prst="rect">
            <a:avLst/>
          </a:prstGeom>
          <a:noFill/>
          <a:extLst>
            <a:ext uri="{909E8E84-426E-40DD-AFC4-6F175D3DCCD1}">
              <a14:hiddenFill xmlns:a14="http://schemas.microsoft.com/office/drawing/2010/main">
                <a:solidFill>
                  <a:srgbClr val="FFFFFF"/>
                </a:solidFill>
              </a14:hiddenFill>
            </a:ext>
          </a:extLst>
        </p:spPr>
      </p:pic>
      <p:sp>
        <p:nvSpPr>
          <p:cNvPr id="46" name="Прямоугольник 26"/>
          <p:cNvSpPr>
            <a:spLocks noChangeArrowheads="1"/>
          </p:cNvSpPr>
          <p:nvPr/>
        </p:nvSpPr>
        <p:spPr bwMode="auto">
          <a:xfrm>
            <a:off x="3874611" y="4248323"/>
            <a:ext cx="25448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8578" indent="-178578" fontAlgn="base" latinLnBrk="0">
              <a:spcBef>
                <a:spcPct val="0"/>
              </a:spcBef>
              <a:spcAft>
                <a:spcPct val="0"/>
              </a:spcAft>
              <a:buFont typeface="Wingdings" pitchFamily="2" charset="2"/>
              <a:buChar char="Ø"/>
            </a:pPr>
            <a:r>
              <a:rPr lang="ru-RU" sz="1000" dirty="0">
                <a:solidFill>
                  <a:srgbClr val="4F6228"/>
                </a:solidFill>
                <a:latin typeface="Times New Roman" pitchFamily="18" charset="0"/>
                <a:ea typeface="Calibri" pitchFamily="34" charset="0"/>
                <a:cs typeface="Times New Roman" pitchFamily="18" charset="0"/>
              </a:rPr>
              <a:t>Доходы от оказания платных услуг</a:t>
            </a:r>
            <a:endParaRPr lang="ru-RU" sz="1100" dirty="0">
              <a:solidFill>
                <a:srgbClr val="4F6228"/>
              </a:solidFill>
              <a:latin typeface="Times New Roman" pitchFamily="18" charset="0"/>
              <a:ea typeface="Calibri" pitchFamily="34" charset="0"/>
              <a:cs typeface="Times New Roman" pitchFamily="18" charset="0"/>
            </a:endParaRPr>
          </a:p>
        </p:txBody>
      </p:sp>
      <p:sp>
        <p:nvSpPr>
          <p:cNvPr id="47" name="Загнутый угол 46"/>
          <p:cNvSpPr/>
          <p:nvPr/>
        </p:nvSpPr>
        <p:spPr>
          <a:xfrm>
            <a:off x="150584" y="1340768"/>
            <a:ext cx="2663279" cy="722202"/>
          </a:xfrm>
          <a:prstGeom prst="foldedCorner">
            <a:avLst/>
          </a:prstGeom>
          <a:solidFill>
            <a:sysClr val="window" lastClr="FFFFFF">
              <a:alpha val="0"/>
            </a:sysClr>
          </a:solidFill>
          <a:ln w="127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900" b="0" i="0" u="none" strike="noStrike" kern="0" cap="none" spc="0" normalizeH="0" baseline="0" noProof="0" dirty="0">
              <a:ln>
                <a:noFill/>
              </a:ln>
              <a:solidFill>
                <a:srgbClr val="000000"/>
              </a:solidFill>
              <a:effectLst/>
              <a:uLnTx/>
              <a:uFillTx/>
              <a:latin typeface="Verdana"/>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800" b="0" i="0" u="none" strike="noStrike" kern="0" cap="none" spc="0" normalizeH="0" baseline="0" noProof="0" dirty="0">
                <a:ln>
                  <a:noFill/>
                </a:ln>
                <a:solidFill>
                  <a:srgbClr val="000000"/>
                </a:solidFill>
                <a:effectLst/>
                <a:uLnTx/>
                <a:uFillTx/>
                <a:latin typeface="Verdana"/>
                <a:cs typeface="Times New Roman" panose="02020603050405020304" pitchFamily="18" charset="0"/>
              </a:rPr>
              <a:t>доходы от предусмотренных законодательством Российской Федерации о налогах и сборах федеральных налогов и сборов, в том числе от налогов, предусмотренных </a:t>
            </a:r>
            <a:r>
              <a:rPr kumimoji="0" lang="ru-RU" sz="800" b="0" i="0" u="none" strike="noStrike" kern="0" cap="none" spc="0" normalizeH="0" baseline="0" noProof="0" dirty="0">
                <a:solidFill>
                  <a:srgbClr val="000000"/>
                </a:solidFill>
                <a:effectLst/>
                <a:uLnTx/>
                <a:uFillTx/>
                <a:latin typeface="Verdana"/>
                <a:cs typeface="Times New Roman" panose="02020603050405020304" pitchFamily="18" charset="0"/>
              </a:rPr>
              <a:t>специальными</a:t>
            </a:r>
            <a:r>
              <a:rPr kumimoji="0" lang="ru-RU" sz="800" b="0" i="0" u="none" strike="noStrike" kern="0" cap="none" spc="0" normalizeH="0" baseline="0" noProof="0" dirty="0">
                <a:ln>
                  <a:noFill/>
                </a:ln>
                <a:solidFill>
                  <a:srgbClr val="000000"/>
                </a:solidFill>
                <a:effectLst/>
                <a:uLnTx/>
                <a:uFillTx/>
                <a:latin typeface="Verdana"/>
                <a:cs typeface="Times New Roman" panose="02020603050405020304" pitchFamily="18" charset="0"/>
              </a:rPr>
              <a:t> налоговыми режимами, региональных и местных налогов, а также пеней и штрафов по ним</a:t>
            </a:r>
          </a:p>
        </p:txBody>
      </p:sp>
      <p:sp>
        <p:nvSpPr>
          <p:cNvPr id="48" name="Загнутый угол 47"/>
          <p:cNvSpPr/>
          <p:nvPr/>
        </p:nvSpPr>
        <p:spPr>
          <a:xfrm>
            <a:off x="2859732" y="1340769"/>
            <a:ext cx="3235895" cy="722202"/>
          </a:xfrm>
          <a:prstGeom prst="foldedCorner">
            <a:avLst/>
          </a:prstGeom>
          <a:solidFill>
            <a:sysClr val="window" lastClr="FFFFFF">
              <a:alpha val="0"/>
            </a:sysClr>
          </a:solidFill>
          <a:ln w="127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900" b="0" i="0" u="none" strike="noStrike" kern="0" cap="none" spc="0" normalizeH="0" baseline="0" noProof="0" dirty="0">
              <a:ln>
                <a:noFill/>
              </a:ln>
              <a:solidFill>
                <a:srgbClr val="000000"/>
              </a:solidFill>
              <a:effectLst/>
              <a:uLnTx/>
              <a:uFillTx/>
              <a:latin typeface="Verdana"/>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800" b="0" i="0" u="none" strike="noStrike" kern="0" cap="none" spc="0" normalizeH="0" baseline="0" noProof="0" dirty="0">
                <a:ln>
                  <a:noFill/>
                </a:ln>
                <a:solidFill>
                  <a:srgbClr val="000000"/>
                </a:solidFill>
                <a:effectLst/>
                <a:uLnTx/>
                <a:uFillTx/>
                <a:latin typeface="Verdana"/>
                <a:cs typeface="Times New Roman" panose="02020603050405020304" pitchFamily="18" charset="0"/>
              </a:rPr>
              <a:t>доходы от использования имущества, находящегося в государственной или муниципальной собственности; доходы от продажи имущества; доходы от платных услуг, оказываемых казенными учреждениями; средства, полученные в результате применения мер гражданско-правовой, административной и уголовной ответственности; средства самообложения граждан; иные неналоговые доходы</a:t>
            </a:r>
            <a:endParaRPr kumimoji="0" lang="ru-RU" sz="800" b="0" i="0" u="none" strike="noStrike" kern="0" cap="none" spc="0" normalizeH="0" baseline="0" noProof="0" dirty="0">
              <a:ln>
                <a:noFill/>
              </a:ln>
              <a:solidFill>
                <a:sysClr val="windowText" lastClr="000000"/>
              </a:solidFill>
              <a:effectLst/>
              <a:uLnTx/>
              <a:uFillTx/>
              <a:latin typeface="Verdana"/>
              <a:cs typeface="Times New Roman" panose="02020603050405020304" pitchFamily="18" charset="0"/>
            </a:endParaRPr>
          </a:p>
        </p:txBody>
      </p:sp>
      <p:sp>
        <p:nvSpPr>
          <p:cNvPr id="49" name="Загнутый угол 48"/>
          <p:cNvSpPr/>
          <p:nvPr/>
        </p:nvSpPr>
        <p:spPr>
          <a:xfrm>
            <a:off x="6228184" y="1340769"/>
            <a:ext cx="2807806" cy="936103"/>
          </a:xfrm>
          <a:prstGeom prst="foldedCorner">
            <a:avLst/>
          </a:prstGeom>
          <a:solidFill>
            <a:sysClr val="window" lastClr="FFFFFF">
              <a:alpha val="0"/>
            </a:sysClr>
          </a:solidFill>
          <a:ln w="127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800" b="0" i="0" u="none" strike="noStrike" kern="0" cap="none" spc="0" normalizeH="0" baseline="0" noProof="0" dirty="0">
                <a:ln>
                  <a:noFill/>
                </a:ln>
                <a:solidFill>
                  <a:srgbClr val="000000"/>
                </a:solidFill>
                <a:effectLst/>
                <a:uLnTx/>
                <a:uFillTx/>
                <a:latin typeface="Verdana"/>
                <a:cs typeface="Times New Roman" panose="02020603050405020304" pitchFamily="18" charset="0"/>
              </a:rPr>
              <a:t>дотации, субсидии, субвенции, межбюджетные трансферты из бюджетов вышестоящего уровня; безвозмездные поступления от физических и юридических лиц, в том числе добровольные пожертвования</a:t>
            </a:r>
            <a:endParaRPr kumimoji="0" lang="ru-RU" sz="800" b="0" i="0" u="none" strike="noStrike" kern="0" cap="none" spc="0" normalizeH="0" baseline="0" noProof="0" dirty="0">
              <a:ln>
                <a:noFill/>
              </a:ln>
              <a:solidFill>
                <a:sysClr val="windowText" lastClr="000000"/>
              </a:solidFill>
              <a:effectLst/>
              <a:uLnTx/>
              <a:uFillTx/>
              <a:latin typeface="Verdana"/>
              <a:cs typeface="Times New Roman" panose="02020603050405020304" pitchFamily="18" charset="0"/>
            </a:endParaRPr>
          </a:p>
        </p:txBody>
      </p:sp>
    </p:spTree>
    <p:extLst>
      <p:ext uri="{BB962C8B-B14F-4D97-AF65-F5344CB8AC3E}">
        <p14:creationId xmlns:p14="http://schemas.microsoft.com/office/powerpoint/2010/main" val="3658939502"/>
      </p:ext>
    </p:extLst>
  </p:cSld>
  <p:clrMapOvr>
    <a:masterClrMapping/>
  </p:clrMapOvr>
  <p:transition spd="med">
    <p:wipe dir="d"/>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20337</TotalTime>
  <Words>6360</Words>
  <Application>Microsoft Office PowerPoint</Application>
  <PresentationFormat>Экран (4:3)</PresentationFormat>
  <Paragraphs>1129</Paragraphs>
  <Slides>57</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5</vt:i4>
      </vt:variant>
      <vt:variant>
        <vt:lpstr>Заголовки слайдов</vt:lpstr>
      </vt:variant>
      <vt:variant>
        <vt:i4>57</vt:i4>
      </vt:variant>
    </vt:vector>
  </HeadingPairs>
  <TitlesOfParts>
    <vt:vector size="70" baseType="lpstr">
      <vt:lpstr>宋体</vt:lpstr>
      <vt:lpstr>Arial</vt:lpstr>
      <vt:lpstr>Calibri</vt:lpstr>
      <vt:lpstr>Open Sans</vt:lpstr>
      <vt:lpstr>Palatino Linotype</vt:lpstr>
      <vt:lpstr>Times New Roman</vt:lpstr>
      <vt:lpstr>Verdana</vt:lpstr>
      <vt:lpstr>Wingdings</vt:lpstr>
      <vt:lpstr>Custom Design</vt:lpstr>
      <vt:lpstr>Thème Office</vt:lpstr>
      <vt:lpstr>1_Thème Office</vt:lpstr>
      <vt:lpstr>Тема Office</vt:lpstr>
      <vt:lpstr>2_Thème Office</vt:lpstr>
      <vt:lpstr>Бюджет для граждан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Registered User</dc:creator>
  <cp:lastModifiedBy>ZamFin</cp:lastModifiedBy>
  <cp:revision>763</cp:revision>
  <cp:lastPrinted>2023-11-16T23:36:43Z</cp:lastPrinted>
  <dcterms:created xsi:type="dcterms:W3CDTF">2014-04-01T16:35:38Z</dcterms:created>
  <dcterms:modified xsi:type="dcterms:W3CDTF">2023-11-16T23:53:07Z</dcterms:modified>
</cp:coreProperties>
</file>