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4370078740158E-2"/>
          <c:y val="5.5190242955201675E-2"/>
          <c:w val="0.74368079951544541"/>
          <c:h val="0.9057169851642153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ln>
                <a:solidFill>
                  <a:srgbClr val="00B0F0"/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5.4</c:v>
                </c:pt>
                <c:pt idx="1">
                  <c:v>5.4</c:v>
                </c:pt>
                <c:pt idx="2">
                  <c:v>8.6</c:v>
                </c:pt>
                <c:pt idx="3">
                  <c:v>10.199999999999999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>
              <a:solidFill>
                <a:srgbClr val="EEECE1">
                  <a:lumMod val="75000"/>
                </a:srgbClr>
              </a:solidFill>
            </a:ln>
          </c:spPr>
          <c:marker>
            <c:spPr>
              <a:ln>
                <a:solidFill>
                  <a:srgbClr val="EEECE1">
                    <a:lumMod val="75000"/>
                  </a:srgbClr>
                </a:solidFill>
              </a:ln>
            </c:spPr>
          </c:marker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8.4</c:v>
                </c:pt>
                <c:pt idx="2">
                  <c:v>8.4</c:v>
                </c:pt>
                <c:pt idx="3">
                  <c:v>8.4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 (убыль)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-9.6</c:v>
                </c:pt>
                <c:pt idx="1">
                  <c:v>-3</c:v>
                </c:pt>
                <c:pt idx="2">
                  <c:v>0.2</c:v>
                </c:pt>
                <c:pt idx="3">
                  <c:v>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1.6619999999999999</c:v>
                </c:pt>
                <c:pt idx="1">
                  <c:v>1.665</c:v>
                </c:pt>
                <c:pt idx="2">
                  <c:v>1.6779999999999999</c:v>
                </c:pt>
                <c:pt idx="3" formatCode="0.000">
                  <c:v>1.6919999999999999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38496"/>
        <c:axId val="44552576"/>
      </c:lineChart>
      <c:catAx>
        <c:axId val="4453849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anchor="b" anchorCtr="0"/>
          <a:lstStyle/>
          <a:p>
            <a:pPr>
              <a:defRPr sz="1100"/>
            </a:pPr>
            <a:endParaRPr lang="ru-RU"/>
          </a:p>
        </c:txPr>
        <c:crossAx val="44552576"/>
        <c:crosses val="autoZero"/>
        <c:auto val="1"/>
        <c:lblAlgn val="ctr"/>
        <c:lblOffset val="100"/>
        <c:noMultiLvlLbl val="0"/>
      </c:catAx>
      <c:valAx>
        <c:axId val="44552576"/>
        <c:scaling>
          <c:orientation val="minMax"/>
        </c:scaling>
        <c:delete val="0"/>
        <c:axPos val="l"/>
        <c:majorGridlines>
          <c:spPr>
            <a:effectLst>
              <a:softEdge rad="0"/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4538496"/>
        <c:crosses val="autoZero"/>
        <c:crossBetween val="between"/>
      </c:valAx>
      <c:spPr>
        <a:ln>
          <a:bevel/>
        </a:ln>
        <a:effectLst>
          <a:outerShdw sx="1000" sy="1000" algn="ctr" rotWithShape="0">
            <a:srgbClr val="000000"/>
          </a:outerShdw>
        </a:effectLst>
      </c:spPr>
    </c:plotArea>
    <c:legend>
      <c:legendPos val="r"/>
      <c:layout>
        <c:manualLayout>
          <c:xMode val="edge"/>
          <c:yMode val="edge"/>
          <c:x val="0.83206652533817893"/>
          <c:y val="0.251961926819122"/>
          <c:w val="0.1602411669695134"/>
          <c:h val="0.48641741021350327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994428447218097E-2"/>
          <c:y val="0.10135053095867266"/>
          <c:w val="0.90910629708730406"/>
          <c:h val="0.50533559530055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Лист1!$A$4:$C$4</c:f>
              <c:strCache>
                <c:ptCount val="1"/>
                <c:pt idx="0">
                  <c:v>Величина прожиточного минимума (в среднем на душу населения)</c:v>
                </c:pt>
              </c:strCache>
            </c:strRef>
          </c:tx>
          <c:spPr>
            <a:solidFill>
              <a:srgbClr val="F79646">
                <a:alpha val="80000"/>
              </a:srgb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8883869869900858E-3"/>
                  <c:y val="9.0018598393085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893388817557E-4"/>
                  <c:y val="9.37889203261846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697930685972709E-4"/>
                  <c:y val="9.3153898993469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242893017547658E-3"/>
                  <c:y val="9.344129460154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300357536488954E-3"/>
                  <c:y val="0.332912757743352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774003300158178E-3"/>
                  <c:y val="0.251212511174199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7000643108724031E-17"/>
                  <c:y val="0.444830073568396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9522846224939873E-3"/>
                  <c:y val="0.248620948956751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</c:spPr>
            <c:txPr>
              <a:bodyPr/>
              <a:lstStyle/>
              <a:p>
                <a:pPr>
                  <a:defRPr sz="20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Лист1!$H$2:$M$3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Лист1!$H$4:$M$4</c:f>
              <c:numCache>
                <c:formatCode>#,##0</c:formatCode>
                <c:ptCount val="4"/>
                <c:pt idx="0">
                  <c:v>21979</c:v>
                </c:pt>
                <c:pt idx="1">
                  <c:v>22669</c:v>
                </c:pt>
                <c:pt idx="2" formatCode="General">
                  <c:v>23576</c:v>
                </c:pt>
                <c:pt idx="3" formatCode="General">
                  <c:v>24519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4875648"/>
        <c:axId val="54877184"/>
      </c:barChart>
      <c:catAx>
        <c:axId val="5487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877184"/>
        <c:crosses val="autoZero"/>
        <c:auto val="1"/>
        <c:lblAlgn val="ctr"/>
        <c:lblOffset val="100"/>
        <c:noMultiLvlLbl val="0"/>
      </c:catAx>
      <c:valAx>
        <c:axId val="5487718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87564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75990084100427968"/>
          <c:w val="1"/>
          <c:h val="0.19122575239415837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564728665213779E-2"/>
          <c:y val="0.10135053095867266"/>
          <c:w val="0.84250710021186781"/>
          <c:h val="0.60446718376533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Лист1!$A$4:$C$4</c:f>
              <c:strCache>
                <c:ptCount val="1"/>
                <c:pt idx="0">
                  <c:v>Численность безработных, зарегистрированных в  государственных учреждениях службы занятости населения (на конец года)</c:v>
                </c:pt>
              </c:strCache>
            </c:strRef>
          </c:tx>
          <c:spPr>
            <a:solidFill>
              <a:srgbClr val="9BBB59">
                <a:lumMod val="75000"/>
                <a:alpha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3.4709790837266982E-3"/>
                  <c:y val="7.1194812606389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839309772802151E-4"/>
                  <c:y val="6.98823849678411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43439904217449E-3"/>
                  <c:y val="7.1330105971603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67747761904294E-3"/>
                  <c:y val="7.1617583873686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300357536488954E-3"/>
                  <c:y val="0.332912757743352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774003300158178E-3"/>
                  <c:y val="0.251212511174199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000643108724031E-17"/>
                  <c:y val="0.444830073568396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9522846224939873E-3"/>
                  <c:y val="0.248620948956751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Лист1!$H$2:$M$3</c:f>
              <c:strCache>
                <c:ptCount val="4"/>
                <c:pt idx="0">
                  <c:v>2021   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Лист1!$H$4:$M$4</c:f>
              <c:numCache>
                <c:formatCode>#,##0.00</c:formatCode>
                <c:ptCount val="4"/>
                <c:pt idx="0">
                  <c:v>3.7999999999999999E-2</c:v>
                </c:pt>
                <c:pt idx="1">
                  <c:v>3.7999999999999999E-2</c:v>
                </c:pt>
                <c:pt idx="2">
                  <c:v>3.7999999999999999E-2</c:v>
                </c:pt>
                <c:pt idx="3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5202944"/>
        <c:axId val="55204480"/>
      </c:barChart>
      <c:lineChart>
        <c:grouping val="standard"/>
        <c:varyColors val="0"/>
        <c:ser>
          <c:idx val="1"/>
          <c:order val="1"/>
          <c:tx>
            <c:strRef>
              <c:f>Лист1!$A$5:$C$5</c:f>
              <c:strCache>
                <c:ptCount val="1"/>
                <c:pt idx="0">
                  <c:v>Уровень зарегистрированной безработицы в % </c:v>
                </c:pt>
              </c:strCache>
            </c:strRef>
          </c:tx>
          <c:spPr>
            <a:ln w="19050"/>
          </c:spPr>
          <c:marker>
            <c:spPr>
              <a:ln w="19050"/>
            </c:spPr>
          </c:marker>
          <c:dLbls>
            <c:dLbl>
              <c:idx val="1"/>
              <c:layout>
                <c:manualLayout>
                  <c:x val="-2.7277223877425479E-2"/>
                  <c:y val="-3.7970533925016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11951658739845E-2"/>
                  <c:y val="-3.79705339250163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946679440054215E-2"/>
                  <c:y val="-3.7970533925016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21693121693129E-2"/>
                  <c:y val="-9.0589295102956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8862433862433831E-2"/>
                  <c:y val="-0.104661418614095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Лист1!$H$2:$M$3</c:f>
              <c:strCache>
                <c:ptCount val="4"/>
                <c:pt idx="0">
                  <c:v>2021   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Лист1!$H$5:$M$5</c:f>
              <c:numCache>
                <c:formatCode>#,##0.00</c:formatCode>
                <c:ptCount val="4"/>
                <c:pt idx="0">
                  <c:v>2.8</c:v>
                </c:pt>
                <c:pt idx="1">
                  <c:v>2.8</c:v>
                </c:pt>
                <c:pt idx="2">
                  <c:v>2.8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25728"/>
        <c:axId val="55223040"/>
      </c:lineChart>
      <c:catAx>
        <c:axId val="5520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5204480"/>
        <c:crosses val="autoZero"/>
        <c:auto val="1"/>
        <c:lblAlgn val="ctr"/>
        <c:lblOffset val="100"/>
        <c:noMultiLvlLbl val="0"/>
      </c:catAx>
      <c:valAx>
        <c:axId val="5520448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5202944"/>
        <c:crosses val="autoZero"/>
        <c:crossBetween val="between"/>
      </c:valAx>
      <c:valAx>
        <c:axId val="55223040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5225728"/>
        <c:crosses val="max"/>
        <c:crossBetween val="between"/>
      </c:valAx>
      <c:catAx>
        <c:axId val="55225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22304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9.0896104325125002E-2"/>
          <c:y val="0.79022710755572567"/>
          <c:w val="0.77887851026350086"/>
          <c:h val="0.1999454269584846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00466130207974E-2"/>
          <c:y val="0.12700370224747648"/>
          <c:w val="0.97093731318775767"/>
          <c:h val="0.7520133876267163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Инвестиций в основной капитал, млн. руб.</c:v>
                </c:pt>
              </c:strCache>
            </c:strRef>
          </c:tx>
          <c:spPr>
            <a:solidFill>
              <a:srgbClr val="F79646">
                <a:alpha val="8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001925004913773E-2"/>
                  <c:y val="-9.1538095885074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01925004913773E-2"/>
                  <c:y val="-2.2884523971268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01925004913773E-2"/>
                  <c:y val="2.2884523971268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30771434187175E-2"/>
                  <c:y val="-9.1538095885074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573078575640377E-3"/>
                  <c:y val="-4.5769047942537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73078575640377E-3"/>
                  <c:y val="-1.373071438276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288464292735008E-3"/>
                  <c:y val="-1.144226198563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2021 оценка</c:v>
                </c:pt>
                <c:pt idx="1">
                  <c:v>I вариант 2022</c:v>
                </c:pt>
                <c:pt idx="2">
                  <c:v>II вариант 2022</c:v>
                </c:pt>
                <c:pt idx="3">
                  <c:v>I вариант 2023</c:v>
                </c:pt>
                <c:pt idx="4">
                  <c:v>II вариант 2023</c:v>
                </c:pt>
                <c:pt idx="5">
                  <c:v>I вариант 2024</c:v>
                </c:pt>
                <c:pt idx="6">
                  <c:v>II вариант 2024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1748.9</c:v>
                </c:pt>
                <c:pt idx="1">
                  <c:v>1636.97</c:v>
                </c:pt>
                <c:pt idx="2" formatCode="#,##0.00">
                  <c:v>1710.42</c:v>
                </c:pt>
                <c:pt idx="3">
                  <c:v>1546.94</c:v>
                </c:pt>
                <c:pt idx="4">
                  <c:v>1730.95</c:v>
                </c:pt>
                <c:pt idx="5">
                  <c:v>1571.69</c:v>
                </c:pt>
                <c:pt idx="6">
                  <c:v>1753.45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6043520"/>
        <c:axId val="46046208"/>
        <c:axId val="56828352"/>
      </c:bar3DChart>
      <c:catAx>
        <c:axId val="46043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6046208"/>
        <c:crosses val="autoZero"/>
        <c:auto val="1"/>
        <c:lblAlgn val="ctr"/>
        <c:lblOffset val="100"/>
        <c:noMultiLvlLbl val="0"/>
      </c:catAx>
      <c:valAx>
        <c:axId val="4604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043520"/>
        <c:crosses val="autoZero"/>
        <c:crossBetween val="between"/>
      </c:valAx>
      <c:serAx>
        <c:axId val="56828352"/>
        <c:scaling>
          <c:orientation val="minMax"/>
        </c:scaling>
        <c:delete val="1"/>
        <c:axPos val="b"/>
        <c:majorTickMark val="out"/>
        <c:minorTickMark val="none"/>
        <c:tickLblPos val="nextTo"/>
        <c:crossAx val="46046208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spPr>
    <a:effectLst>
      <a:glow rad="127000">
        <a:srgbClr val="4F81BD"/>
      </a:glow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79688581143454E-2"/>
          <c:y val="0"/>
          <c:w val="0.84676643364717996"/>
          <c:h val="0.950958008277284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57150">
              <a:noFill/>
            </a:ln>
          </c:spPr>
          <c:explosion val="17"/>
          <c:dPt>
            <c:idx val="0"/>
            <c:bubble3D val="0"/>
            <c:spPr>
              <a:solidFill>
                <a:srgbClr val="438086">
                  <a:lumMod val="60000"/>
                  <a:lumOff val="40000"/>
                </a:srgbClr>
              </a:solidFill>
              <a:ln w="57150">
                <a:noFill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7150">
                <a:noFill/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57150">
                <a:noFill/>
              </a:ln>
            </c:spPr>
          </c:dPt>
          <c:dLbls>
            <c:dLbl>
              <c:idx val="0"/>
              <c:layout>
                <c:manualLayout>
                  <c:x val="7.1285039122576596E-2"/>
                  <c:y val="-7.454093123791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47345293824262"/>
                  <c:y val="3.339457146341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3641194092563111"/>
                  <c:y val="-0.1088489258870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Безвозмездные поступления (за искл. дотации на выравнивание)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9.5477076615131731E-2</c:v>
                </c:pt>
                <c:pt idx="1">
                  <c:v>0.15445662324645193</c:v>
                </c:pt>
                <c:pt idx="2">
                  <c:v>0.75006630013841635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Безвозмездные поступления (за искл. дотации на выравнивание)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23523.87528</c:v>
                </c:pt>
                <c:pt idx="1">
                  <c:v>38055.4</c:v>
                </c:pt>
                <c:pt idx="2">
                  <c:v>184803.1666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7654507620084"/>
          <c:y val="3.5273858460171115E-2"/>
          <c:w val="0.81503981932181935"/>
          <c:h val="0.9139139516205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57150">
              <a:noFill/>
            </a:ln>
          </c:spPr>
          <c:explosion val="17"/>
          <c:dPt>
            <c:idx val="0"/>
            <c:bubble3D val="0"/>
            <c:explosion val="6"/>
            <c:spPr>
              <a:solidFill>
                <a:srgbClr val="438086">
                  <a:lumMod val="60000"/>
                  <a:lumOff val="40000"/>
                </a:srgbClr>
              </a:solidFill>
              <a:ln w="57150">
                <a:noFill/>
              </a:ln>
            </c:spPr>
          </c:dPt>
          <c:dPt>
            <c:idx val="1"/>
            <c:bubble3D val="0"/>
            <c:explosion val="5"/>
            <c:spPr>
              <a:solidFill>
                <a:srgbClr val="FFFF00"/>
              </a:solidFill>
              <a:ln w="57150">
                <a:noFill/>
              </a:ln>
            </c:spPr>
          </c:dPt>
          <c:dPt>
            <c:idx val="2"/>
            <c:bubble3D val="0"/>
            <c:explosion val="7"/>
            <c:spPr>
              <a:solidFill>
                <a:srgbClr val="92D050"/>
              </a:solidFill>
              <a:ln w="57150">
                <a:noFill/>
              </a:ln>
            </c:spPr>
          </c:dPt>
          <c:dLbls>
            <c:dLbl>
              <c:idx val="0"/>
              <c:layout>
                <c:manualLayout>
                  <c:x val="0.16009562101294528"/>
                  <c:y val="2.7697755205575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124125181566083"/>
                  <c:y val="2.519950733128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86237859546393"/>
                  <c:y val="-0.11444995142303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Безвозмездные поступления (за искл. дотации на выравнивание)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0.29599302156930929</c:v>
                </c:pt>
                <c:pt idx="1">
                  <c:v>0.55582267449257416</c:v>
                </c:pt>
                <c:pt idx="2">
                  <c:v>0.14818430393811652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Безвозмездные поступления (за искл. дотации на выравнивание)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22334.26</c:v>
                </c:pt>
                <c:pt idx="1">
                  <c:v>41939.800000000003</c:v>
                </c:pt>
                <c:pt idx="2">
                  <c:v>11181.3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200" kern="10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kern="10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kern="1000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.73886673374976131"/>
          <c:w val="0.65866631779147033"/>
          <c:h val="0.24586828969559998"/>
        </c:manualLayout>
      </c:layout>
      <c:overlay val="0"/>
      <c:spPr>
        <a:effectLst>
          <a:glow>
            <a:schemeClr val="accent1">
              <a:alpha val="40000"/>
            </a:schemeClr>
          </a:glow>
          <a:softEdge rad="0"/>
        </a:effectLst>
      </c:spPr>
      <c:txPr>
        <a:bodyPr/>
        <a:lstStyle/>
        <a:p>
          <a:pPr>
            <a:defRPr sz="1200" kern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593027208776495E-2"/>
          <c:y val="8.00628539986456E-2"/>
          <c:w val="0.90240697279122328"/>
          <c:h val="0.757472129019680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38086">
                <a:lumMod val="60000"/>
                <a:lumOff val="40000"/>
                <a:alpha val="82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3310469013652821E-3"/>
                  <c:y val="-0.125048921460053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171 776,4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3A-4E96-8149-0FDE0BA0F30C}"/>
                </c:ext>
              </c:extLst>
            </c:dLbl>
            <c:dLbl>
              <c:idx val="1"/>
              <c:layout>
                <c:manualLayout>
                  <c:x val="1.763847402798607E-3"/>
                  <c:y val="-0.28613186992166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292 569,8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3A-4E96-8149-0FDE0BA0F30C}"/>
                </c:ext>
              </c:extLst>
            </c:dLbl>
            <c:dLbl>
              <c:idx val="2"/>
              <c:layout>
                <c:manualLayout>
                  <c:x val="3.7765744598348742E-3"/>
                  <c:y val="-5.33308341439662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75 455,4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3A-4E96-8149-0FDE0BA0F30C}"/>
                </c:ext>
              </c:extLst>
            </c:dLbl>
            <c:dLbl>
              <c:idx val="3"/>
              <c:layout>
                <c:manualLayout>
                  <c:x val="8.1569364932927019E-3"/>
                  <c:y val="-0.34340974044911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3A-4E96-8149-0FDE0BA0F30C}"/>
                </c:ext>
              </c:extLst>
            </c:dLbl>
            <c:dLbl>
              <c:idx val="4"/>
              <c:layout>
                <c:manualLayout>
                  <c:x val="1.6988330969081415E-2"/>
                  <c:y val="-0.33995783860350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3A-4E96-8149-0FDE0BA0F3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факт</c:v>
                </c:pt>
                <c:pt idx="1">
                  <c:v>2021 год план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171776.43504000001</c:v>
                </c:pt>
                <c:pt idx="1">
                  <c:v>292569.83442999999</c:v>
                </c:pt>
                <c:pt idx="2">
                  <c:v>75455.360000000001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A3A-4E96-8149-0FDE0BA0F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4997376"/>
        <c:axId val="54998528"/>
        <c:axId val="0"/>
      </c:bar3DChart>
      <c:catAx>
        <c:axId val="54997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98528"/>
        <c:crosses val="autoZero"/>
        <c:auto val="1"/>
        <c:lblAlgn val="ctr"/>
        <c:lblOffset val="100"/>
        <c:noMultiLvlLbl val="0"/>
      </c:catAx>
      <c:valAx>
        <c:axId val="5499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99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0"/>
      <c:depthPercent val="100"/>
      <c:rAngAx val="0"/>
      <c:perspective val="2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6.4070250212072036E-2"/>
          <c:y val="2.7890507074390305E-2"/>
          <c:w val="0.90094314904650452"/>
          <c:h val="0.606282937970519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25291.816739999998</c:v>
                </c:pt>
                <c:pt idx="1">
                  <c:v>209</c:v>
                </c:pt>
                <c:pt idx="2">
                  <c:v>3404.4756000000002</c:v>
                </c:pt>
                <c:pt idx="3">
                  <c:v>103304.099</c:v>
                </c:pt>
                <c:pt idx="4">
                  <c:v>159167.94308999999</c:v>
                </c:pt>
                <c:pt idx="5">
                  <c:v>991.5</c:v>
                </c:pt>
                <c:pt idx="6">
                  <c:v>201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865.9</c:v>
                </c:pt>
                <c:pt idx="1">
                  <c:v>225.8</c:v>
                </c:pt>
                <c:pt idx="3">
                  <c:v>30041</c:v>
                </c:pt>
                <c:pt idx="4">
                  <c:v>43621.66</c:v>
                </c:pt>
                <c:pt idx="5">
                  <c:v>500</c:v>
                </c:pt>
                <c:pt idx="6">
                  <c:v>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049216"/>
        <c:axId val="56759040"/>
        <c:axId val="0"/>
      </c:bar3DChart>
      <c:catAx>
        <c:axId val="5504921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round/>
          </a:ln>
        </c:spPr>
        <c:txPr>
          <a:bodyPr rot="-5400000" anchor="t" anchorCtr="0"/>
          <a:lstStyle/>
          <a:p>
            <a:pPr>
              <a:defRPr sz="1050" b="0" i="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6759040"/>
        <c:crossesAt val="0"/>
        <c:auto val="0"/>
        <c:lblAlgn val="ctr"/>
        <c:lblOffset val="100"/>
        <c:tickLblSkip val="1"/>
        <c:noMultiLvlLbl val="0"/>
      </c:catAx>
      <c:valAx>
        <c:axId val="5675904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55049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751440757023466"/>
          <c:y val="6.1447860376869938E-2"/>
          <c:w val="0.13402600328358569"/>
          <c:h val="0.1120661745802247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8D9AF-B221-4D01-AA3C-4F82C71A6120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182B378-ED50-45FB-8F2D-D31C5FA114C9}">
      <dgm:prSet phldrT="[Текст]"/>
      <dgm:spPr>
        <a:xfrm>
          <a:off x="3494427" y="1865246"/>
          <a:ext cx="1940137" cy="1940137"/>
        </a:xfrm>
        <a:prstGeom prst="ellipse">
          <a:avLst/>
        </a:prstGeom>
      </dgm:spPr>
      <dgm:t>
        <a:bodyPr/>
        <a:lstStyle/>
        <a:p>
          <a:r>
            <a:rPr lang="ru-RU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/>
              <a:ea typeface="+mn-ea"/>
              <a:cs typeface="+mn-cs"/>
            </a:rPr>
            <a:t>Формирование бюджета Соболевского сельского поселения</a:t>
          </a:r>
          <a:endParaRPr lang="ru-RU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Calibri"/>
            <a:ea typeface="+mn-ea"/>
            <a:cs typeface="+mn-cs"/>
          </a:endParaRPr>
        </a:p>
      </dgm:t>
    </dgm:pt>
    <dgm:pt modelId="{9C8D4C7D-88BB-4A0F-88E9-A0DB0FCAC1D9}" type="parTrans" cxnId="{A80F1ED9-93E6-4ABF-873B-DCE87462FF00}">
      <dgm:prSet/>
      <dgm:spPr/>
      <dgm:t>
        <a:bodyPr/>
        <a:lstStyle/>
        <a:p>
          <a:endParaRPr lang="ru-RU"/>
        </a:p>
      </dgm:t>
    </dgm:pt>
    <dgm:pt modelId="{938A6BB3-A9A6-48D1-B767-696CF682F828}" type="sibTrans" cxnId="{A80F1ED9-93E6-4ABF-873B-DCE87462FF00}">
      <dgm:prSet/>
      <dgm:spPr/>
      <dgm:t>
        <a:bodyPr/>
        <a:lstStyle/>
        <a:p>
          <a:endParaRPr lang="ru-RU"/>
        </a:p>
      </dgm:t>
    </dgm:pt>
    <dgm:pt modelId="{17DB528E-CE2F-489E-9C97-191CC9863499}">
      <dgm:prSet phldrT="[Текст]" custT="1"/>
      <dgm:spPr>
        <a:xfrm>
          <a:off x="3564492" y="-177009"/>
          <a:ext cx="1800007" cy="1800007"/>
        </a:xfrm>
        <a:prstGeom prst="ellipse">
          <a:avLst/>
        </a:prstGeom>
        <a:solidFill>
          <a:schemeClr val="bg2">
            <a:lumMod val="75000"/>
          </a:schemeClr>
        </a:solidFill>
      </dgm:spPr>
      <dgm:t>
        <a:bodyPr/>
        <a:lstStyle/>
        <a:p>
          <a:r>
            <a:rPr kumimoji="0" lang="ru-RU" sz="1300" b="0" i="0" u="none" strike="noStrike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Составление проекта бюджета очередного года</a:t>
          </a:r>
          <a:endParaRPr lang="ru-RU" sz="1300" dirty="0">
            <a:latin typeface="Calibri"/>
            <a:ea typeface="+mn-ea"/>
            <a:cs typeface="+mn-cs"/>
          </a:endParaRPr>
        </a:p>
      </dgm:t>
    </dgm:pt>
    <dgm:pt modelId="{F0A14048-1F39-46E3-8D79-64525F10596E}" type="parTrans" cxnId="{F1A7B1BA-9E9E-4770-9F05-923636BDCC26}">
      <dgm:prSet/>
      <dgm:spPr/>
      <dgm:t>
        <a:bodyPr/>
        <a:lstStyle/>
        <a:p>
          <a:endParaRPr lang="ru-RU"/>
        </a:p>
      </dgm:t>
    </dgm:pt>
    <dgm:pt modelId="{B1B9B034-FE5B-4FD9-80B3-D2BE772B30DB}" type="sibTrans" cxnId="{F1A7B1BA-9E9E-4770-9F05-923636BDCC26}">
      <dgm:prSet/>
      <dgm:spPr>
        <a:xfrm>
          <a:off x="2303283" y="674102"/>
          <a:ext cx="4322425" cy="4322425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C1CB2AA9-87D6-4597-8E8B-AD2B36541DBC}">
      <dgm:prSet phldrT="[Текст]" custT="1"/>
      <dgm:spPr>
        <a:xfrm>
          <a:off x="5393816" y="879150"/>
          <a:ext cx="1800007" cy="1800007"/>
        </a:xfrm>
        <a:prstGeom prst="ellipse">
          <a:avLst/>
        </a:prstGeom>
      </dgm:spPr>
      <dgm:t>
        <a:bodyPr/>
        <a:lstStyle/>
        <a:p>
          <a:r>
            <a:rPr kumimoji="0" lang="ru-RU" sz="1300" b="0" i="0" u="none" strike="noStrike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Рассмотрение проекта бюджета очередного года</a:t>
          </a:r>
          <a:endParaRPr lang="ru-RU" sz="1300" dirty="0">
            <a:latin typeface="Calibri"/>
            <a:ea typeface="+mn-ea"/>
            <a:cs typeface="+mn-cs"/>
          </a:endParaRPr>
        </a:p>
      </dgm:t>
    </dgm:pt>
    <dgm:pt modelId="{7B280AEF-7A6C-4F55-BEEB-987D50814217}" type="parTrans" cxnId="{DE7BEBDC-82D7-4A4E-8B08-563CF32D0E09}">
      <dgm:prSet/>
      <dgm:spPr/>
      <dgm:t>
        <a:bodyPr/>
        <a:lstStyle/>
        <a:p>
          <a:endParaRPr lang="ru-RU"/>
        </a:p>
      </dgm:t>
    </dgm:pt>
    <dgm:pt modelId="{DA48CDE0-283A-4780-85E6-14B7607B4957}" type="sibTrans" cxnId="{DE7BEBDC-82D7-4A4E-8B08-563CF32D0E09}">
      <dgm:prSet/>
      <dgm:spPr>
        <a:xfrm>
          <a:off x="2303283" y="674102"/>
          <a:ext cx="4322425" cy="4322425"/>
        </a:xfrm>
        <a:prstGeom prst="blockArc">
          <a:avLst>
            <a:gd name="adj1" fmla="val 19800000"/>
            <a:gd name="adj2" fmla="val 18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0AFEC1B1-9420-4580-A668-46EF27AB0DE8}">
      <dgm:prSet phldrT="[Текст]" custT="1"/>
      <dgm:spPr>
        <a:xfrm>
          <a:off x="5393816" y="2991472"/>
          <a:ext cx="1800007" cy="1800007"/>
        </a:xfrm>
        <a:prstGeom prst="ellipse">
          <a:avLst/>
        </a:prstGeom>
      </dgm:spPr>
      <dgm:t>
        <a:bodyPr/>
        <a:lstStyle/>
        <a:p>
          <a:r>
            <a:rPr kumimoji="0" lang="ru-RU" sz="1300" b="0" i="0" u="none" strike="noStrike" cap="none" spc="0" normalizeH="0" baseline="0" noProof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Утверждение бюджета очередного года</a:t>
          </a:r>
          <a:endParaRPr lang="ru-RU" sz="1300" dirty="0">
            <a:latin typeface="Calibri"/>
            <a:ea typeface="+mn-ea"/>
            <a:cs typeface="+mn-cs"/>
          </a:endParaRPr>
        </a:p>
      </dgm:t>
    </dgm:pt>
    <dgm:pt modelId="{1BA16A53-98A8-41C9-9F69-019C8DA6EFE9}" type="parTrans" cxnId="{966C66CE-0FEF-4DA3-BCCC-45611015EA43}">
      <dgm:prSet/>
      <dgm:spPr/>
      <dgm:t>
        <a:bodyPr/>
        <a:lstStyle/>
        <a:p>
          <a:endParaRPr lang="ru-RU"/>
        </a:p>
      </dgm:t>
    </dgm:pt>
    <dgm:pt modelId="{061E1F37-63B5-48D1-B41B-C31D4F59BD4A}" type="sibTrans" cxnId="{966C66CE-0FEF-4DA3-BCCC-45611015EA43}">
      <dgm:prSet/>
      <dgm:spPr>
        <a:xfrm>
          <a:off x="2303283" y="674102"/>
          <a:ext cx="4322425" cy="4322425"/>
        </a:xfrm>
        <a:prstGeom prst="blockArc">
          <a:avLst>
            <a:gd name="adj1" fmla="val 1800000"/>
            <a:gd name="adj2" fmla="val 54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3D17FA69-1459-43CF-AEB1-C6854B69CFD0}">
      <dgm:prSet custT="1"/>
      <dgm:spPr>
        <a:xfrm>
          <a:off x="3564492" y="4131957"/>
          <a:ext cx="1800007" cy="1631358"/>
        </a:xfrm>
        <a:prstGeom prst="ellipse">
          <a:avLst/>
        </a:prstGeom>
      </dgm:spPr>
      <dgm:t>
        <a:bodyPr/>
        <a:lstStyle/>
        <a:p>
          <a:r>
            <a:rPr kumimoji="0" lang="ru-RU" sz="1300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Исполнение бюджета в текущем году</a:t>
          </a:r>
          <a:endParaRPr kumimoji="0" lang="ru-RU" sz="1300" b="0" i="0" u="none" strike="noStrike" cap="none" spc="0" normalizeH="0" baseline="0" noProof="0" dirty="0">
            <a:ln/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5A8F2FC3-CDFD-42AD-B286-D3701B918B18}" type="sibTrans" cxnId="{69CFDB42-17AD-4570-9703-E2584020FDA7}">
      <dgm:prSet/>
      <dgm:spPr>
        <a:xfrm>
          <a:off x="2303283" y="674102"/>
          <a:ext cx="4322425" cy="4322425"/>
        </a:xfrm>
        <a:prstGeom prst="blockArc">
          <a:avLst>
            <a:gd name="adj1" fmla="val 5400000"/>
            <a:gd name="adj2" fmla="val 90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F8306F04-4532-4F27-9014-3C0DBB47AFDD}" type="parTrans" cxnId="{69CFDB42-17AD-4570-9703-E2584020FDA7}">
      <dgm:prSet/>
      <dgm:spPr/>
      <dgm:t>
        <a:bodyPr/>
        <a:lstStyle/>
        <a:p>
          <a:endParaRPr lang="ru-RU"/>
        </a:p>
      </dgm:t>
    </dgm:pt>
    <dgm:pt modelId="{D738FF68-340E-4CE3-9BB3-4C47372377F2}">
      <dgm:prSet custT="1"/>
      <dgm:spPr>
        <a:xfrm>
          <a:off x="1735168" y="2991479"/>
          <a:ext cx="1800007" cy="1799993"/>
        </a:xfrm>
        <a:prstGeom prst="ellipse">
          <a:avLst/>
        </a:prstGeom>
      </dgm:spPr>
      <dgm:t>
        <a:bodyPr/>
        <a:lstStyle/>
        <a:p>
          <a:r>
            <a:rPr kumimoji="0" lang="ru-RU" sz="1300" b="0" i="0" u="none" strike="noStrike" cap="none" spc="0" normalizeH="0" baseline="0" noProof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Составление и рассмотрение отчета об исполнении бюджета предыдущего года</a:t>
          </a:r>
          <a:endParaRPr kumimoji="0" lang="ru-RU" sz="1300" b="0" i="0" u="none" strike="noStrike" cap="none" spc="0" normalizeH="0" baseline="0" noProof="0" dirty="0">
            <a:ln/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040637F-A5E2-4DEA-AF54-B0B35DB1555D}" type="parTrans" cxnId="{E76D492F-0ACE-45A3-8664-1FF73A1242EB}">
      <dgm:prSet/>
      <dgm:spPr/>
      <dgm:t>
        <a:bodyPr/>
        <a:lstStyle/>
        <a:p>
          <a:endParaRPr lang="ru-RU"/>
        </a:p>
      </dgm:t>
    </dgm:pt>
    <dgm:pt modelId="{C51B9B9C-9ABE-4B82-98CF-1B1D293F4711}" type="sibTrans" cxnId="{E76D492F-0ACE-45A3-8664-1FF73A1242EB}">
      <dgm:prSet/>
      <dgm:spPr>
        <a:xfrm>
          <a:off x="2303283" y="674102"/>
          <a:ext cx="4322425" cy="4322425"/>
        </a:xfrm>
        <a:prstGeom prst="blockArc">
          <a:avLst>
            <a:gd name="adj1" fmla="val 9000000"/>
            <a:gd name="adj2" fmla="val 126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0DC52738-07EC-4AD2-B395-CCDB73A03F03}">
      <dgm:prSet custT="1"/>
      <dgm:spPr>
        <a:xfrm>
          <a:off x="1735168" y="879150"/>
          <a:ext cx="1800007" cy="1800007"/>
        </a:xfrm>
        <a:prstGeom prst="ellipse">
          <a:avLst/>
        </a:prstGeom>
      </dgm:spPr>
      <dgm:t>
        <a:bodyPr/>
        <a:lstStyle/>
        <a:p>
          <a:r>
            <a:rPr kumimoji="0" lang="ru-RU" sz="1300" b="0" i="0" u="none" strike="noStrike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Утверждении отчета об исполнении бюджета предыдущего года</a:t>
          </a:r>
          <a:endParaRPr kumimoji="0" lang="ru-RU" sz="1300" b="0" i="0" u="none" strike="noStrike" cap="none" spc="0" normalizeH="0" baseline="0" noProof="0" dirty="0">
            <a:ln/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F42586C3-B181-45C3-B7A0-C7CB8CDB371C}" type="parTrans" cxnId="{7C2DFA2C-E6D0-4A93-BA90-8CBF54EFF3DF}">
      <dgm:prSet/>
      <dgm:spPr/>
      <dgm:t>
        <a:bodyPr/>
        <a:lstStyle/>
        <a:p>
          <a:endParaRPr lang="ru-RU"/>
        </a:p>
      </dgm:t>
    </dgm:pt>
    <dgm:pt modelId="{67251177-B916-4357-8AEA-E1F3465D5405}" type="sibTrans" cxnId="{7C2DFA2C-E6D0-4A93-BA90-8CBF54EFF3DF}">
      <dgm:prSet/>
      <dgm:spPr>
        <a:xfrm>
          <a:off x="2303283" y="674102"/>
          <a:ext cx="4322425" cy="4322425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</dgm:spPr>
      <dgm:t>
        <a:bodyPr/>
        <a:lstStyle/>
        <a:p>
          <a:endParaRPr lang="ru-RU"/>
        </a:p>
      </dgm:t>
    </dgm:pt>
    <dgm:pt modelId="{FF12E466-C566-472C-993F-5751A44A4EF1}" type="pres">
      <dgm:prSet presAssocID="{7AD8D9AF-B221-4D01-AA3C-4F82C71A61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F17BE8-4290-4843-AE2B-B3B6352260C4}" type="pres">
      <dgm:prSet presAssocID="{9182B378-ED50-45FB-8F2D-D31C5FA114C9}" presName="centerShape" presStyleLbl="node0" presStyleIdx="0" presStyleCnt="1" custScaleX="113780" custScaleY="113780" custLinFactNeighborY="-447"/>
      <dgm:spPr/>
      <dgm:t>
        <a:bodyPr/>
        <a:lstStyle/>
        <a:p>
          <a:endParaRPr lang="ru-RU"/>
        </a:p>
      </dgm:t>
    </dgm:pt>
    <dgm:pt modelId="{0E41CFFB-D18A-45E3-9F97-3A944A4A394C}" type="pres">
      <dgm:prSet presAssocID="{17DB528E-CE2F-489E-9C97-191CC9863499}" presName="node" presStyleLbl="node1" presStyleIdx="0" presStyleCnt="6" custScaleX="132539" custScaleY="132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99BE6-A17A-479A-979D-E3BDDB23987B}" type="pres">
      <dgm:prSet presAssocID="{17DB528E-CE2F-489E-9C97-191CC9863499}" presName="dummy" presStyleCnt="0"/>
      <dgm:spPr/>
    </dgm:pt>
    <dgm:pt modelId="{EB87B06B-767A-4F76-B85E-134047DB68F3}" type="pres">
      <dgm:prSet presAssocID="{B1B9B034-FE5B-4FD9-80B3-D2BE772B30DB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4B94EF9-8F61-4360-9CD8-BF93D9CFDF97}" type="pres">
      <dgm:prSet presAssocID="{C1CB2AA9-87D6-4597-8E8B-AD2B36541DBC}" presName="node" presStyleLbl="node1" presStyleIdx="1" presStyleCnt="6" custScaleX="132356" custScaleY="132539" custRadScaleRad="113914" custRadScaleInc="20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BF199-B3F2-4287-BB04-D0BF80A62E34}" type="pres">
      <dgm:prSet presAssocID="{C1CB2AA9-87D6-4597-8E8B-AD2B36541DBC}" presName="dummy" presStyleCnt="0"/>
      <dgm:spPr/>
    </dgm:pt>
    <dgm:pt modelId="{AF1BB5B8-9ACA-47EA-92DA-A0C3BC4E1AD0}" type="pres">
      <dgm:prSet presAssocID="{DA48CDE0-283A-4780-85E6-14B7607B495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98C3490A-C502-4328-96B6-75A31BF8A110}" type="pres">
      <dgm:prSet presAssocID="{0AFEC1B1-9420-4580-A668-46EF27AB0DE8}" presName="node" presStyleLbl="node1" presStyleIdx="2" presStyleCnt="6" custScaleX="132539" custScaleY="132539" custRadScaleRad="114162" custRadScaleInc="1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348D4-78FD-45AD-880C-61C25FB81DF7}" type="pres">
      <dgm:prSet presAssocID="{0AFEC1B1-9420-4580-A668-46EF27AB0DE8}" presName="dummy" presStyleCnt="0"/>
      <dgm:spPr/>
    </dgm:pt>
    <dgm:pt modelId="{3766C319-A818-42B5-9F14-614939D8C598}" type="pres">
      <dgm:prSet presAssocID="{061E1F37-63B5-48D1-B41B-C31D4F59BD4A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A87DAE1-A823-497F-A370-5A64AB6DB01D}" type="pres">
      <dgm:prSet presAssocID="{3D17FA69-1459-43CF-AEB1-C6854B69CFD0}" presName="node" presStyleLbl="node1" presStyleIdx="3" presStyleCnt="6" custScaleX="132539" custScaleY="13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C8BEA-18CB-4112-AFF0-0270F5E12C1A}" type="pres">
      <dgm:prSet presAssocID="{3D17FA69-1459-43CF-AEB1-C6854B69CFD0}" presName="dummy" presStyleCnt="0"/>
      <dgm:spPr/>
    </dgm:pt>
    <dgm:pt modelId="{EFC67C6A-808E-4100-A235-D89C380AFD3C}" type="pres">
      <dgm:prSet presAssocID="{5A8F2FC3-CDFD-42AD-B286-D3701B918B1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3CD78371-28DC-4450-BE1C-A6B6BF1B3148}" type="pres">
      <dgm:prSet presAssocID="{D738FF68-340E-4CE3-9BB3-4C47372377F2}" presName="node" presStyleLbl="node1" presStyleIdx="4" presStyleCnt="6" custScaleX="132539" custScaleY="132538" custRadScaleRad="110060" custRadScaleInc="1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5F500-6EA7-4AD9-A8F6-F1A195349D55}" type="pres">
      <dgm:prSet presAssocID="{D738FF68-340E-4CE3-9BB3-4C47372377F2}" presName="dummy" presStyleCnt="0"/>
      <dgm:spPr/>
    </dgm:pt>
    <dgm:pt modelId="{A8339DA2-3843-4C36-BB86-B26827496752}" type="pres">
      <dgm:prSet presAssocID="{C51B9B9C-9ABE-4B82-98CF-1B1D293F471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AD5EBAA-5BFC-40C1-AD29-8523979C44C1}" type="pres">
      <dgm:prSet presAssocID="{0DC52738-07EC-4AD2-B395-CCDB73A03F03}" presName="node" presStyleLbl="node1" presStyleIdx="5" presStyleCnt="6" custScaleX="132539" custScaleY="132539" custRadScaleRad="109553" custRadScaleInc="-5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2985F-678C-43F8-80A9-6DF936E7E90E}" type="pres">
      <dgm:prSet presAssocID="{0DC52738-07EC-4AD2-B395-CCDB73A03F03}" presName="dummy" presStyleCnt="0"/>
      <dgm:spPr/>
    </dgm:pt>
    <dgm:pt modelId="{2F0B0131-FFC6-4E8D-8013-DEA2FF512697}" type="pres">
      <dgm:prSet presAssocID="{67251177-B916-4357-8AEA-E1F3465D5405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BDE36A3A-02AD-4915-8F3D-63F0D99CCF8F}" type="presOf" srcId="{D738FF68-340E-4CE3-9BB3-4C47372377F2}" destId="{3CD78371-28DC-4450-BE1C-A6B6BF1B3148}" srcOrd="0" destOrd="0" presId="urn:microsoft.com/office/officeart/2005/8/layout/radial6"/>
    <dgm:cxn modelId="{69CFDB42-17AD-4570-9703-E2584020FDA7}" srcId="{9182B378-ED50-45FB-8F2D-D31C5FA114C9}" destId="{3D17FA69-1459-43CF-AEB1-C6854B69CFD0}" srcOrd="3" destOrd="0" parTransId="{F8306F04-4532-4F27-9014-3C0DBB47AFDD}" sibTransId="{5A8F2FC3-CDFD-42AD-B286-D3701B918B18}"/>
    <dgm:cxn modelId="{A80F1ED9-93E6-4ABF-873B-DCE87462FF00}" srcId="{7AD8D9AF-B221-4D01-AA3C-4F82C71A6120}" destId="{9182B378-ED50-45FB-8F2D-D31C5FA114C9}" srcOrd="0" destOrd="0" parTransId="{9C8D4C7D-88BB-4A0F-88E9-A0DB0FCAC1D9}" sibTransId="{938A6BB3-A9A6-48D1-B767-696CF682F828}"/>
    <dgm:cxn modelId="{225D348A-377D-467E-ADE3-FCBA68B098DB}" type="presOf" srcId="{061E1F37-63B5-48D1-B41B-C31D4F59BD4A}" destId="{3766C319-A818-42B5-9F14-614939D8C598}" srcOrd="0" destOrd="0" presId="urn:microsoft.com/office/officeart/2005/8/layout/radial6"/>
    <dgm:cxn modelId="{E76D492F-0ACE-45A3-8664-1FF73A1242EB}" srcId="{9182B378-ED50-45FB-8F2D-D31C5FA114C9}" destId="{D738FF68-340E-4CE3-9BB3-4C47372377F2}" srcOrd="4" destOrd="0" parTransId="{D040637F-A5E2-4DEA-AF54-B0B35DB1555D}" sibTransId="{C51B9B9C-9ABE-4B82-98CF-1B1D293F4711}"/>
    <dgm:cxn modelId="{50349210-1D8D-4362-8DCA-6CACACFE97D4}" type="presOf" srcId="{B1B9B034-FE5B-4FD9-80B3-D2BE772B30DB}" destId="{EB87B06B-767A-4F76-B85E-134047DB68F3}" srcOrd="0" destOrd="0" presId="urn:microsoft.com/office/officeart/2005/8/layout/radial6"/>
    <dgm:cxn modelId="{7C2DFA2C-E6D0-4A93-BA90-8CBF54EFF3DF}" srcId="{9182B378-ED50-45FB-8F2D-D31C5FA114C9}" destId="{0DC52738-07EC-4AD2-B395-CCDB73A03F03}" srcOrd="5" destOrd="0" parTransId="{F42586C3-B181-45C3-B7A0-C7CB8CDB371C}" sibTransId="{67251177-B916-4357-8AEA-E1F3465D5405}"/>
    <dgm:cxn modelId="{1589A0F2-64DB-4D2A-ABC2-7E6D57B32B85}" type="presOf" srcId="{9182B378-ED50-45FB-8F2D-D31C5FA114C9}" destId="{FCF17BE8-4290-4843-AE2B-B3B6352260C4}" srcOrd="0" destOrd="0" presId="urn:microsoft.com/office/officeart/2005/8/layout/radial6"/>
    <dgm:cxn modelId="{28878C95-4A16-4636-B918-270B7D00A041}" type="presOf" srcId="{0AFEC1B1-9420-4580-A668-46EF27AB0DE8}" destId="{98C3490A-C502-4328-96B6-75A31BF8A110}" srcOrd="0" destOrd="0" presId="urn:microsoft.com/office/officeart/2005/8/layout/radial6"/>
    <dgm:cxn modelId="{B7A5E59B-4B46-4E3A-A583-BFA799FF5D9B}" type="presOf" srcId="{C1CB2AA9-87D6-4597-8E8B-AD2B36541DBC}" destId="{B4B94EF9-8F61-4360-9CD8-BF93D9CFDF97}" srcOrd="0" destOrd="0" presId="urn:microsoft.com/office/officeart/2005/8/layout/radial6"/>
    <dgm:cxn modelId="{55104024-131D-433A-9CF9-5A51098B8CEB}" type="presOf" srcId="{67251177-B916-4357-8AEA-E1F3465D5405}" destId="{2F0B0131-FFC6-4E8D-8013-DEA2FF512697}" srcOrd="0" destOrd="0" presId="urn:microsoft.com/office/officeart/2005/8/layout/radial6"/>
    <dgm:cxn modelId="{3317C33A-2B52-4EAC-BA61-888F460DCF93}" type="presOf" srcId="{DA48CDE0-283A-4780-85E6-14B7607B4957}" destId="{AF1BB5B8-9ACA-47EA-92DA-A0C3BC4E1AD0}" srcOrd="0" destOrd="0" presId="urn:microsoft.com/office/officeart/2005/8/layout/radial6"/>
    <dgm:cxn modelId="{E48C2A4C-B782-4146-B634-304FB22A26BE}" type="presOf" srcId="{0DC52738-07EC-4AD2-B395-CCDB73A03F03}" destId="{AAD5EBAA-5BFC-40C1-AD29-8523979C44C1}" srcOrd="0" destOrd="0" presId="urn:microsoft.com/office/officeart/2005/8/layout/radial6"/>
    <dgm:cxn modelId="{EF20E754-19AE-4281-A10B-207C1F22C6C8}" type="presOf" srcId="{5A8F2FC3-CDFD-42AD-B286-D3701B918B18}" destId="{EFC67C6A-808E-4100-A235-D89C380AFD3C}" srcOrd="0" destOrd="0" presId="urn:microsoft.com/office/officeart/2005/8/layout/radial6"/>
    <dgm:cxn modelId="{2C206F0F-6A9E-4A83-A1E1-7BA49EB8944B}" type="presOf" srcId="{17DB528E-CE2F-489E-9C97-191CC9863499}" destId="{0E41CFFB-D18A-45E3-9F97-3A944A4A394C}" srcOrd="0" destOrd="0" presId="urn:microsoft.com/office/officeart/2005/8/layout/radial6"/>
    <dgm:cxn modelId="{F1A7B1BA-9E9E-4770-9F05-923636BDCC26}" srcId="{9182B378-ED50-45FB-8F2D-D31C5FA114C9}" destId="{17DB528E-CE2F-489E-9C97-191CC9863499}" srcOrd="0" destOrd="0" parTransId="{F0A14048-1F39-46E3-8D79-64525F10596E}" sibTransId="{B1B9B034-FE5B-4FD9-80B3-D2BE772B30DB}"/>
    <dgm:cxn modelId="{966C66CE-0FEF-4DA3-BCCC-45611015EA43}" srcId="{9182B378-ED50-45FB-8F2D-D31C5FA114C9}" destId="{0AFEC1B1-9420-4580-A668-46EF27AB0DE8}" srcOrd="2" destOrd="0" parTransId="{1BA16A53-98A8-41C9-9F69-019C8DA6EFE9}" sibTransId="{061E1F37-63B5-48D1-B41B-C31D4F59BD4A}"/>
    <dgm:cxn modelId="{B6C04672-B340-418F-B1AC-3634DAF953C0}" type="presOf" srcId="{3D17FA69-1459-43CF-AEB1-C6854B69CFD0}" destId="{6A87DAE1-A823-497F-A370-5A64AB6DB01D}" srcOrd="0" destOrd="0" presId="urn:microsoft.com/office/officeart/2005/8/layout/radial6"/>
    <dgm:cxn modelId="{82C7BE0A-08F1-4DBC-8024-C5F0659B6FCA}" type="presOf" srcId="{C51B9B9C-9ABE-4B82-98CF-1B1D293F4711}" destId="{A8339DA2-3843-4C36-BB86-B26827496752}" srcOrd="0" destOrd="0" presId="urn:microsoft.com/office/officeart/2005/8/layout/radial6"/>
    <dgm:cxn modelId="{3F2E9BB6-4E3C-4941-AAA1-EDAC84C41188}" type="presOf" srcId="{7AD8D9AF-B221-4D01-AA3C-4F82C71A6120}" destId="{FF12E466-C566-472C-993F-5751A44A4EF1}" srcOrd="0" destOrd="0" presId="urn:microsoft.com/office/officeart/2005/8/layout/radial6"/>
    <dgm:cxn modelId="{DE7BEBDC-82D7-4A4E-8B08-563CF32D0E09}" srcId="{9182B378-ED50-45FB-8F2D-D31C5FA114C9}" destId="{C1CB2AA9-87D6-4597-8E8B-AD2B36541DBC}" srcOrd="1" destOrd="0" parTransId="{7B280AEF-7A6C-4F55-BEEB-987D50814217}" sibTransId="{DA48CDE0-283A-4780-85E6-14B7607B4957}"/>
    <dgm:cxn modelId="{44B611BA-2FC4-44A2-A48A-FC084609D845}" type="presParOf" srcId="{FF12E466-C566-472C-993F-5751A44A4EF1}" destId="{FCF17BE8-4290-4843-AE2B-B3B6352260C4}" srcOrd="0" destOrd="0" presId="urn:microsoft.com/office/officeart/2005/8/layout/radial6"/>
    <dgm:cxn modelId="{321C763B-070C-444F-805D-AEFB24A899B0}" type="presParOf" srcId="{FF12E466-C566-472C-993F-5751A44A4EF1}" destId="{0E41CFFB-D18A-45E3-9F97-3A944A4A394C}" srcOrd="1" destOrd="0" presId="urn:microsoft.com/office/officeart/2005/8/layout/radial6"/>
    <dgm:cxn modelId="{BF5D8825-F077-4297-82C3-915848FB7D2A}" type="presParOf" srcId="{FF12E466-C566-472C-993F-5751A44A4EF1}" destId="{22399BE6-A17A-479A-979D-E3BDDB23987B}" srcOrd="2" destOrd="0" presId="urn:microsoft.com/office/officeart/2005/8/layout/radial6"/>
    <dgm:cxn modelId="{28346EF5-2079-4B7D-A4E3-937E11B40FDA}" type="presParOf" srcId="{FF12E466-C566-472C-993F-5751A44A4EF1}" destId="{EB87B06B-767A-4F76-B85E-134047DB68F3}" srcOrd="3" destOrd="0" presId="urn:microsoft.com/office/officeart/2005/8/layout/radial6"/>
    <dgm:cxn modelId="{83368759-8F09-4A67-9BE1-95AFAF24B6B7}" type="presParOf" srcId="{FF12E466-C566-472C-993F-5751A44A4EF1}" destId="{B4B94EF9-8F61-4360-9CD8-BF93D9CFDF97}" srcOrd="4" destOrd="0" presId="urn:microsoft.com/office/officeart/2005/8/layout/radial6"/>
    <dgm:cxn modelId="{536DE5CF-1027-4F09-9050-5B4C44FF0B38}" type="presParOf" srcId="{FF12E466-C566-472C-993F-5751A44A4EF1}" destId="{D91BF199-B3F2-4287-BB04-D0BF80A62E34}" srcOrd="5" destOrd="0" presId="urn:microsoft.com/office/officeart/2005/8/layout/radial6"/>
    <dgm:cxn modelId="{5A7C38E1-86E1-4FC4-9D71-EBCDD130FA9C}" type="presParOf" srcId="{FF12E466-C566-472C-993F-5751A44A4EF1}" destId="{AF1BB5B8-9ACA-47EA-92DA-A0C3BC4E1AD0}" srcOrd="6" destOrd="0" presId="urn:microsoft.com/office/officeart/2005/8/layout/radial6"/>
    <dgm:cxn modelId="{1103A19A-E793-4143-B150-4B4B127A2903}" type="presParOf" srcId="{FF12E466-C566-472C-993F-5751A44A4EF1}" destId="{98C3490A-C502-4328-96B6-75A31BF8A110}" srcOrd="7" destOrd="0" presId="urn:microsoft.com/office/officeart/2005/8/layout/radial6"/>
    <dgm:cxn modelId="{344BFB82-4B3C-40B9-8D3B-BDD56836FF98}" type="presParOf" srcId="{FF12E466-C566-472C-993F-5751A44A4EF1}" destId="{B2F348D4-78FD-45AD-880C-61C25FB81DF7}" srcOrd="8" destOrd="0" presId="urn:microsoft.com/office/officeart/2005/8/layout/radial6"/>
    <dgm:cxn modelId="{189DCE72-6485-405A-A061-342D46C50A69}" type="presParOf" srcId="{FF12E466-C566-472C-993F-5751A44A4EF1}" destId="{3766C319-A818-42B5-9F14-614939D8C598}" srcOrd="9" destOrd="0" presId="urn:microsoft.com/office/officeart/2005/8/layout/radial6"/>
    <dgm:cxn modelId="{4F1EC1FF-8C69-461C-8BB7-ED35AE9A1F37}" type="presParOf" srcId="{FF12E466-C566-472C-993F-5751A44A4EF1}" destId="{6A87DAE1-A823-497F-A370-5A64AB6DB01D}" srcOrd="10" destOrd="0" presId="urn:microsoft.com/office/officeart/2005/8/layout/radial6"/>
    <dgm:cxn modelId="{652EAC9D-71A7-4953-B251-00BB9F59D241}" type="presParOf" srcId="{FF12E466-C566-472C-993F-5751A44A4EF1}" destId="{8C8C8BEA-18CB-4112-AFF0-0270F5E12C1A}" srcOrd="11" destOrd="0" presId="urn:microsoft.com/office/officeart/2005/8/layout/radial6"/>
    <dgm:cxn modelId="{21101D64-CACD-49C3-904B-F075432FD3B2}" type="presParOf" srcId="{FF12E466-C566-472C-993F-5751A44A4EF1}" destId="{EFC67C6A-808E-4100-A235-D89C380AFD3C}" srcOrd="12" destOrd="0" presId="urn:microsoft.com/office/officeart/2005/8/layout/radial6"/>
    <dgm:cxn modelId="{2FCBAF5F-86A8-43A3-8FD0-3A739A3497A2}" type="presParOf" srcId="{FF12E466-C566-472C-993F-5751A44A4EF1}" destId="{3CD78371-28DC-4450-BE1C-A6B6BF1B3148}" srcOrd="13" destOrd="0" presId="urn:microsoft.com/office/officeart/2005/8/layout/radial6"/>
    <dgm:cxn modelId="{9FEB08B7-DE0B-456C-BA94-8B1E7E4B123B}" type="presParOf" srcId="{FF12E466-C566-472C-993F-5751A44A4EF1}" destId="{7A25F500-6EA7-4AD9-A8F6-F1A195349D55}" srcOrd="14" destOrd="0" presId="urn:microsoft.com/office/officeart/2005/8/layout/radial6"/>
    <dgm:cxn modelId="{EA81A9AE-C8A3-4837-AB03-11C7E7772063}" type="presParOf" srcId="{FF12E466-C566-472C-993F-5751A44A4EF1}" destId="{A8339DA2-3843-4C36-BB86-B26827496752}" srcOrd="15" destOrd="0" presId="urn:microsoft.com/office/officeart/2005/8/layout/radial6"/>
    <dgm:cxn modelId="{391EDE3C-73FC-4CDE-AFAF-0F28E49E3F26}" type="presParOf" srcId="{FF12E466-C566-472C-993F-5751A44A4EF1}" destId="{AAD5EBAA-5BFC-40C1-AD29-8523979C44C1}" srcOrd="16" destOrd="0" presId="urn:microsoft.com/office/officeart/2005/8/layout/radial6"/>
    <dgm:cxn modelId="{FA35F363-E88A-47A4-A78B-FCFA5B4BEC7A}" type="presParOf" srcId="{FF12E466-C566-472C-993F-5751A44A4EF1}" destId="{7512985F-678C-43F8-80A9-6DF936E7E90E}" srcOrd="17" destOrd="0" presId="urn:microsoft.com/office/officeart/2005/8/layout/radial6"/>
    <dgm:cxn modelId="{9095FCD0-C6AE-4893-A40A-EC65A3A9D0BC}" type="presParOf" srcId="{FF12E466-C566-472C-993F-5751A44A4EF1}" destId="{2F0B0131-FFC6-4E8D-8013-DEA2FF51269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0131-FFC6-4E8D-8013-DEA2FF512697}">
      <dsp:nvSpPr>
        <dsp:cNvPr id="0" name=""/>
        <dsp:cNvSpPr/>
      </dsp:nvSpPr>
      <dsp:spPr>
        <a:xfrm>
          <a:off x="1738445" y="708320"/>
          <a:ext cx="4935419" cy="4935419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39DA2-3843-4C36-BB86-B26827496752}">
      <dsp:nvSpPr>
        <dsp:cNvPr id="0" name=""/>
        <dsp:cNvSpPr/>
      </dsp:nvSpPr>
      <dsp:spPr>
        <a:xfrm>
          <a:off x="1721317" y="735864"/>
          <a:ext cx="4935419" cy="4935419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67C6A-808E-4100-A235-D89C380AFD3C}">
      <dsp:nvSpPr>
        <dsp:cNvPr id="0" name=""/>
        <dsp:cNvSpPr/>
      </dsp:nvSpPr>
      <dsp:spPr>
        <a:xfrm>
          <a:off x="1722582" y="737833"/>
          <a:ext cx="4935419" cy="4935419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66C319-A818-42B5-9F14-614939D8C598}">
      <dsp:nvSpPr>
        <dsp:cNvPr id="0" name=""/>
        <dsp:cNvSpPr/>
      </dsp:nvSpPr>
      <dsp:spPr>
        <a:xfrm>
          <a:off x="2381234" y="753033"/>
          <a:ext cx="4935419" cy="4935419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BB5B8-9ACA-47EA-92DA-A0C3BC4E1AD0}">
      <dsp:nvSpPr>
        <dsp:cNvPr id="0" name=""/>
        <dsp:cNvSpPr/>
      </dsp:nvSpPr>
      <dsp:spPr>
        <a:xfrm>
          <a:off x="2388286" y="742758"/>
          <a:ext cx="4935419" cy="4935419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7B06B-767A-4F76-B85E-134047DB68F3}">
      <dsp:nvSpPr>
        <dsp:cNvPr id="0" name=""/>
        <dsp:cNvSpPr/>
      </dsp:nvSpPr>
      <dsp:spPr>
        <a:xfrm>
          <a:off x="2360705" y="694583"/>
          <a:ext cx="4935419" cy="4935419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F17BE8-4290-4843-AE2B-B3B6352260C4}">
      <dsp:nvSpPr>
        <dsp:cNvPr id="0" name=""/>
        <dsp:cNvSpPr/>
      </dsp:nvSpPr>
      <dsp:spPr>
        <a:xfrm>
          <a:off x="3204491" y="1908339"/>
          <a:ext cx="2520009" cy="25200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/>
              <a:ea typeface="+mn-ea"/>
              <a:cs typeface="+mn-cs"/>
            </a:rPr>
            <a:t>Формирование бюджета Соболевского сельского поселения</a:t>
          </a:r>
          <a:endParaRPr lang="ru-RU" sz="19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Calibri"/>
            <a:ea typeface="+mn-ea"/>
            <a:cs typeface="+mn-cs"/>
          </a:endParaRPr>
        </a:p>
      </dsp:txBody>
      <dsp:txXfrm>
        <a:off x="3573538" y="2277386"/>
        <a:ext cx="1781915" cy="1781915"/>
      </dsp:txXfrm>
    </dsp:sp>
    <dsp:sp modelId="{0E41CFFB-D18A-45E3-9F97-3A944A4A394C}">
      <dsp:nvSpPr>
        <dsp:cNvPr id="0" name=""/>
        <dsp:cNvSpPr/>
      </dsp:nvSpPr>
      <dsp:spPr>
        <a:xfrm>
          <a:off x="3437076" y="-249410"/>
          <a:ext cx="2054839" cy="2054839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Составление проекта бюджета очередного года</a:t>
          </a:r>
          <a:endParaRPr lang="ru-RU" sz="1300" kern="1200" dirty="0">
            <a:latin typeface="Calibri"/>
            <a:ea typeface="+mn-ea"/>
            <a:cs typeface="+mn-cs"/>
          </a:endParaRPr>
        </a:p>
      </dsp:txBody>
      <dsp:txXfrm>
        <a:off x="3738000" y="51514"/>
        <a:ext cx="1452991" cy="1452991"/>
      </dsp:txXfrm>
    </dsp:sp>
    <dsp:sp modelId="{B4B94EF9-8F61-4360-9CD8-BF93D9CFDF97}">
      <dsp:nvSpPr>
        <dsp:cNvPr id="0" name=""/>
        <dsp:cNvSpPr/>
      </dsp:nvSpPr>
      <dsp:spPr>
        <a:xfrm>
          <a:off x="5909197" y="960688"/>
          <a:ext cx="2052002" cy="20548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Рассмотрение проекта бюджета очередного года</a:t>
          </a:r>
          <a:endParaRPr lang="ru-RU" sz="1300" kern="1200" dirty="0">
            <a:latin typeface="Calibri"/>
            <a:ea typeface="+mn-ea"/>
            <a:cs typeface="+mn-cs"/>
          </a:endParaRPr>
        </a:p>
      </dsp:txBody>
      <dsp:txXfrm>
        <a:off x="6209706" y="1261612"/>
        <a:ext cx="1450984" cy="1452991"/>
      </dsp:txXfrm>
    </dsp:sp>
    <dsp:sp modelId="{98C3490A-C502-4328-96B6-75A31BF8A110}">
      <dsp:nvSpPr>
        <dsp:cNvPr id="0" name=""/>
        <dsp:cNvSpPr/>
      </dsp:nvSpPr>
      <dsp:spPr>
        <a:xfrm>
          <a:off x="5813652" y="3552982"/>
          <a:ext cx="2054839" cy="20548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Утверждение бюджета очередного года</a:t>
          </a:r>
          <a:endParaRPr lang="ru-RU" sz="1300" kern="1200" dirty="0">
            <a:latin typeface="Calibri"/>
            <a:ea typeface="+mn-ea"/>
            <a:cs typeface="+mn-cs"/>
          </a:endParaRPr>
        </a:p>
      </dsp:txBody>
      <dsp:txXfrm>
        <a:off x="6114576" y="3853906"/>
        <a:ext cx="1452991" cy="1452991"/>
      </dsp:txXfrm>
    </dsp:sp>
    <dsp:sp modelId="{6A87DAE1-A823-497F-A370-5A64AB6DB01D}">
      <dsp:nvSpPr>
        <dsp:cNvPr id="0" name=""/>
        <dsp:cNvSpPr/>
      </dsp:nvSpPr>
      <dsp:spPr>
        <a:xfrm>
          <a:off x="3437076" y="4575801"/>
          <a:ext cx="2054839" cy="20520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Исполнение бюджета в текущем году</a:t>
          </a:r>
          <a:endParaRPr kumimoji="0" lang="ru-RU" sz="1300" b="0" i="0" u="none" strike="noStrike" kern="1200" cap="none" spc="0" normalizeH="0" baseline="0" noProof="0" dirty="0">
            <a:ln/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738000" y="4876310"/>
        <a:ext cx="1452991" cy="1450984"/>
      </dsp:txXfrm>
    </dsp:sp>
    <dsp:sp modelId="{3CD78371-28DC-4450-BE1C-A6B6BF1B3148}">
      <dsp:nvSpPr>
        <dsp:cNvPr id="0" name=""/>
        <dsp:cNvSpPr/>
      </dsp:nvSpPr>
      <dsp:spPr>
        <a:xfrm>
          <a:off x="1133130" y="3480972"/>
          <a:ext cx="2054839" cy="20548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Составление и рассмотрение отчета об исполнении бюджета предыдущего года</a:t>
          </a:r>
          <a:endParaRPr kumimoji="0" lang="ru-RU" sz="1300" b="0" i="0" u="none" strike="noStrike" kern="1200" cap="none" spc="0" normalizeH="0" baseline="0" noProof="0" dirty="0">
            <a:ln/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1434054" y="3781894"/>
        <a:ext cx="1452991" cy="1452980"/>
      </dsp:txXfrm>
    </dsp:sp>
    <dsp:sp modelId="{AAD5EBAA-5BFC-40C1-AD29-8523979C44C1}">
      <dsp:nvSpPr>
        <dsp:cNvPr id="0" name=""/>
        <dsp:cNvSpPr/>
      </dsp:nvSpPr>
      <dsp:spPr>
        <a:xfrm>
          <a:off x="1122077" y="888689"/>
          <a:ext cx="2054839" cy="2054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b="0" i="0" u="none" strike="noStrike" kern="1200" cap="none" spc="0" normalizeH="0" baseline="0" noProof="0" dirty="0" smtClean="0">
              <a:ln/>
              <a:effectLst/>
              <a:uLnTx/>
              <a:uFillTx/>
              <a:latin typeface="Trebuchet MS"/>
              <a:ea typeface="+mn-ea"/>
              <a:cs typeface="+mn-cs"/>
            </a:rPr>
            <a:t>Утверждении отчета об исполнении бюджета предыдущего года</a:t>
          </a:r>
          <a:endParaRPr kumimoji="0" lang="ru-RU" sz="1300" b="0" i="0" u="none" strike="noStrike" kern="1200" cap="none" spc="0" normalizeH="0" baseline="0" noProof="0" dirty="0">
            <a:ln/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1423001" y="1189613"/>
        <a:ext cx="1452991" cy="1452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microsoft.com/office/2007/relationships/hdphoto" Target="../media/hdphoto5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rmo-fin@yandex.r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967336"/>
            <a:ext cx="6876256" cy="218985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86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47982" y="3031212"/>
            <a:ext cx="50710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ru-RU" sz="3200" b="1" i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«</a:t>
            </a:r>
            <a:r>
              <a:rPr lang="ru-RU" sz="3200" b="1" i="1" kern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О проекте бюджета </a:t>
            </a:r>
            <a:r>
              <a:rPr lang="ru-RU" sz="3200" b="1" i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Соболевского сельского поселения </a:t>
            </a:r>
            <a:r>
              <a:rPr lang="ru-RU" sz="3200" b="1" i="1" kern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на 2022 </a:t>
            </a:r>
            <a:r>
              <a:rPr lang="ru-RU" sz="3200" b="1" i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год»</a:t>
            </a:r>
            <a:endParaRPr lang="ru-RU" sz="3200" b="1" kern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7584" y="116632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InflateTo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altLang="ko-KR" sz="3600" b="1" dirty="0" smtClean="0">
                <a:ln w="50800"/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БЮДЖЕТ ДЛЯ ГРАЖДАН</a:t>
            </a:r>
            <a:endParaRPr lang="en-US" altLang="ko-KR" sz="3600" b="1" dirty="0" smtClean="0">
              <a:ln w="50800"/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bs.twimg.com/media/EAZ_dY3XoAsI79U.jpg:lar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8760"/>
            <a:ext cx="8729764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408156"/>
              </p:ext>
            </p:extLst>
          </p:nvPr>
        </p:nvGraphicFramePr>
        <p:xfrm>
          <a:off x="142844" y="1196752"/>
          <a:ext cx="8858311" cy="554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-396552" y="161620"/>
            <a:ext cx="10009112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Инвестиции в основной капитал организаций</a:t>
            </a:r>
          </a:p>
          <a:p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(без субъектов малого предпринимательства) </a:t>
            </a:r>
            <a:endParaRPr lang="ru-RU" sz="2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1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ÑÐ¼Ð¸ÑÐ¾Ð²Ð°Ð½Ð¸Ðµ Ð±ÑÐ´Ð¶ÐµÑÐ° ÐºÐ°ÑÑÐ¸Ð½Ðº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40"/>
          <a:stretch/>
        </p:blipFill>
        <p:spPr bwMode="auto">
          <a:xfrm>
            <a:off x="3005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88137680"/>
              </p:ext>
            </p:extLst>
          </p:nvPr>
        </p:nvGraphicFramePr>
        <p:xfrm>
          <a:off x="137558" y="260648"/>
          <a:ext cx="8928992" cy="6378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87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userapi.com/c851436/v851436801/27a30/qDAWG8ZoX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36712"/>
            <a:ext cx="9001000" cy="5976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-396552" y="161620"/>
            <a:ext cx="10009112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Доходы бюджета поселения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95536" y="1340768"/>
            <a:ext cx="2448272" cy="1080120"/>
          </a:xfrm>
          <a:prstGeom prst="wedgeRoundRectCallout">
            <a:avLst/>
          </a:prstGeom>
          <a:solidFill>
            <a:srgbClr val="FF0000">
              <a:alpha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Налоговые доходы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(поступления после уплаты налогов)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347864" y="1340768"/>
            <a:ext cx="2448272" cy="1080120"/>
          </a:xfrm>
          <a:prstGeom prst="wedgeRoundRectCallout">
            <a:avLst/>
          </a:prstGeom>
          <a:solidFill>
            <a:srgbClr val="FF0000">
              <a:alpha val="37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Неналоговые доходы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(поступления после уплаты прочих пошлин, сборов)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372200" y="1340768"/>
            <a:ext cx="2448272" cy="1080120"/>
          </a:xfrm>
          <a:prstGeom prst="wedgeRoundRectCallout">
            <a:avLst/>
          </a:prstGeom>
          <a:solidFill>
            <a:srgbClr val="FF0000">
              <a:alpha val="37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Безвозмездные поступления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(поступления из других бюджетов бюджетной системы РФ)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5536" y="2780928"/>
            <a:ext cx="2448272" cy="3528392"/>
          </a:xfrm>
          <a:prstGeom prst="round2DiagRect">
            <a:avLst/>
          </a:prstGeom>
          <a:solidFill>
            <a:srgbClr val="C0504D">
              <a:lumMod val="20000"/>
              <a:lumOff val="80000"/>
              <a:alpha val="75000"/>
            </a:srgb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 на доходы физических лиц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Акцизы по подакцизным товарам (продукции), производимым на территории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РФ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Единый сельскохозяйственный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 на имущество физических лиц </a:t>
            </a: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Земельный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налог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Государственная пошлина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347864" y="2780928"/>
            <a:ext cx="2448272" cy="3528392"/>
          </a:xfrm>
          <a:prstGeom prst="round2DiagRect">
            <a:avLst/>
          </a:prstGeom>
          <a:solidFill>
            <a:srgbClr val="C0504D">
              <a:lumMod val="20000"/>
              <a:lumOff val="80000"/>
              <a:alpha val="75000"/>
            </a:srgb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Доходы от сдачи в аренду 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имущества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Прочие доходы от оказания платных услуг (работ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Прочие поступления от денежных взысканий (штрафов) и иных сумм в возмещение ущерба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45833" y="2780928"/>
            <a:ext cx="2448272" cy="3528392"/>
          </a:xfrm>
          <a:prstGeom prst="round2DiagRect">
            <a:avLst/>
          </a:prstGeom>
          <a:solidFill>
            <a:srgbClr val="C0504D">
              <a:lumMod val="20000"/>
              <a:lumOff val="80000"/>
              <a:alpha val="75000"/>
            </a:srgb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Дотации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Субсидии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Субвенции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Иные межбюджетные трансферты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-396552" y="161620"/>
            <a:ext cx="10009112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Основные характеристики бюджета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32035" y="1052736"/>
            <a:ext cx="7762481" cy="890953"/>
          </a:xfrm>
          <a:prstGeom prst="horizontalScroll">
            <a:avLst/>
          </a:prstGeom>
          <a:solidFill>
            <a:schemeClr val="bg2">
              <a:lumMod val="90000"/>
              <a:alpha val="12000"/>
            </a:schemeClr>
          </a:solidFill>
          <a:ln w="15875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Доходы – Расходы = Дефицит (Профицит)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094893" y="2078177"/>
            <a:ext cx="2875085" cy="1760398"/>
          </a:xfrm>
          <a:prstGeom prst="wedgeRectCallout">
            <a:avLst>
              <a:gd name="adj1" fmla="val -21526"/>
              <a:gd name="adj2" fmla="val 58993"/>
            </a:avLst>
          </a:prstGeom>
          <a:solidFill>
            <a:srgbClr val="92D050">
              <a:alpha val="45882"/>
            </a:srgb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Доходы=Расходы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СБАЛАНСИРОВАННЫЙ БЮДЖЕТ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9885" y="2078179"/>
            <a:ext cx="2049061" cy="1629387"/>
          </a:xfrm>
          <a:prstGeom prst="wedgeRectCallou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Доходы &lt;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Расходы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ДЕФИЦИТ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БЮДЖЕТА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19317" y="2078178"/>
            <a:ext cx="2057629" cy="1760398"/>
          </a:xfrm>
          <a:prstGeom prst="wedgeRectCallout">
            <a:avLst>
              <a:gd name="adj1" fmla="val 21393"/>
              <a:gd name="adj2" fmla="val 60890"/>
            </a:avLst>
          </a:prstGeom>
          <a:solidFill>
            <a:schemeClr val="accent6">
              <a:lumMod val="40000"/>
              <a:lumOff val="60000"/>
              <a:alpha val="46000"/>
            </a:schemeClr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Доходы &gt;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Расходы =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ПРОФИЦИТ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Times New Roman" panose="02020603050405020304" pitchFamily="18" charset="0"/>
              </a:rPr>
              <a:t>БЮДЖЕТА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Serj\Desktop\96919_! Бюджет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3104785"/>
            <a:ext cx="1349833" cy="1278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5" descr="C:\Users\Serj\Desktop\96919_! Бюджет 3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36" y="3104785"/>
            <a:ext cx="1349833" cy="1278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3" descr="C:\Users\Serj\Desktop\98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5" y="4495801"/>
            <a:ext cx="3956535" cy="2208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9885" y="4725144"/>
            <a:ext cx="261637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  <a:latin typeface="Palatino Linotype" panose="02040502050505030304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</a:t>
            </a:r>
            <a:endParaRPr lang="ru-RU" sz="13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88720" y="4825171"/>
            <a:ext cx="25497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0000"/>
                </a:solidFill>
                <a:latin typeface="Palatino Linotype" panose="0204050205050503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  <a:endParaRPr lang="ru-RU" sz="13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613718"/>
              </p:ext>
            </p:extLst>
          </p:nvPr>
        </p:nvGraphicFramePr>
        <p:xfrm>
          <a:off x="179511" y="1412777"/>
          <a:ext cx="8856986" cy="516405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85416"/>
                <a:gridCol w="2867827"/>
                <a:gridCol w="3003743"/>
              </a:tblGrid>
              <a:tr h="472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1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Доходы 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246,8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75,5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198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dirty="0" smtClean="0"/>
                        <a:t>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293,0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75,5</a:t>
                      </a:r>
                      <a:endParaRPr lang="ru-RU" dirty="0"/>
                    </a:p>
                  </a:txBody>
                  <a:tcPr anchor="ctr"/>
                </a:tc>
              </a:tr>
              <a:tr h="1291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dirty="0" smtClean="0"/>
                        <a:t>Дефицит (-)/</a:t>
                      </a:r>
                    </a:p>
                    <a:p>
                      <a:pPr algn="l"/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-46,2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</a:tr>
              <a:tr h="1180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Объем безвозмездных поступлений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223,4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53,1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-396552" y="161620"/>
            <a:ext cx="10009112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Отдельные параметры прогноза социально-экономического развития на </a:t>
            </a:r>
            <a:r>
              <a:rPr lang="ru-RU" sz="35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2022 </a:t>
            </a:r>
            <a:r>
              <a:rPr lang="ru-RU" sz="35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год</a:t>
            </a:r>
            <a:endParaRPr lang="ru-RU" sz="35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9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031537"/>
              </p:ext>
            </p:extLst>
          </p:nvPr>
        </p:nvGraphicFramePr>
        <p:xfrm>
          <a:off x="76199" y="620686"/>
          <a:ext cx="8960296" cy="5506204"/>
        </p:xfrm>
        <a:graphic>
          <a:graphicData uri="http://schemas.openxmlformats.org/drawingml/2006/table">
            <a:tbl>
              <a:tblPr firstRow="1" bandRow="1"/>
              <a:tblGrid>
                <a:gridCol w="5512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7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0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5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/>
                        <a:t>2021 </a:t>
                      </a:r>
                      <a:r>
                        <a:rPr lang="ru-RU" sz="1200" dirty="0" smtClean="0"/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000" b="1" u="none" strike="noStrike" baseline="0" dirty="0" smtClean="0"/>
                        <a:t>НАЛОГОВЫЕ ДОХОДЫ - всего,</a:t>
                      </a:r>
                    </a:p>
                    <a:p>
                      <a:pPr algn="l"/>
                      <a:r>
                        <a:rPr lang="ru-RU" sz="1000" b="1" u="none" strike="noStrike" baseline="0" dirty="0" smtClean="0"/>
                        <a:t>в том числе: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22 211,3</a:t>
                      </a:r>
                      <a:endParaRPr lang="ru-RU" sz="1000" b="1" dirty="0" smtClean="0"/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21 700,9</a:t>
                      </a:r>
                      <a:endParaRPr lang="ru-RU" sz="1000" b="1" dirty="0" smtClean="0"/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u="none" dirty="0" smtClean="0"/>
                        <a:t>НАЛОГ НА ДОХОДЫ ФИЗИЧЕСКИХ</a:t>
                      </a:r>
                      <a:r>
                        <a:rPr lang="ru-RU" sz="1000" u="none" baseline="0" dirty="0" smtClean="0"/>
                        <a:t> ЛИЦ</a:t>
                      </a:r>
                      <a:endParaRPr lang="ru-RU" sz="1000" i="1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4 138,6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4 175,0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u="none" dirty="0" smtClean="0"/>
                        <a:t>НАЛОГИ НА ТОВАРЫ (РАБОТЫ, УСЛУГИ), РЕАЛИЗУЕМЫЕ НА ТЕРРИТОРИИ РОССИЙСКОЙ ФЕДЕРАЦИИ</a:t>
                      </a:r>
                      <a:endParaRPr lang="ru-RU" sz="1000" i="1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969,5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1 066,9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u="none" dirty="0" smtClean="0"/>
                        <a:t>НАЛОГ НА СОВОКУПНЫЙ ДОХОД</a:t>
                      </a:r>
                      <a:endParaRPr lang="ru-RU" sz="1000" i="1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latin typeface="+mn-lt"/>
                        </a:rPr>
                        <a:t>13 578,0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12 900,0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63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НАЛОГ НА ИМУЩЕСТВО</a:t>
                      </a:r>
                      <a:endParaRPr kumimoji="0" lang="ru-RU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3 491,0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3 519,0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u="none" dirty="0" smtClean="0"/>
                        <a:t>ГОСУДАРСТВЕННАЯ ПОШЛИНА</a:t>
                      </a:r>
                      <a:endParaRPr lang="ru-RU" sz="1000" i="1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34,2</a:t>
                      </a:r>
                      <a:endParaRPr lang="ru-RU" sz="100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40,</a:t>
                      </a:r>
                      <a:r>
                        <a:rPr lang="ru-RU" sz="1000" dirty="0" smtClean="0">
                          <a:latin typeface="+mn-lt"/>
                        </a:rPr>
                        <a:t>0</a:t>
                      </a:r>
                      <a:endParaRPr lang="ru-RU" sz="1000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 smtClean="0"/>
                        <a:t>НЕНАЛОГОВЫЕ ДОХОДЫ - всего, в том числе:</a:t>
                      </a:r>
                      <a:endParaRPr lang="ru-RU" sz="1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1 312,5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/>
                        <a:t>633,4</a:t>
                      </a:r>
                      <a:endParaRPr lang="ru-RU" sz="1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686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803,4</a:t>
                      </a:r>
                      <a:endParaRPr lang="ru-R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633,4</a:t>
                      </a:r>
                      <a:endParaRPr lang="ru-R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509,1</a:t>
                      </a:r>
                      <a:endParaRPr lang="ru-R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i="1" u="none" dirty="0" smtClean="0"/>
                        <a:t>БЕЗВОЗМЕЗДНЫЕ ПОСТУПЛЕНИЯ</a:t>
                      </a:r>
                      <a:endParaRPr lang="ru-RU" sz="1000" b="1" i="1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i="1" dirty="0" smtClean="0"/>
                        <a:t>222 858,6</a:t>
                      </a:r>
                      <a:endParaRPr lang="ru-RU" sz="1000" b="1" i="1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i="1" dirty="0" smtClean="0"/>
                        <a:t>53 121,1</a:t>
                      </a:r>
                      <a:endParaRPr lang="ru-RU" sz="1000" b="1" i="1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17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u="none" dirty="0" smtClean="0"/>
                        <a:t>ВСЕГО ДОХОДОВ</a:t>
                      </a:r>
                      <a:endParaRPr lang="ru-RU" sz="1400" b="1" i="0" u="none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246 382,4</a:t>
                      </a:r>
                      <a:endParaRPr lang="ru-RU" sz="1400" b="1" i="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75 455,4</a:t>
                      </a:r>
                      <a:endParaRPr lang="ru-RU" sz="1400" b="1" i="0" dirty="0" smtClean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-399549" y="44624"/>
            <a:ext cx="10009112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Структура дохода бюджета Соболевского поселения</a:t>
            </a:r>
            <a:endParaRPr lang="ru-RU" sz="29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40681" y="1124744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290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iastrela.ru/uploads/prew/og_pzfyxbzkmgnapdz8rus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852"/>
            <a:ext cx="9001000" cy="6598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928729"/>
              </p:ext>
            </p:extLst>
          </p:nvPr>
        </p:nvGraphicFramePr>
        <p:xfrm>
          <a:off x="107504" y="642918"/>
          <a:ext cx="4988424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308085"/>
              </p:ext>
            </p:extLst>
          </p:nvPr>
        </p:nvGraphicFramePr>
        <p:xfrm>
          <a:off x="3500430" y="142852"/>
          <a:ext cx="5490425" cy="657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1714488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2021 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год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1500174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2022 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год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043607" y="44624"/>
            <a:ext cx="7488833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Структура дохода бюджета поселения </a:t>
            </a:r>
          </a:p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на </a:t>
            </a: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2021-2022 </a:t>
            </a: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года (по долям)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099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mylektsiiru/baza12/2106271762746.files/image007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998728"/>
              </p:ext>
            </p:extLst>
          </p:nvPr>
        </p:nvGraphicFramePr>
        <p:xfrm>
          <a:off x="104776" y="1009185"/>
          <a:ext cx="8931720" cy="5732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1892"/>
                <a:gridCol w="1770943"/>
                <a:gridCol w="1770943"/>
                <a:gridCol w="1847942"/>
              </a:tblGrid>
              <a:tr h="998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(первон. утв.)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2022г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к первон. утвер.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2021г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.,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70 138,7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53 121,1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75,7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1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БЕЗВОЗМЕЗДНЫЕ ПОСТУПЛЕНИЯ ОТ ДРУГИХ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БЮДЖЕТОВ БЮДЖЕТНОЙ СИСТЕМЫ РФ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70 138,7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53 121,1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75,7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доля в общем объёме безвозмездных поступлений,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8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7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ДОТАЦИИ БЮДЖЕТАМ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СЕЛЬСКИХ ПОСЕЛЕНИЙ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38 055,4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41 939,8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110,2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8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54,2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79,0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2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СУБСИДИИ БЮДЖЕТАМ СЕЛЬСКИХ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ПОСЕЛЕНИЙ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3 451,9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1 007,2</a:t>
                      </a:r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29,2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5,0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1,9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5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СУБВЕНЦИИ БЮДЖЕТАМ СЕЛЬСКИХ ПОСЕЛЕНИЙ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231,3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248,1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107,3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1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ИНЫЕ МЕЖБЮДЖЕТНЫЕ ТРАНСФЕРТЫ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28 400,0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9 926,0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35,0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доля, %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40,5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18,6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1043607" y="44624"/>
            <a:ext cx="7488833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Безвозмездные поступления в бюджет Соболевского поселения тыс. руб.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31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34671-393144-raikfcquaxqncofqfm.stackpathdns.com/wp-content/uploads/2015/06/investment_decision_800_opt-768x76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/>
          <a:stretch/>
        </p:blipFill>
        <p:spPr bwMode="auto">
          <a:xfrm>
            <a:off x="207034" y="548680"/>
            <a:ext cx="882811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51703"/>
              </p:ext>
            </p:extLst>
          </p:nvPr>
        </p:nvGraphicFramePr>
        <p:xfrm>
          <a:off x="0" y="836712"/>
          <a:ext cx="9036496" cy="582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323529" y="116632"/>
            <a:ext cx="8711624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Расходы бюджета Соболевского поселения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41960" y="980728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1987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udit.gov.ru/upload/iblock/88a/88ae3e28ac20170d7c20f0961ea46ad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99288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833756"/>
              </p:ext>
            </p:extLst>
          </p:nvPr>
        </p:nvGraphicFramePr>
        <p:xfrm>
          <a:off x="35496" y="1125407"/>
          <a:ext cx="9073008" cy="583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323529" y="116632"/>
            <a:ext cx="8711624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Структура расходов бюджета поселения </a:t>
            </a:r>
          </a:p>
          <a:p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на </a:t>
            </a:r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2021 </a:t>
            </a:r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и </a:t>
            </a:r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2022 </a:t>
            </a:r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года</a:t>
            </a:r>
          </a:p>
          <a:p>
            <a:r>
              <a:rPr lang="ru-RU" sz="2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п</a:t>
            </a:r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о разделам классификации расходов бюджета</a:t>
            </a:r>
            <a:endParaRPr lang="ru-RU" sz="2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AutoShape 2" descr="https://cod12.ru/wp-content/uploads/2019/06/7557603f15e14461ffa0c24345357c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7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3f7c5c3bb281cc33af880e82c67ef405/image-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7"/>
          <a:stretch/>
        </p:blipFill>
        <p:spPr bwMode="auto">
          <a:xfrm>
            <a:off x="1547664" y="1340768"/>
            <a:ext cx="7272808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1547664" y="1340768"/>
            <a:ext cx="7488832" cy="5256584"/>
          </a:xfrm>
          <a:prstGeom prst="rect">
            <a:avLst/>
          </a:prstGeom>
        </p:spPr>
        <p:txBody>
          <a:bodyPr vert="horz" lIns="91440" tIns="45720" rIns="91440" bIns="45720" rtlCol="0" anchor="t">
            <a:prstTxWarp prst="textPlain">
              <a:avLst>
                <a:gd name="adj" fmla="val 50230"/>
              </a:avLst>
            </a:prstTxWarp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786C71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«Бюджет для граждан» – информационный сборник, который познакомит население с основными положениями главного финансового документа, а именно проекта бюджета «О бюджете Соболевского сельского поселения Соболевского муниципального района Камчатского края на 2022 год», созданным специально для того, чтобы каждый житель был осведомлен, как формируется бюджет, сколько в бюджет поступают средства и 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786C71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какие цели они направлены.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475656" y="188640"/>
            <a:ext cx="7632848" cy="866527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Inverted">
              <a:avLst/>
            </a:prstTxWarp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Что такое «бюджет для граждан»</a:t>
            </a:r>
            <a:endParaRPr kumimoji="0" lang="uk-UA" sz="4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st2.depositphotos.com/1265075/7727/i/950/depositphotos_77275326-stock-photo-contact-us-icons-website-connection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9" b="10676"/>
          <a:stretch/>
        </p:blipFill>
        <p:spPr bwMode="auto">
          <a:xfrm>
            <a:off x="155576" y="734726"/>
            <a:ext cx="8893834" cy="6045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3"/>
          <p:cNvSpPr txBox="1">
            <a:spLocks/>
          </p:cNvSpPr>
          <p:nvPr/>
        </p:nvSpPr>
        <p:spPr>
          <a:xfrm>
            <a:off x="22268" y="1556792"/>
            <a:ext cx="9144000" cy="3960440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1" i="1" kern="0" dirty="0" smtClean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kern="0" dirty="0" smtClean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kern="0" dirty="0" smtClean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Комитет по бюджету и финансам администрации </a:t>
            </a:r>
            <a:endParaRPr lang="en-US" sz="1800" b="1" i="1" kern="0" dirty="0" smtClean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Соболевского муниципального района  </a:t>
            </a:r>
            <a:r>
              <a:rPr lang="ru-RU" sz="23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      </a:t>
            </a:r>
            <a:r>
              <a:rPr lang="ru-RU" sz="2300" kern="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             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684200, Камчатский край, Соболевский район, с. Соболево, 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ул. Советская, 23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Тел. 8 (415 36) 32-0-34;факс:  8 (415 36) 32-4-34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sz="1800" b="1" kern="0" dirty="0" err="1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srmo</a:t>
            </a:r>
            <a:r>
              <a:rPr lang="en-US" sz="1800" b="1" kern="0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-fin</a:t>
            </a:r>
            <a:r>
              <a:rPr lang="ru-RU" sz="1800" b="1" kern="0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1800" b="1" kern="0" dirty="0" err="1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lang="ru-RU" sz="1800" b="1" kern="0" dirty="0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800" b="1" kern="0" dirty="0" err="1" smtClean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sz="1800" b="1" kern="0" dirty="0" smtClean="0">
              <a:solidFill>
                <a:srgbClr val="0070C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1800" b="1" kern="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sobolevomr@sobolevomr.ru</a:t>
            </a:r>
            <a:endParaRPr lang="ru-RU" sz="1800" b="1" kern="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37785" y="260648"/>
            <a:ext cx="8711624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Контактная информация</a:t>
            </a:r>
            <a:endParaRPr lang="ru-RU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https://computers.ru/wp-content/uploads/2019/02/ints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omputers.ru/wp-content/uploads/2019/02/ints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omputers.ru/wp-content/uploads/2019/02/ints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4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8.depositphotos.com/1007989/954/i/950/depositphotos_9548897-stock-photo-book-mascot-searc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5760640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1196752"/>
            <a:ext cx="9108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Бюджет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Консолидированный бюджет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Доходы бюджета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Расходы бюджета</a:t>
            </a: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Дефицит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превышение расходов бюджета над его доходами.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Профицит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превышение доходов бюджета над его расходами.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Бюджетные ассигнования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Межбюджетные трансферты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Дотации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Субсидии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 денежные средства, предоставляемые на условиях долевого финансирования нижестоящим бюджетам для осуществления их расходных обязательств по вопросам местного значения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6282F"/>
              </a:solidFill>
              <a:effectLst/>
              <a:uLnTx/>
              <a:uFillTx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69519" y="-171400"/>
            <a:ext cx="8229600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Глоссарий</a:t>
            </a:r>
            <a:endParaRPr lang="ru-RU" sz="6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05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7989/954/i/950/depositphotos_9548897-stock-photo-book-mascot-searc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6336704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39" y="260648"/>
            <a:ext cx="9144000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Субвенции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– денежные средства, предоставляемые местным бюджетам на выполнение переданных полномочий государственных органов власти.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Безвозмездные поступления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58C24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‒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поступления от других бюджетов (межбюджетные трансферты), безвозмездные перечисления организаций, граждан (кроме налоговых и неналоговых доходов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).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Налоговые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доходы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– поступления от уплаты налогов, установленных Налоговым кодексом Российской Федерации, (например: налог на прибыль организаций; налог на доходы физических лиц; налог на добычу полезных ископаемых; налог на имущество и другие).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Неналоговые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доходы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</a:rPr>
              <a:t> –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поступления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от уплаты пошлин и сборов, установленных законодательством РФ, а также штрафов за нарушение законодательства (например, доходы от использования государственного имущества; плата за негативное воздействие на окружающую среду; плата за использование лесов; штрафы, санкции, возмещение ущерба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cs typeface="Times New Roman" pitchFamily="18" charset="0"/>
              </a:rPr>
              <a:t>).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Главный распорядитель бюджетных средств (ГРБС)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-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Главный администратор доходов бюджета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определенный законом (решением) о бюджете орган государственной власти (государственный орган), орган местного самоуправления, орган местной администрации, орган управления государственным внебюджетным фондом, Центральный банк Российской Федерации, иная организация, имеющие в своем ведении администраторов доходов бюджета и (или) являющиеся администраторами доходов бюджета, если иное не установлено настоящим Кодексом.</a:t>
            </a:r>
          </a:p>
          <a:p>
            <a:pPr marL="0" marR="0" lvl="0" indent="0" algn="just" defTabSz="963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Межбюджетные отношения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6282F"/>
                </a:solidFill>
                <a:effectLst/>
                <a:uLnTx/>
                <a:uFillTx/>
              </a:rPr>
              <a:t>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6282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33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olknews.ru/uploads/news/main_imgs/21309_96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981" y="116632"/>
            <a:ext cx="899611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457200" algn="ctr"/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Основными направлениями бюджетной и налоговой политики в </a:t>
            </a:r>
            <a:endParaRPr lang="ru-RU" sz="2000" b="1" i="1" spc="50" dirty="0" smtClean="0">
              <a:ln w="11430"/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indent="457200" algn="ctr"/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области </a:t>
            </a:r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доходов бюджета поселения  являются продолжение </a:t>
            </a:r>
            <a:endParaRPr lang="ru-RU" sz="2000" b="1" i="1" spc="50" dirty="0" smtClean="0">
              <a:ln w="11430"/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indent="457200" algn="ctr"/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работы </a:t>
            </a:r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по развитию доходного потенциала бюджета поселения, </a:t>
            </a:r>
            <a:endParaRPr lang="ru-RU" sz="2000" b="1" i="1" spc="50" dirty="0" smtClean="0">
              <a:ln w="11430"/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indent="457200" algn="ctr"/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реализация данного </a:t>
            </a:r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направления будет осуществляться путем </a:t>
            </a:r>
            <a:endParaRPr lang="ru-RU" sz="2000" b="1" i="1" spc="50" dirty="0" smtClean="0">
              <a:ln w="11430"/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indent="457200" algn="ctr"/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обеспечения качественного </a:t>
            </a:r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прогнозирования и </a:t>
            </a:r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выполнения</a:t>
            </a:r>
          </a:p>
          <a:p>
            <a:pPr lvl="0" indent="457200" algn="ctr"/>
            <a:r>
              <a:rPr lang="ru-RU" sz="2000" b="1" i="1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 установленного плана </a:t>
            </a:r>
            <a:r>
              <a:rPr lang="ru-RU" sz="2000" b="1" i="1" spc="50" dirty="0">
                <a:ln w="11430"/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по поступлению доходов бюджета поселения.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098" y="2924944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ведение </a:t>
            </a:r>
            <a:r>
              <a:rPr lang="ru-RU" sz="1600" dirty="0"/>
              <a:t>реестра источников доходов в целях повышения качества планирования и </a:t>
            </a:r>
            <a:endParaRPr lang="ru-RU" sz="1600" dirty="0" smtClean="0"/>
          </a:p>
          <a:p>
            <a:r>
              <a:rPr lang="ru-RU" sz="1600" dirty="0" smtClean="0"/>
              <a:t>администрирования </a:t>
            </a:r>
            <a:r>
              <a:rPr lang="ru-RU" sz="1600" dirty="0"/>
              <a:t>доходов</a:t>
            </a:r>
            <a:r>
              <a:rPr lang="ru-RU" sz="1600" dirty="0" smtClean="0"/>
              <a:t>;</a:t>
            </a: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проведение </a:t>
            </a:r>
            <a:r>
              <a:rPr lang="ru-RU" sz="1600" dirty="0"/>
              <a:t>информационной кампании, направленной на повышение налоговой грамотности </a:t>
            </a:r>
            <a:endParaRPr lang="ru-RU" sz="1600" dirty="0" smtClean="0"/>
          </a:p>
          <a:p>
            <a:r>
              <a:rPr lang="ru-RU" sz="1600" dirty="0" smtClean="0"/>
              <a:t>населения</a:t>
            </a:r>
            <a:r>
              <a:rPr lang="ru-RU" sz="1600" dirty="0"/>
              <a:t>, на привлечение граждан к предоставлению информации о случаях нарушения </a:t>
            </a:r>
            <a:endParaRPr lang="ru-RU" sz="1600" dirty="0" smtClean="0"/>
          </a:p>
          <a:p>
            <a:r>
              <a:rPr lang="ru-RU" sz="1600" dirty="0" smtClean="0"/>
              <a:t>земельного </a:t>
            </a:r>
            <a:r>
              <a:rPr lang="ru-RU" sz="1600" dirty="0"/>
              <a:t>законодательства и законодательства о государственной регистрации недвижимости, а </a:t>
            </a:r>
            <a:endParaRPr lang="ru-RU" sz="1600" dirty="0" smtClean="0"/>
          </a:p>
          <a:p>
            <a:r>
              <a:rPr lang="ru-RU" sz="1600" dirty="0" smtClean="0"/>
              <a:t>также </a:t>
            </a:r>
            <a:r>
              <a:rPr lang="ru-RU" sz="1600" dirty="0"/>
              <a:t>на побуждение их к своевременному исполнению платежных обязательств и недопущению </a:t>
            </a:r>
            <a:endParaRPr lang="ru-RU" sz="1600" dirty="0" smtClean="0"/>
          </a:p>
          <a:p>
            <a:r>
              <a:rPr lang="ru-RU" sz="1600" dirty="0" smtClean="0"/>
              <a:t>роста </a:t>
            </a:r>
            <a:r>
              <a:rPr lang="ru-RU" sz="1600" dirty="0"/>
              <a:t>задолженности по платежам в бюджет поселения;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dirty="0"/>
              <a:t>осуществление систематической работы по инвентаризации и оптимизации имущества </a:t>
            </a:r>
            <a:endParaRPr lang="ru-RU" sz="1600" dirty="0" smtClean="0"/>
          </a:p>
          <a:p>
            <a:r>
              <a:rPr lang="ru-RU" sz="1600" dirty="0" smtClean="0"/>
              <a:t>муниципальной </a:t>
            </a:r>
            <a:r>
              <a:rPr lang="ru-RU" sz="1600" dirty="0"/>
              <a:t>собственности, вовлечению в хозяйственный оборот неиспользуемых объектов </a:t>
            </a:r>
            <a:endParaRPr lang="ru-RU" sz="1600" dirty="0" smtClean="0"/>
          </a:p>
          <a:p>
            <a:r>
              <a:rPr lang="ru-RU" sz="1600" dirty="0" smtClean="0"/>
              <a:t>недвижимости </a:t>
            </a:r>
            <a:r>
              <a:rPr lang="ru-RU" sz="1600" dirty="0"/>
              <a:t>и земельных участков.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x-none" sz="1600" smtClean="0"/>
              <a:t>последовательная </a:t>
            </a:r>
            <a:r>
              <a:rPr lang="x-none" sz="1600"/>
              <a:t>деятельность в направлениях, </a:t>
            </a:r>
            <a:r>
              <a:rPr lang="x-none" sz="1600" smtClean="0"/>
              <a:t>обеспечивающих</a:t>
            </a:r>
            <a:r>
              <a:rPr lang="ru-RU" sz="1600" dirty="0"/>
              <a:t> </a:t>
            </a:r>
            <a:r>
              <a:rPr lang="x-none" sz="1600" smtClean="0"/>
              <a:t>стабильный </a:t>
            </a:r>
            <a:r>
              <a:rPr lang="x-none" sz="1600"/>
              <a:t>рост доходной </a:t>
            </a:r>
            <a:endParaRPr lang="ru-RU" sz="1600" dirty="0" smtClean="0"/>
          </a:p>
          <a:p>
            <a:r>
              <a:rPr lang="x-none" sz="1600" smtClean="0"/>
              <a:t>части </a:t>
            </a:r>
            <a:r>
              <a:rPr lang="x-none" sz="1600"/>
              <a:t>бюджета, в том числе за счет легализации выплаты заработной платы;</a:t>
            </a:r>
            <a:endParaRPr lang="ru-RU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x-none" sz="1600" smtClean="0"/>
              <a:t>внедрение </a:t>
            </a:r>
            <a:r>
              <a:rPr lang="x-none" sz="1600"/>
              <a:t>в бюджетный процесс и развитие системы учета и оценки налоговых расходов на </a:t>
            </a:r>
            <a:endParaRPr lang="ru-RU" sz="1600" dirty="0" smtClean="0"/>
          </a:p>
          <a:p>
            <a:r>
              <a:rPr lang="x-none" sz="1600" smtClean="0"/>
              <a:t>территории </a:t>
            </a:r>
            <a:r>
              <a:rPr lang="ru-RU" sz="1600" dirty="0"/>
              <a:t>Соболевского сельского поселения.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-52329" y="2376264"/>
            <a:ext cx="9089991" cy="8595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бюджетной и налоговой политики на 2022 год в области доходов предусмотрено:</a:t>
            </a:r>
            <a:endParaRPr lang="ru-RU" sz="2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81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chochel.ru/wp-content/uploads/2019/06/2103nalogi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" y="0"/>
            <a:ext cx="9125487" cy="681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671" y="1844824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algn="ctr"/>
            <a:r>
              <a:rPr lang="ru-RU" sz="2000" i="1" dirty="0"/>
              <a:t>В приоритетах бюджетной и налоговой политики Соболевского сельского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поселения </a:t>
            </a:r>
            <a:r>
              <a:rPr lang="ru-RU" sz="2000" i="1" dirty="0"/>
              <a:t>на </a:t>
            </a:r>
            <a:r>
              <a:rPr lang="ru-RU" sz="2000" i="1" dirty="0" smtClean="0"/>
              <a:t>2022 </a:t>
            </a:r>
            <a:r>
              <a:rPr lang="ru-RU" sz="2000" i="1" dirty="0"/>
              <a:t>год сохраняется обеспечение устойчивости бюджета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поселения </a:t>
            </a:r>
            <a:r>
              <a:rPr lang="ru-RU" sz="2000" i="1" dirty="0"/>
              <a:t>в условиях замедления темпов экономического роста, а также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эффективное </a:t>
            </a:r>
            <a:r>
              <a:rPr lang="ru-RU" sz="2000" i="1" dirty="0"/>
              <a:t>исполнение принятых расходных обязательств. При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формировании </a:t>
            </a:r>
            <a:r>
              <a:rPr lang="ru-RU" sz="2000" i="1" dirty="0"/>
              <a:t>бюджета принимаемых обязательств необходимо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расставлять </a:t>
            </a:r>
            <a:r>
              <a:rPr lang="ru-RU" sz="2000" i="1" dirty="0"/>
              <a:t>приоритеты расходов с учетом реальных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возможностей </a:t>
            </a:r>
            <a:r>
              <a:rPr lang="ru-RU" sz="2000" i="1" dirty="0"/>
              <a:t>бюджета:</a:t>
            </a:r>
          </a:p>
          <a:p>
            <a:r>
              <a:rPr lang="ru-RU" sz="2000" dirty="0"/>
              <a:t>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/>
              <a:t>повышение </a:t>
            </a:r>
            <a:r>
              <a:rPr lang="ru-RU" sz="2000" i="1" dirty="0"/>
              <a:t>эффективности использования находящегося в </a:t>
            </a:r>
            <a:endParaRPr lang="ru-RU" sz="2000" i="1" dirty="0" smtClean="0"/>
          </a:p>
          <a:p>
            <a:r>
              <a:rPr lang="ru-RU" sz="2000" i="1" dirty="0"/>
              <a:t> </a:t>
            </a:r>
            <a:r>
              <a:rPr lang="ru-RU" sz="2000" i="1" dirty="0" smtClean="0"/>
              <a:t>     распоряжении казны </a:t>
            </a:r>
            <a:r>
              <a:rPr lang="ru-RU" sz="2000" i="1" dirty="0"/>
              <a:t>поселения </a:t>
            </a:r>
            <a:r>
              <a:rPr lang="ru-RU" sz="2000" i="1" dirty="0" smtClean="0"/>
              <a:t>имущества; </a:t>
            </a:r>
            <a:endParaRPr lang="ru-RU" sz="2000" i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/>
              <a:t>повышение </a:t>
            </a:r>
            <a:r>
              <a:rPr lang="ru-RU" sz="2000" i="1" dirty="0"/>
              <a:t>эффективности расходования бюджетных средств;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/>
              <a:t>повышение </a:t>
            </a:r>
            <a:r>
              <a:rPr lang="ru-RU" sz="2000" i="1" dirty="0"/>
              <a:t>прозрачности и открытости бюджета и бюджетного </a:t>
            </a:r>
            <a:endParaRPr lang="ru-RU" sz="2000" i="1" dirty="0" smtClean="0"/>
          </a:p>
          <a:p>
            <a:r>
              <a:rPr lang="ru-RU" sz="2000" i="1" dirty="0"/>
              <a:t> </a:t>
            </a:r>
            <a:r>
              <a:rPr lang="ru-RU" sz="2000" i="1" dirty="0" smtClean="0"/>
              <a:t>     процесса</a:t>
            </a:r>
            <a:r>
              <a:rPr lang="ru-RU" sz="2000" i="1" dirty="0"/>
              <a:t>.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8513" y="188640"/>
            <a:ext cx="9089991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бюджетной и налоговой политики в области расходов бюджета поселения на </a:t>
            </a:r>
            <a:r>
              <a:rPr lang="ru-RU" sz="24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 </a:t>
            </a:r>
            <a:r>
              <a:rPr lang="ru-RU" sz="24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год- основаны на преемственности бюджетной и налоговой политики Соболевского сельского поселения за истекшие периоды.</a:t>
            </a:r>
          </a:p>
        </p:txBody>
      </p:sp>
    </p:spTree>
    <p:extLst>
      <p:ext uri="{BB962C8B-B14F-4D97-AF65-F5344CB8AC3E}">
        <p14:creationId xmlns:p14="http://schemas.microsoft.com/office/powerpoint/2010/main" val="244901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3.depositphotos.com/1006318/13907/v/950/depositphotos_139070746-stock-illustration-group-of-business-people-arrow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5"/>
          <a:stretch/>
        </p:blipFill>
        <p:spPr bwMode="auto">
          <a:xfrm>
            <a:off x="539552" y="1052736"/>
            <a:ext cx="705678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88514573"/>
              </p:ext>
            </p:extLst>
          </p:nvPr>
        </p:nvGraphicFramePr>
        <p:xfrm>
          <a:off x="0" y="980536"/>
          <a:ext cx="9143999" cy="352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10939"/>
              </p:ext>
            </p:extLst>
          </p:nvPr>
        </p:nvGraphicFramePr>
        <p:xfrm>
          <a:off x="107505" y="4572008"/>
          <a:ext cx="8928993" cy="21431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88165"/>
                <a:gridCol w="1505625"/>
                <a:gridCol w="1470708"/>
                <a:gridCol w="1488165"/>
                <a:gridCol w="1488165"/>
                <a:gridCol w="1488165"/>
              </a:tblGrid>
              <a:tr h="285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Ед. измерения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2021 оценка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2022 прогноз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2024 прогноз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2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Численность населения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i="1" dirty="0" smtClean="0"/>
                        <a:t>тыс. руб.</a:t>
                      </a:r>
                      <a:endParaRPr lang="ru-RU" sz="900" i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1,662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1,668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1,678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1,692</a:t>
                      </a:r>
                      <a:endParaRPr lang="ru-RU" sz="900" dirty="0"/>
                    </a:p>
                  </a:txBody>
                  <a:tcPr/>
                </a:tc>
              </a:tr>
              <a:tr h="393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Миграционный прирост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63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10 000 чел-к населения</a:t>
                      </a:r>
                      <a:endParaRPr kumimoji="0" lang="ru-RU" sz="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-19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16</a:t>
                      </a:r>
                      <a:endParaRPr lang="ru-RU" sz="900" dirty="0"/>
                    </a:p>
                  </a:txBody>
                  <a:tcPr/>
                </a:tc>
              </a:tr>
              <a:tr h="403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Рождаемость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63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число родившихся на 1000 чел-к населения</a:t>
                      </a: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5,4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5,4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8,6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10,2</a:t>
                      </a:r>
                      <a:endParaRPr lang="ru-RU" sz="900" dirty="0"/>
                    </a:p>
                  </a:txBody>
                  <a:tcPr/>
                </a:tc>
              </a:tr>
              <a:tr h="403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Смертность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63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число умерших на 1000 чел-к населения</a:t>
                      </a: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15,0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8,4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8,4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8,4</a:t>
                      </a:r>
                      <a:endParaRPr lang="ru-RU" sz="900" dirty="0"/>
                    </a:p>
                  </a:txBody>
                  <a:tcPr/>
                </a:tc>
              </a:tr>
              <a:tr h="403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Естественный прирост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63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1000 человек населения.</a:t>
                      </a: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-9,6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-3,0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0,2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 smtClean="0"/>
                        <a:t>1,8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457200" y="451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Основные показатели социально-экономического развития Соболевского сельского поселения</a:t>
            </a:r>
            <a:endParaRPr lang="ru-RU" sz="2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43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orage.inovaco.ru/media/cache/4e/f0/d3/78/9b/17/4ef0d3789b179231f4248e6ffb583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8" y="1196752"/>
            <a:ext cx="8642077" cy="3308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99635176"/>
              </p:ext>
            </p:extLst>
          </p:nvPr>
        </p:nvGraphicFramePr>
        <p:xfrm>
          <a:off x="107504" y="760140"/>
          <a:ext cx="8928992" cy="598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57200" y="18864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Динамика прожиточного минимума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24" y="928670"/>
            <a:ext cx="8931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713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1obl.ru/upload/resize_cache/iblock/5d5/1024_768_2/5d5a6a0c40aee610cc001f88574afe9d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13690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911613"/>
              </p:ext>
            </p:extLst>
          </p:nvPr>
        </p:nvGraphicFramePr>
        <p:xfrm>
          <a:off x="76200" y="760140"/>
          <a:ext cx="8960296" cy="609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457200" y="18864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Динамика численности безработных</a:t>
            </a:r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9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1510</Words>
  <Application>Microsoft Office PowerPoint</Application>
  <PresentationFormat>Экран (4:3)</PresentationFormat>
  <Paragraphs>318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Фин-06</cp:lastModifiedBy>
  <cp:revision>87</cp:revision>
  <dcterms:created xsi:type="dcterms:W3CDTF">2014-04-01T16:35:38Z</dcterms:created>
  <dcterms:modified xsi:type="dcterms:W3CDTF">2022-02-16T05:34:26Z</dcterms:modified>
</cp:coreProperties>
</file>